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301" r:id="rId19"/>
    <p:sldId id="274" r:id="rId20"/>
    <p:sldId id="300"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4E3FF"/>
    <a:srgbClr val="203D48"/>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138"/>
    <p:restoredTop sz="94726"/>
  </p:normalViewPr>
  <p:slideViewPr>
    <p:cSldViewPr snapToGrid="0" snapToObjects="1">
      <p:cViewPr>
        <p:scale>
          <a:sx n="116" d="100"/>
          <a:sy n="116" d="100"/>
        </p:scale>
        <p:origin x="-528" y="272"/>
      </p:cViewPr>
      <p:guideLst>
        <p:guide orient="horz" pos="2160"/>
        <p:guide pos="2880"/>
      </p:guideLst>
    </p:cSldViewPr>
  </p:slideViewPr>
  <p:notesTextViewPr>
    <p:cViewPr>
      <p:scale>
        <a:sx n="100" d="100"/>
        <a:sy n="100" d="100"/>
      </p:scale>
      <p:origin x="0" y="0"/>
    </p:cViewPr>
  </p:notesTextViewPr>
  <p:sorterViewPr>
    <p:cViewPr>
      <p:scale>
        <a:sx n="90" d="100"/>
        <a:sy n="9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8/14/26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8/14/26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8/14/26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8/14/26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8/14/26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8/14/26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8/14/26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8/14/26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8/14/26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8/14/26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8/14/26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8/14/26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838200" y="700000"/>
            <a:ext cx="10515600" cy="1381760"/>
          </a:xfrm>
          <a:prstGeom prst="rect">
            <a:avLst/>
          </a:prstGeom>
          <a:noFill/>
        </p:spPr>
        <p:txBody>
          <a:bodyPr wrap="square" lIns="0" tIns="0" rIns="0" bIns="0" anchor="t">
            <a:spAutoFit/>
          </a:bodyPr>
          <a:lstStyle/>
          <a:p>
            <a:pPr>
              <a:spcBef>
                <a:spcPts val="0"/>
              </a:spcBef>
              <a:spcAft>
                <a:spcPts val="1000"/>
              </a:spcAft>
            </a:pPr>
            <a:r>
              <a:rPr sz="4400" b="0" i="0">
                <a:solidFill>
                  <a:srgbClr val="00B2FF"/>
                </a:solidFill>
                <a:latin typeface="ADLaM Display"/>
              </a:rPr>
              <a:t>Final Accounts</a:t>
            </a:r>
          </a:p>
          <a:p>
            <a:pPr>
              <a:spcBef>
                <a:spcPts val="600"/>
              </a:spcBef>
              <a:spcAft>
                <a:spcPts val="800"/>
              </a:spcAft>
            </a:pPr>
            <a:r>
              <a:rPr sz="2600" b="0" i="0">
                <a:solidFill>
                  <a:srgbClr val="00B2FF"/>
                </a:solidFill>
                <a:latin typeface="ADLaM Display"/>
              </a:rPr>
              <a:t>Learning Outcome 2.13</a:t>
            </a:r>
          </a:p>
        </p:txBody>
      </p:sp>
      <p:sp>
        <p:nvSpPr>
          <p:cNvPr id="3" name="TextBox 2"/>
          <p:cNvSpPr txBox="1"/>
          <p:nvPr/>
        </p:nvSpPr>
        <p:spPr>
          <a:xfrm>
            <a:off x="838200" y="2900000"/>
            <a:ext cx="10515600" cy="1381760"/>
          </a:xfrm>
          <a:prstGeom prst="rect">
            <a:avLst/>
          </a:prstGeom>
          <a:noFill/>
        </p:spPr>
        <p:txBody>
          <a:bodyPr wrap="square" lIns="0" tIns="0" rIns="0" bIns="0" anchor="t">
            <a:spAutoFit/>
          </a:bodyPr>
          <a:lstStyle/>
          <a:p>
            <a:pPr>
              <a:lnSpc>
                <a:spcPct val="115000"/>
              </a:lnSpc>
              <a:spcBef>
                <a:spcPts val="0"/>
              </a:spcBef>
              <a:spcAft>
                <a:spcPts val="800"/>
              </a:spcAft>
            </a:pPr>
            <a:r>
              <a:rPr sz="2200" b="1" i="0">
                <a:solidFill>
                  <a:srgbClr val="203D48"/>
                </a:solidFill>
                <a:latin typeface="Source Sans Pro"/>
              </a:rPr>
              <a:t>Prepare final accounts to assess the financial performance of an organisation at the end of a trading period, analyse and evaluate its financial position and recommend a course of action.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838200" y="365125"/>
            <a:ext cx="9300000" cy="1009904"/>
          </a:xfrm>
          <a:prstGeom prst="rect">
            <a:avLst/>
          </a:prstGeom>
          <a:noFill/>
        </p:spPr>
        <p:txBody>
          <a:bodyPr wrap="square" lIns="0" tIns="0" rIns="0" bIns="0" anchor="t">
            <a:spAutoFit/>
          </a:bodyPr>
          <a:lstStyle/>
          <a:p>
            <a:pPr>
              <a:spcBef>
                <a:spcPts val="0"/>
              </a:spcBef>
              <a:spcAft>
                <a:spcPts val="0"/>
              </a:spcAft>
            </a:pPr>
            <a:r>
              <a:rPr sz="3200" b="0" i="0">
                <a:solidFill>
                  <a:srgbClr val="00B2FF"/>
                </a:solidFill>
                <a:latin typeface="ADLaM Display"/>
              </a:rPr>
              <a:t>Steps To Calculate The Trading Account</a:t>
            </a:r>
          </a:p>
        </p:txBody>
      </p:sp>
      <p:sp>
        <p:nvSpPr>
          <p:cNvPr id="3" name="Rectangle 2"/>
          <p:cNvSpPr/>
          <p:nvPr/>
        </p:nvSpPr>
        <p:spPr>
          <a:xfrm>
            <a:off x="520700" y="1350000"/>
            <a:ext cx="5900000" cy="372000"/>
          </a:xfrm>
          <a:prstGeom prst="rect">
            <a:avLst/>
          </a:prstGeom>
          <a:solidFill>
            <a:srgbClr val="049F84"/>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spcBef>
                <a:spcPts val="0"/>
              </a:spcBef>
              <a:spcAft>
                <a:spcPts val="0"/>
              </a:spcAft>
            </a:pPr>
            <a:r>
              <a:rPr sz="1200" b="1" i="0">
                <a:solidFill>
                  <a:srgbClr val="FFFFFF"/>
                </a:solidFill>
                <a:latin typeface="Source Sans Pro"/>
              </a:rPr>
              <a:t>Income Statement of Hoodie Hub Ltd. for the year ended 31/12/2026</a:t>
            </a:r>
          </a:p>
        </p:txBody>
      </p:sp>
      <p:sp>
        <p:nvSpPr>
          <p:cNvPr id="4" name="Rectangle 3"/>
          <p:cNvSpPr/>
          <p:nvPr/>
        </p:nvSpPr>
        <p:spPr>
          <a:xfrm>
            <a:off x="520700" y="1722000"/>
            <a:ext cx="3100000" cy="372000"/>
          </a:xfrm>
          <a:prstGeom prst="rect">
            <a:avLst/>
          </a:prstGeom>
          <a:solidFill>
            <a:srgbClr val="94E3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200" b="1" i="0">
                <a:solidFill>
                  <a:srgbClr val="203D48"/>
                </a:solidFill>
                <a:latin typeface="Source Sans Pro"/>
              </a:rPr>
              <a:t>Sales</a:t>
            </a:r>
          </a:p>
        </p:txBody>
      </p:sp>
      <p:sp>
        <p:nvSpPr>
          <p:cNvPr id="5" name="Rectangle 4"/>
          <p:cNvSpPr/>
          <p:nvPr/>
        </p:nvSpPr>
        <p:spPr>
          <a:xfrm>
            <a:off x="3620700" y="1722000"/>
            <a:ext cx="1400000" cy="372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sz="2000"/>
          </a:p>
        </p:txBody>
      </p:sp>
      <p:sp>
        <p:nvSpPr>
          <p:cNvPr id="6" name="Rectangle 5"/>
          <p:cNvSpPr/>
          <p:nvPr/>
        </p:nvSpPr>
        <p:spPr>
          <a:xfrm>
            <a:off x="5020700" y="1722000"/>
            <a:ext cx="1400000" cy="372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sz="2000"/>
          </a:p>
        </p:txBody>
      </p:sp>
      <p:sp>
        <p:nvSpPr>
          <p:cNvPr id="7" name="Rectangle 6"/>
          <p:cNvSpPr/>
          <p:nvPr/>
        </p:nvSpPr>
        <p:spPr>
          <a:xfrm>
            <a:off x="520700" y="2094000"/>
            <a:ext cx="3100000" cy="372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200" b="1" i="0">
                <a:solidFill>
                  <a:srgbClr val="203D48"/>
                </a:solidFill>
                <a:latin typeface="Source Sans Pro"/>
              </a:rPr>
              <a:t>Less cost of sales</a:t>
            </a:r>
          </a:p>
        </p:txBody>
      </p:sp>
      <p:sp>
        <p:nvSpPr>
          <p:cNvPr id="8" name="Rectangle 7"/>
          <p:cNvSpPr/>
          <p:nvPr/>
        </p:nvSpPr>
        <p:spPr>
          <a:xfrm>
            <a:off x="3620700" y="2094000"/>
            <a:ext cx="1400000" cy="372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sz="2000"/>
          </a:p>
        </p:txBody>
      </p:sp>
      <p:sp>
        <p:nvSpPr>
          <p:cNvPr id="9" name="Rectangle 8"/>
          <p:cNvSpPr/>
          <p:nvPr/>
        </p:nvSpPr>
        <p:spPr>
          <a:xfrm>
            <a:off x="5020700" y="2094000"/>
            <a:ext cx="1400000" cy="372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sz="2000"/>
          </a:p>
        </p:txBody>
      </p:sp>
      <p:sp>
        <p:nvSpPr>
          <p:cNvPr id="10" name="Rectangle 9"/>
          <p:cNvSpPr/>
          <p:nvPr/>
        </p:nvSpPr>
        <p:spPr>
          <a:xfrm>
            <a:off x="520700" y="2466000"/>
            <a:ext cx="3100000" cy="372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200" b="1" i="0">
                <a:solidFill>
                  <a:srgbClr val="203D48"/>
                </a:solidFill>
                <a:latin typeface="Source Sans Pro"/>
              </a:rPr>
              <a:t>Add Opening Stock</a:t>
            </a:r>
          </a:p>
        </p:txBody>
      </p:sp>
      <p:sp>
        <p:nvSpPr>
          <p:cNvPr id="11" name="Rectangle 10"/>
          <p:cNvSpPr/>
          <p:nvPr/>
        </p:nvSpPr>
        <p:spPr>
          <a:xfrm>
            <a:off x="3620700" y="2466000"/>
            <a:ext cx="1400000" cy="372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sz="2000"/>
          </a:p>
        </p:txBody>
      </p:sp>
      <p:sp>
        <p:nvSpPr>
          <p:cNvPr id="12" name="Rectangle 11"/>
          <p:cNvSpPr/>
          <p:nvPr/>
        </p:nvSpPr>
        <p:spPr>
          <a:xfrm>
            <a:off x="5020700" y="2466000"/>
            <a:ext cx="1400000" cy="372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sz="2000"/>
          </a:p>
        </p:txBody>
      </p:sp>
      <p:sp>
        <p:nvSpPr>
          <p:cNvPr id="13" name="Rectangle 12"/>
          <p:cNvSpPr/>
          <p:nvPr/>
        </p:nvSpPr>
        <p:spPr>
          <a:xfrm>
            <a:off x="520700" y="2838000"/>
            <a:ext cx="3100000" cy="372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200" b="1" i="0">
                <a:solidFill>
                  <a:srgbClr val="203D48"/>
                </a:solidFill>
                <a:latin typeface="Source Sans Pro"/>
              </a:rPr>
              <a:t>Purchases</a:t>
            </a:r>
          </a:p>
        </p:txBody>
      </p:sp>
      <p:sp>
        <p:nvSpPr>
          <p:cNvPr id="14" name="Rectangle 13"/>
          <p:cNvSpPr/>
          <p:nvPr/>
        </p:nvSpPr>
        <p:spPr>
          <a:xfrm>
            <a:off x="3620700" y="2838000"/>
            <a:ext cx="1400000" cy="372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sz="2000"/>
          </a:p>
        </p:txBody>
      </p:sp>
      <p:sp>
        <p:nvSpPr>
          <p:cNvPr id="15" name="Rectangle 14"/>
          <p:cNvSpPr/>
          <p:nvPr/>
        </p:nvSpPr>
        <p:spPr>
          <a:xfrm>
            <a:off x="5020700" y="2838000"/>
            <a:ext cx="1400000" cy="372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sz="2000"/>
          </a:p>
        </p:txBody>
      </p:sp>
      <p:sp>
        <p:nvSpPr>
          <p:cNvPr id="16" name="Rectangle 15"/>
          <p:cNvSpPr/>
          <p:nvPr/>
        </p:nvSpPr>
        <p:spPr>
          <a:xfrm>
            <a:off x="520700" y="3210000"/>
            <a:ext cx="3100000" cy="372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200" b="1" i="0">
                <a:solidFill>
                  <a:srgbClr val="203D48"/>
                </a:solidFill>
                <a:latin typeface="Source Sans Pro"/>
              </a:rPr>
              <a:t>Custom Duties</a:t>
            </a:r>
          </a:p>
        </p:txBody>
      </p:sp>
      <p:sp>
        <p:nvSpPr>
          <p:cNvPr id="17" name="Rectangle 16"/>
          <p:cNvSpPr/>
          <p:nvPr/>
        </p:nvSpPr>
        <p:spPr>
          <a:xfrm>
            <a:off x="3620700" y="3210000"/>
            <a:ext cx="1400000" cy="372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sz="2000"/>
          </a:p>
        </p:txBody>
      </p:sp>
      <p:sp>
        <p:nvSpPr>
          <p:cNvPr id="18" name="Rectangle 17"/>
          <p:cNvSpPr/>
          <p:nvPr/>
        </p:nvSpPr>
        <p:spPr>
          <a:xfrm>
            <a:off x="5020700" y="3210000"/>
            <a:ext cx="1400000" cy="372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sz="2000"/>
          </a:p>
        </p:txBody>
      </p:sp>
      <p:sp>
        <p:nvSpPr>
          <p:cNvPr id="19" name="Rectangle 18"/>
          <p:cNvSpPr/>
          <p:nvPr/>
        </p:nvSpPr>
        <p:spPr>
          <a:xfrm>
            <a:off x="520700" y="3582000"/>
            <a:ext cx="3100000" cy="372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200" b="1" i="0">
                <a:solidFill>
                  <a:srgbClr val="203D48"/>
                </a:solidFill>
                <a:latin typeface="Source Sans Pro"/>
              </a:rPr>
              <a:t>Carriage Inwards</a:t>
            </a:r>
          </a:p>
        </p:txBody>
      </p:sp>
      <p:sp>
        <p:nvSpPr>
          <p:cNvPr id="20" name="Rectangle 19"/>
          <p:cNvSpPr/>
          <p:nvPr/>
        </p:nvSpPr>
        <p:spPr>
          <a:xfrm>
            <a:off x="3620700" y="3582000"/>
            <a:ext cx="1400000" cy="372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sz="2000"/>
          </a:p>
        </p:txBody>
      </p:sp>
      <p:sp>
        <p:nvSpPr>
          <p:cNvPr id="21" name="Rectangle 20"/>
          <p:cNvSpPr/>
          <p:nvPr/>
        </p:nvSpPr>
        <p:spPr>
          <a:xfrm>
            <a:off x="5020700" y="3582000"/>
            <a:ext cx="1400000" cy="372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sz="2000"/>
          </a:p>
        </p:txBody>
      </p:sp>
      <p:sp>
        <p:nvSpPr>
          <p:cNvPr id="22" name="Rectangle 21"/>
          <p:cNvSpPr/>
          <p:nvPr/>
        </p:nvSpPr>
        <p:spPr>
          <a:xfrm>
            <a:off x="520700" y="3954000"/>
            <a:ext cx="3100000" cy="372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endParaRPr sz="2000"/>
          </a:p>
        </p:txBody>
      </p:sp>
      <p:sp>
        <p:nvSpPr>
          <p:cNvPr id="23" name="Rectangle 22"/>
          <p:cNvSpPr/>
          <p:nvPr/>
        </p:nvSpPr>
        <p:spPr>
          <a:xfrm>
            <a:off x="3620700" y="3954000"/>
            <a:ext cx="1400000" cy="372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sz="2000"/>
          </a:p>
        </p:txBody>
      </p:sp>
      <p:sp>
        <p:nvSpPr>
          <p:cNvPr id="24" name="Rectangle 23"/>
          <p:cNvSpPr/>
          <p:nvPr/>
        </p:nvSpPr>
        <p:spPr>
          <a:xfrm>
            <a:off x="5020700" y="3954000"/>
            <a:ext cx="1400000" cy="372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sz="2000"/>
          </a:p>
        </p:txBody>
      </p:sp>
      <p:sp>
        <p:nvSpPr>
          <p:cNvPr id="25" name="Rectangle 24"/>
          <p:cNvSpPr/>
          <p:nvPr/>
        </p:nvSpPr>
        <p:spPr>
          <a:xfrm>
            <a:off x="520700" y="4326000"/>
            <a:ext cx="3100000" cy="372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200" b="1" i="0">
                <a:solidFill>
                  <a:srgbClr val="203D48"/>
                </a:solidFill>
                <a:latin typeface="Source Sans Pro"/>
              </a:rPr>
              <a:t>Less Closing Stock</a:t>
            </a:r>
          </a:p>
        </p:txBody>
      </p:sp>
      <p:sp>
        <p:nvSpPr>
          <p:cNvPr id="26" name="Rectangle 25"/>
          <p:cNvSpPr/>
          <p:nvPr/>
        </p:nvSpPr>
        <p:spPr>
          <a:xfrm>
            <a:off x="3620700" y="4326000"/>
            <a:ext cx="1400000" cy="372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sz="2000"/>
          </a:p>
        </p:txBody>
      </p:sp>
      <p:sp>
        <p:nvSpPr>
          <p:cNvPr id="27" name="Rectangle 26"/>
          <p:cNvSpPr/>
          <p:nvPr/>
        </p:nvSpPr>
        <p:spPr>
          <a:xfrm>
            <a:off x="5020700" y="4326000"/>
            <a:ext cx="1400000" cy="372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sz="2000"/>
          </a:p>
        </p:txBody>
      </p:sp>
      <p:sp>
        <p:nvSpPr>
          <p:cNvPr id="28" name="Rectangle 27"/>
          <p:cNvSpPr/>
          <p:nvPr/>
        </p:nvSpPr>
        <p:spPr>
          <a:xfrm>
            <a:off x="520700" y="4698000"/>
            <a:ext cx="3100000" cy="372000"/>
          </a:xfrm>
          <a:prstGeom prst="rect">
            <a:avLst/>
          </a:prstGeom>
          <a:solidFill>
            <a:srgbClr val="94E3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200" b="1" i="0">
                <a:solidFill>
                  <a:srgbClr val="203D48"/>
                </a:solidFill>
                <a:latin typeface="Source Sans Pro"/>
              </a:rPr>
              <a:t>Cost of Sales</a:t>
            </a:r>
          </a:p>
        </p:txBody>
      </p:sp>
      <p:sp>
        <p:nvSpPr>
          <p:cNvPr id="29" name="Rectangle 28"/>
          <p:cNvSpPr/>
          <p:nvPr/>
        </p:nvSpPr>
        <p:spPr>
          <a:xfrm>
            <a:off x="3620700" y="4698000"/>
            <a:ext cx="1400000" cy="372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sz="2000"/>
          </a:p>
        </p:txBody>
      </p:sp>
      <p:sp>
        <p:nvSpPr>
          <p:cNvPr id="30" name="Rectangle 29"/>
          <p:cNvSpPr/>
          <p:nvPr/>
        </p:nvSpPr>
        <p:spPr>
          <a:xfrm>
            <a:off x="5020700" y="4698000"/>
            <a:ext cx="1400000" cy="372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sz="2000"/>
          </a:p>
        </p:txBody>
      </p:sp>
      <p:sp>
        <p:nvSpPr>
          <p:cNvPr id="31" name="Rectangle 30"/>
          <p:cNvSpPr/>
          <p:nvPr/>
        </p:nvSpPr>
        <p:spPr>
          <a:xfrm>
            <a:off x="520700" y="5070000"/>
            <a:ext cx="3100000" cy="372000"/>
          </a:xfrm>
          <a:prstGeom prst="rect">
            <a:avLst/>
          </a:prstGeom>
          <a:solidFill>
            <a:srgbClr val="94E3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200" b="1" i="0">
                <a:solidFill>
                  <a:srgbClr val="203D48"/>
                </a:solidFill>
                <a:latin typeface="Source Sans Pro"/>
              </a:rPr>
              <a:t>Gross Profit</a:t>
            </a:r>
          </a:p>
        </p:txBody>
      </p:sp>
      <p:sp>
        <p:nvSpPr>
          <p:cNvPr id="32" name="Rectangle 31"/>
          <p:cNvSpPr/>
          <p:nvPr/>
        </p:nvSpPr>
        <p:spPr>
          <a:xfrm>
            <a:off x="3620700" y="5070000"/>
            <a:ext cx="1400000" cy="372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sz="2000"/>
          </a:p>
        </p:txBody>
      </p:sp>
      <p:sp>
        <p:nvSpPr>
          <p:cNvPr id="33" name="Rectangle 32"/>
          <p:cNvSpPr/>
          <p:nvPr/>
        </p:nvSpPr>
        <p:spPr>
          <a:xfrm>
            <a:off x="5020700" y="5070000"/>
            <a:ext cx="1400000" cy="372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sz="2000"/>
          </a:p>
        </p:txBody>
      </p:sp>
      <p:sp>
        <p:nvSpPr>
          <p:cNvPr id="34" name="anim_click1_f0"/>
          <p:cNvSpPr txBox="1"/>
          <p:nvPr/>
        </p:nvSpPr>
        <p:spPr>
          <a:xfrm>
            <a:off x="5050700" y="1813639"/>
            <a:ext cx="1310000" cy="188722"/>
          </a:xfrm>
          <a:prstGeom prst="rect">
            <a:avLst/>
          </a:prstGeom>
          <a:noFill/>
        </p:spPr>
        <p:txBody>
          <a:bodyPr wrap="square" lIns="0" tIns="0" rIns="0" bIns="0" anchor="ctr">
            <a:spAutoFit/>
          </a:bodyPr>
          <a:lstStyle/>
          <a:p>
            <a:pPr algn="r">
              <a:spcBef>
                <a:spcPts val="0"/>
              </a:spcBef>
              <a:spcAft>
                <a:spcPts val="0"/>
              </a:spcAft>
            </a:pPr>
            <a:r>
              <a:rPr sz="1200" b="1" i="1">
                <a:solidFill>
                  <a:srgbClr val="2E55C6"/>
                </a:solidFill>
                <a:latin typeface="Source Sans Pro"/>
              </a:rPr>
              <a:t>180,000</a:t>
            </a:r>
          </a:p>
        </p:txBody>
      </p:sp>
      <p:sp>
        <p:nvSpPr>
          <p:cNvPr id="35" name="anim_click1_c"/>
          <p:cNvSpPr txBox="1"/>
          <p:nvPr/>
        </p:nvSpPr>
        <p:spPr>
          <a:xfrm>
            <a:off x="6620700" y="1712928"/>
            <a:ext cx="5411300" cy="442622"/>
          </a:xfrm>
          <a:prstGeom prst="rect">
            <a:avLst/>
          </a:prstGeom>
          <a:noFill/>
        </p:spPr>
        <p:txBody>
          <a:bodyPr wrap="square" lIns="0" tIns="0" rIns="0" bIns="0" anchor="t">
            <a:spAutoFit/>
          </a:bodyPr>
          <a:lstStyle/>
          <a:p>
            <a:pPr>
              <a:lnSpc>
                <a:spcPct val="105000"/>
              </a:lnSpc>
              <a:spcBef>
                <a:spcPts val="0"/>
              </a:spcBef>
              <a:spcAft>
                <a:spcPts val="300"/>
              </a:spcAft>
            </a:pPr>
            <a:r>
              <a:rPr sz="1400" b="1" i="0">
                <a:solidFill>
                  <a:srgbClr val="203D48"/>
                </a:solidFill>
                <a:latin typeface="Source Sans Pro"/>
              </a:rPr>
              <a:t>Sales: all income earned from selling stock during the year. It always goes in the right column.</a:t>
            </a:r>
          </a:p>
        </p:txBody>
      </p:sp>
      <p:sp>
        <p:nvSpPr>
          <p:cNvPr id="36" name="anim_click2_f0"/>
          <p:cNvSpPr txBox="1"/>
          <p:nvPr/>
        </p:nvSpPr>
        <p:spPr>
          <a:xfrm>
            <a:off x="3650700" y="2557639"/>
            <a:ext cx="1310000" cy="188722"/>
          </a:xfrm>
          <a:prstGeom prst="rect">
            <a:avLst/>
          </a:prstGeom>
          <a:noFill/>
        </p:spPr>
        <p:txBody>
          <a:bodyPr wrap="square" lIns="0" tIns="0" rIns="0" bIns="0" anchor="ctr">
            <a:spAutoFit/>
          </a:bodyPr>
          <a:lstStyle/>
          <a:p>
            <a:pPr algn="r">
              <a:spcBef>
                <a:spcPts val="0"/>
              </a:spcBef>
              <a:spcAft>
                <a:spcPts val="0"/>
              </a:spcAft>
            </a:pPr>
            <a:r>
              <a:rPr sz="1200" b="1" i="1">
                <a:solidFill>
                  <a:srgbClr val="2E55C6"/>
                </a:solidFill>
                <a:latin typeface="Source Sans Pro"/>
              </a:rPr>
              <a:t>20,000</a:t>
            </a:r>
          </a:p>
        </p:txBody>
      </p:sp>
      <p:sp>
        <p:nvSpPr>
          <p:cNvPr id="37" name="anim_click2_c"/>
          <p:cNvSpPr txBox="1"/>
          <p:nvPr/>
        </p:nvSpPr>
        <p:spPr>
          <a:xfrm>
            <a:off x="6620700" y="2456928"/>
            <a:ext cx="5411300" cy="442622"/>
          </a:xfrm>
          <a:prstGeom prst="rect">
            <a:avLst/>
          </a:prstGeom>
          <a:noFill/>
        </p:spPr>
        <p:txBody>
          <a:bodyPr wrap="square" lIns="0" tIns="0" rIns="0" bIns="0" anchor="t">
            <a:spAutoFit/>
          </a:bodyPr>
          <a:lstStyle/>
          <a:p>
            <a:pPr>
              <a:lnSpc>
                <a:spcPct val="105000"/>
              </a:lnSpc>
              <a:spcBef>
                <a:spcPts val="0"/>
              </a:spcBef>
              <a:spcAft>
                <a:spcPts val="300"/>
              </a:spcAft>
            </a:pPr>
            <a:r>
              <a:rPr sz="1400" b="1" i="0">
                <a:solidFill>
                  <a:srgbClr val="203D48"/>
                </a:solidFill>
                <a:latin typeface="Source Sans Pro"/>
              </a:rPr>
              <a:t>Opening stock: stock held on 1st January. When sold this year it is added to the Cost of Sales.</a:t>
            </a:r>
          </a:p>
        </p:txBody>
      </p:sp>
      <p:sp>
        <p:nvSpPr>
          <p:cNvPr id="38" name="anim_click3_f0"/>
          <p:cNvSpPr txBox="1"/>
          <p:nvPr/>
        </p:nvSpPr>
        <p:spPr>
          <a:xfrm>
            <a:off x="3650700" y="2929639"/>
            <a:ext cx="1310000" cy="188722"/>
          </a:xfrm>
          <a:prstGeom prst="rect">
            <a:avLst/>
          </a:prstGeom>
          <a:noFill/>
        </p:spPr>
        <p:txBody>
          <a:bodyPr wrap="square" lIns="0" tIns="0" rIns="0" bIns="0" anchor="ctr">
            <a:spAutoFit/>
          </a:bodyPr>
          <a:lstStyle/>
          <a:p>
            <a:pPr algn="r">
              <a:spcBef>
                <a:spcPts val="0"/>
              </a:spcBef>
              <a:spcAft>
                <a:spcPts val="0"/>
              </a:spcAft>
            </a:pPr>
            <a:r>
              <a:rPr sz="1200" b="1" i="1">
                <a:solidFill>
                  <a:srgbClr val="2E55C6"/>
                </a:solidFill>
                <a:latin typeface="Source Sans Pro"/>
              </a:rPr>
              <a:t>95,000</a:t>
            </a:r>
          </a:p>
        </p:txBody>
      </p:sp>
      <p:sp>
        <p:nvSpPr>
          <p:cNvPr id="39" name="anim_click3_c"/>
          <p:cNvSpPr txBox="1"/>
          <p:nvPr/>
        </p:nvSpPr>
        <p:spPr>
          <a:xfrm>
            <a:off x="6620700" y="2921892"/>
            <a:ext cx="5411300" cy="216406"/>
          </a:xfrm>
          <a:prstGeom prst="rect">
            <a:avLst/>
          </a:prstGeom>
          <a:noFill/>
        </p:spPr>
        <p:txBody>
          <a:bodyPr wrap="square" lIns="0" tIns="0" rIns="0" bIns="0" anchor="t">
            <a:spAutoFit/>
          </a:bodyPr>
          <a:lstStyle/>
          <a:p>
            <a:pPr>
              <a:lnSpc>
                <a:spcPct val="105000"/>
              </a:lnSpc>
              <a:spcBef>
                <a:spcPts val="0"/>
              </a:spcBef>
              <a:spcAft>
                <a:spcPts val="300"/>
              </a:spcAft>
            </a:pPr>
            <a:r>
              <a:rPr sz="1400" b="1" i="0">
                <a:solidFill>
                  <a:srgbClr val="203D48"/>
                </a:solidFill>
                <a:latin typeface="Source Sans Pro"/>
              </a:rPr>
              <a:t>Purchases: the cost of purchasing goods for resale.</a:t>
            </a:r>
          </a:p>
        </p:txBody>
      </p:sp>
      <p:sp>
        <p:nvSpPr>
          <p:cNvPr id="40" name="anim_click4_f0"/>
          <p:cNvSpPr txBox="1"/>
          <p:nvPr/>
        </p:nvSpPr>
        <p:spPr>
          <a:xfrm>
            <a:off x="3650700" y="3301639"/>
            <a:ext cx="1310000" cy="188722"/>
          </a:xfrm>
          <a:prstGeom prst="rect">
            <a:avLst/>
          </a:prstGeom>
          <a:noFill/>
        </p:spPr>
        <p:txBody>
          <a:bodyPr wrap="square" lIns="0" tIns="0" rIns="0" bIns="0" anchor="ctr">
            <a:spAutoFit/>
          </a:bodyPr>
          <a:lstStyle/>
          <a:p>
            <a:pPr algn="r">
              <a:spcBef>
                <a:spcPts val="0"/>
              </a:spcBef>
              <a:spcAft>
                <a:spcPts val="0"/>
              </a:spcAft>
            </a:pPr>
            <a:r>
              <a:rPr sz="1200" b="1" i="1">
                <a:solidFill>
                  <a:srgbClr val="2E55C6"/>
                </a:solidFill>
                <a:latin typeface="Source Sans Pro"/>
              </a:rPr>
              <a:t>8,000</a:t>
            </a:r>
          </a:p>
        </p:txBody>
      </p:sp>
      <p:sp>
        <p:nvSpPr>
          <p:cNvPr id="41" name="anim_click4_c"/>
          <p:cNvSpPr txBox="1"/>
          <p:nvPr/>
        </p:nvSpPr>
        <p:spPr>
          <a:xfrm>
            <a:off x="6620700" y="3200928"/>
            <a:ext cx="5411300" cy="216406"/>
          </a:xfrm>
          <a:prstGeom prst="rect">
            <a:avLst/>
          </a:prstGeom>
          <a:noFill/>
        </p:spPr>
        <p:txBody>
          <a:bodyPr wrap="square" lIns="0" tIns="0" rIns="0" bIns="0" anchor="t">
            <a:spAutoFit/>
          </a:bodyPr>
          <a:lstStyle/>
          <a:p>
            <a:pPr>
              <a:lnSpc>
                <a:spcPct val="105000"/>
              </a:lnSpc>
              <a:spcBef>
                <a:spcPts val="0"/>
              </a:spcBef>
              <a:spcAft>
                <a:spcPts val="300"/>
              </a:spcAft>
            </a:pPr>
            <a:r>
              <a:rPr sz="1400" b="1" i="0">
                <a:solidFill>
                  <a:srgbClr val="203D48"/>
                </a:solidFill>
                <a:latin typeface="Source Sans Pro"/>
              </a:rPr>
              <a:t>Custom duties: the cost of importing goods from outside the EU.</a:t>
            </a:r>
          </a:p>
        </p:txBody>
      </p:sp>
      <p:sp>
        <p:nvSpPr>
          <p:cNvPr id="42" name="anim_click5_f0"/>
          <p:cNvSpPr txBox="1"/>
          <p:nvPr/>
        </p:nvSpPr>
        <p:spPr>
          <a:xfrm>
            <a:off x="3650700" y="3673639"/>
            <a:ext cx="1310000" cy="188722"/>
          </a:xfrm>
          <a:prstGeom prst="rect">
            <a:avLst/>
          </a:prstGeom>
          <a:noFill/>
        </p:spPr>
        <p:txBody>
          <a:bodyPr wrap="square" lIns="0" tIns="0" rIns="0" bIns="0" anchor="ctr">
            <a:spAutoFit/>
          </a:bodyPr>
          <a:lstStyle/>
          <a:p>
            <a:pPr algn="r">
              <a:spcBef>
                <a:spcPts val="0"/>
              </a:spcBef>
              <a:spcAft>
                <a:spcPts val="0"/>
              </a:spcAft>
            </a:pPr>
            <a:r>
              <a:rPr sz="1200" b="1" i="1">
                <a:solidFill>
                  <a:srgbClr val="2E55C6"/>
                </a:solidFill>
                <a:latin typeface="Source Sans Pro"/>
              </a:rPr>
              <a:t>7,000</a:t>
            </a:r>
          </a:p>
        </p:txBody>
      </p:sp>
      <p:sp>
        <p:nvSpPr>
          <p:cNvPr id="43" name="anim_click5_c"/>
          <p:cNvSpPr txBox="1"/>
          <p:nvPr/>
        </p:nvSpPr>
        <p:spPr>
          <a:xfrm>
            <a:off x="6620700" y="3664224"/>
            <a:ext cx="5411300" cy="216406"/>
          </a:xfrm>
          <a:prstGeom prst="rect">
            <a:avLst/>
          </a:prstGeom>
          <a:noFill/>
        </p:spPr>
        <p:txBody>
          <a:bodyPr wrap="square" lIns="0" tIns="0" rIns="0" bIns="0" anchor="t">
            <a:spAutoFit/>
          </a:bodyPr>
          <a:lstStyle/>
          <a:p>
            <a:pPr>
              <a:lnSpc>
                <a:spcPct val="105000"/>
              </a:lnSpc>
              <a:spcBef>
                <a:spcPts val="0"/>
              </a:spcBef>
              <a:spcAft>
                <a:spcPts val="300"/>
              </a:spcAft>
            </a:pPr>
            <a:r>
              <a:rPr sz="1400" b="1" i="0">
                <a:solidFill>
                  <a:srgbClr val="203D48"/>
                </a:solidFill>
                <a:latin typeface="Source Sans Pro"/>
              </a:rPr>
              <a:t>Carriage inwards: the cost of delivery of the goods into the business.</a:t>
            </a:r>
          </a:p>
        </p:txBody>
      </p:sp>
      <p:sp>
        <p:nvSpPr>
          <p:cNvPr id="44" name="anim_click6_f0"/>
          <p:cNvSpPr txBox="1"/>
          <p:nvPr/>
        </p:nvSpPr>
        <p:spPr>
          <a:xfrm>
            <a:off x="3650700" y="4045639"/>
            <a:ext cx="1310000" cy="188722"/>
          </a:xfrm>
          <a:prstGeom prst="rect">
            <a:avLst/>
          </a:prstGeom>
          <a:noFill/>
        </p:spPr>
        <p:txBody>
          <a:bodyPr wrap="square" lIns="0" tIns="0" rIns="0" bIns="0" anchor="ctr">
            <a:spAutoFit/>
          </a:bodyPr>
          <a:lstStyle/>
          <a:p>
            <a:pPr algn="r">
              <a:spcBef>
                <a:spcPts val="0"/>
              </a:spcBef>
              <a:spcAft>
                <a:spcPts val="0"/>
              </a:spcAft>
            </a:pPr>
            <a:r>
              <a:rPr sz="1200" b="1" i="1">
                <a:solidFill>
                  <a:srgbClr val="2E55C6"/>
                </a:solidFill>
                <a:latin typeface="Source Sans Pro"/>
              </a:rPr>
              <a:t>130,000</a:t>
            </a:r>
          </a:p>
        </p:txBody>
      </p:sp>
      <p:sp>
        <p:nvSpPr>
          <p:cNvPr id="45" name="anim_click6_c"/>
          <p:cNvSpPr txBox="1"/>
          <p:nvPr/>
        </p:nvSpPr>
        <p:spPr>
          <a:xfrm>
            <a:off x="6620700" y="4127520"/>
            <a:ext cx="5411300" cy="442622"/>
          </a:xfrm>
          <a:prstGeom prst="rect">
            <a:avLst/>
          </a:prstGeom>
          <a:noFill/>
        </p:spPr>
        <p:txBody>
          <a:bodyPr wrap="square" lIns="0" tIns="0" rIns="0" bIns="0" anchor="t">
            <a:spAutoFit/>
          </a:bodyPr>
          <a:lstStyle/>
          <a:p>
            <a:pPr>
              <a:lnSpc>
                <a:spcPct val="105000"/>
              </a:lnSpc>
              <a:spcBef>
                <a:spcPts val="0"/>
              </a:spcBef>
              <a:spcAft>
                <a:spcPts val="300"/>
              </a:spcAft>
            </a:pPr>
            <a:r>
              <a:rPr sz="1400" b="1" i="0">
                <a:solidFill>
                  <a:srgbClr val="203D48"/>
                </a:solidFill>
                <a:latin typeface="Source Sans Pro"/>
              </a:rPr>
              <a:t>Add them together: the cost of all the goods available for sale = €130,000.</a:t>
            </a:r>
          </a:p>
        </p:txBody>
      </p:sp>
      <p:sp>
        <p:nvSpPr>
          <p:cNvPr id="46" name="anim_click7_f0"/>
          <p:cNvSpPr txBox="1"/>
          <p:nvPr/>
        </p:nvSpPr>
        <p:spPr>
          <a:xfrm>
            <a:off x="3650700" y="4417639"/>
            <a:ext cx="1310000" cy="188722"/>
          </a:xfrm>
          <a:prstGeom prst="rect">
            <a:avLst/>
          </a:prstGeom>
          <a:noFill/>
        </p:spPr>
        <p:txBody>
          <a:bodyPr wrap="square" lIns="0" tIns="0" rIns="0" bIns="0" anchor="ctr">
            <a:spAutoFit/>
          </a:bodyPr>
          <a:lstStyle/>
          <a:p>
            <a:pPr algn="r">
              <a:spcBef>
                <a:spcPts val="0"/>
              </a:spcBef>
              <a:spcAft>
                <a:spcPts val="0"/>
              </a:spcAft>
            </a:pPr>
            <a:r>
              <a:rPr sz="1200" b="1" i="1">
                <a:solidFill>
                  <a:srgbClr val="2E55C6"/>
                </a:solidFill>
                <a:latin typeface="Source Sans Pro"/>
              </a:rPr>
              <a:t>(30,000)</a:t>
            </a:r>
          </a:p>
        </p:txBody>
      </p:sp>
      <p:sp>
        <p:nvSpPr>
          <p:cNvPr id="47" name="anim_click7_c"/>
          <p:cNvSpPr txBox="1"/>
          <p:nvPr/>
        </p:nvSpPr>
        <p:spPr>
          <a:xfrm>
            <a:off x="6620700" y="4590816"/>
            <a:ext cx="5411300" cy="442622"/>
          </a:xfrm>
          <a:prstGeom prst="rect">
            <a:avLst/>
          </a:prstGeom>
          <a:noFill/>
        </p:spPr>
        <p:txBody>
          <a:bodyPr wrap="square" lIns="0" tIns="0" rIns="0" bIns="0" anchor="t">
            <a:spAutoFit/>
          </a:bodyPr>
          <a:lstStyle/>
          <a:p>
            <a:pPr>
              <a:lnSpc>
                <a:spcPct val="105000"/>
              </a:lnSpc>
              <a:spcBef>
                <a:spcPts val="0"/>
              </a:spcBef>
              <a:spcAft>
                <a:spcPts val="300"/>
              </a:spcAft>
            </a:pPr>
            <a:r>
              <a:rPr sz="1400" b="1" i="0">
                <a:solidFill>
                  <a:srgbClr val="203D48"/>
                </a:solidFill>
                <a:latin typeface="Source Sans Pro"/>
              </a:rPr>
              <a:t>Closing stock: unsold on 31st December, so not a cost of sale this year. Deduct it.</a:t>
            </a:r>
          </a:p>
        </p:txBody>
      </p:sp>
      <p:sp>
        <p:nvSpPr>
          <p:cNvPr id="48" name="anim_click8_f0"/>
          <p:cNvSpPr txBox="1"/>
          <p:nvPr/>
        </p:nvSpPr>
        <p:spPr>
          <a:xfrm>
            <a:off x="5050700" y="4789639"/>
            <a:ext cx="1310000" cy="188722"/>
          </a:xfrm>
          <a:prstGeom prst="rect">
            <a:avLst/>
          </a:prstGeom>
          <a:noFill/>
        </p:spPr>
        <p:txBody>
          <a:bodyPr wrap="square" lIns="0" tIns="0" rIns="0" bIns="0" anchor="ctr">
            <a:spAutoFit/>
          </a:bodyPr>
          <a:lstStyle/>
          <a:p>
            <a:pPr algn="r">
              <a:spcBef>
                <a:spcPts val="0"/>
              </a:spcBef>
              <a:spcAft>
                <a:spcPts val="0"/>
              </a:spcAft>
            </a:pPr>
            <a:r>
              <a:rPr sz="1200" b="1" i="1">
                <a:solidFill>
                  <a:srgbClr val="2E55C6"/>
                </a:solidFill>
                <a:latin typeface="Source Sans Pro"/>
              </a:rPr>
              <a:t>(100,000)</a:t>
            </a:r>
          </a:p>
        </p:txBody>
      </p:sp>
      <p:sp>
        <p:nvSpPr>
          <p:cNvPr id="49" name="anim_click8_f1"/>
          <p:cNvSpPr txBox="1"/>
          <p:nvPr/>
        </p:nvSpPr>
        <p:spPr>
          <a:xfrm>
            <a:off x="5050700" y="5161639"/>
            <a:ext cx="1310000" cy="188722"/>
          </a:xfrm>
          <a:prstGeom prst="rect">
            <a:avLst/>
          </a:prstGeom>
          <a:noFill/>
        </p:spPr>
        <p:txBody>
          <a:bodyPr wrap="square" lIns="0" tIns="0" rIns="0" bIns="0" anchor="ctr">
            <a:spAutoFit/>
          </a:bodyPr>
          <a:lstStyle/>
          <a:p>
            <a:pPr algn="r">
              <a:spcBef>
                <a:spcPts val="0"/>
              </a:spcBef>
              <a:spcAft>
                <a:spcPts val="0"/>
              </a:spcAft>
            </a:pPr>
            <a:r>
              <a:rPr sz="1200" b="1" i="1">
                <a:solidFill>
                  <a:srgbClr val="2E55C6"/>
                </a:solidFill>
                <a:latin typeface="Source Sans Pro"/>
              </a:rPr>
              <a:t>80,000</a:t>
            </a:r>
          </a:p>
        </p:txBody>
      </p:sp>
      <p:sp>
        <p:nvSpPr>
          <p:cNvPr id="50" name="anim_click8_c"/>
          <p:cNvSpPr txBox="1"/>
          <p:nvPr/>
        </p:nvSpPr>
        <p:spPr>
          <a:xfrm>
            <a:off x="6620700" y="5060928"/>
            <a:ext cx="5411300" cy="442622"/>
          </a:xfrm>
          <a:prstGeom prst="rect">
            <a:avLst/>
          </a:prstGeom>
          <a:noFill/>
        </p:spPr>
        <p:txBody>
          <a:bodyPr wrap="square" lIns="0" tIns="0" rIns="0" bIns="0" anchor="t">
            <a:spAutoFit/>
          </a:bodyPr>
          <a:lstStyle/>
          <a:p>
            <a:pPr>
              <a:lnSpc>
                <a:spcPct val="105000"/>
              </a:lnSpc>
              <a:spcBef>
                <a:spcPts val="0"/>
              </a:spcBef>
              <a:spcAft>
                <a:spcPts val="300"/>
              </a:spcAft>
            </a:pPr>
            <a:r>
              <a:rPr sz="1400" b="1" i="0">
                <a:solidFill>
                  <a:srgbClr val="203D48"/>
                </a:solidFill>
                <a:latin typeface="Source Sans Pro"/>
              </a:rPr>
              <a:t>Cost of Sales = €130,000 - €30,000 = (€100,000). Sales - Cost of Sales = Gross Profit €80,000.</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0"/>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2"/>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43"/>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44"/>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4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46"/>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47"/>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48"/>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49"/>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1394540" y="1058292"/>
            <a:ext cx="8869680" cy="272062"/>
          </a:xfrm>
          <a:prstGeom prst="rect">
            <a:avLst/>
          </a:prstGeom>
          <a:noFill/>
        </p:spPr>
        <p:txBody>
          <a:bodyPr wrap="square" lIns="0" tIns="0" rIns="0" bIns="0" anchor="t">
            <a:spAutoFit/>
          </a:bodyPr>
          <a:lstStyle/>
          <a:p>
            <a:pPr>
              <a:lnSpc>
                <a:spcPct val="102000"/>
              </a:lnSpc>
              <a:spcBef>
                <a:spcPts val="0"/>
              </a:spcBef>
              <a:spcAft>
                <a:spcPts val="0"/>
              </a:spcAft>
            </a:pPr>
            <a:r>
              <a:rPr b="1" i="0" dirty="0">
                <a:solidFill>
                  <a:srgbClr val="049F84"/>
                </a:solidFill>
                <a:latin typeface="Source Sans Pro"/>
              </a:rPr>
              <a:t>2025 Q14   </a:t>
            </a:r>
            <a:r>
              <a:rPr sz="1600" b="1" i="0" dirty="0">
                <a:solidFill>
                  <a:srgbClr val="203D48"/>
                </a:solidFill>
                <a:latin typeface="Source Sans Pro"/>
              </a:rPr>
              <a:t>Complete the following Income Statement of Doyle Ltd for the year ended 31/12/2023:</a:t>
            </a:r>
          </a:p>
        </p:txBody>
      </p:sp>
      <p:sp>
        <p:nvSpPr>
          <p:cNvPr id="4" name="Rectangle 3"/>
          <p:cNvSpPr/>
          <p:nvPr/>
        </p:nvSpPr>
        <p:spPr>
          <a:xfrm>
            <a:off x="1389380" y="1550000"/>
            <a:ext cx="5900000" cy="372000"/>
          </a:xfrm>
          <a:prstGeom prst="rect">
            <a:avLst/>
          </a:prstGeom>
          <a:solidFill>
            <a:srgbClr val="049F84"/>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spcBef>
                <a:spcPts val="0"/>
              </a:spcBef>
              <a:spcAft>
                <a:spcPts val="0"/>
              </a:spcAft>
            </a:pPr>
            <a:r>
              <a:rPr sz="1100" b="1" i="0">
                <a:solidFill>
                  <a:srgbClr val="FFFFFF"/>
                </a:solidFill>
                <a:latin typeface="Source Sans Pro"/>
              </a:rPr>
              <a:t>Income Statement of Doyle Ltd for the year ended 31/12/2023</a:t>
            </a:r>
          </a:p>
        </p:txBody>
      </p:sp>
      <p:sp>
        <p:nvSpPr>
          <p:cNvPr id="5" name="Rectangle 4"/>
          <p:cNvSpPr/>
          <p:nvPr/>
        </p:nvSpPr>
        <p:spPr>
          <a:xfrm>
            <a:off x="1389380" y="1922000"/>
            <a:ext cx="3100000" cy="372000"/>
          </a:xfrm>
          <a:prstGeom prst="rect">
            <a:avLst/>
          </a:prstGeom>
          <a:solidFill>
            <a:srgbClr val="94E3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100" b="1" i="0">
                <a:solidFill>
                  <a:srgbClr val="203D48"/>
                </a:solidFill>
                <a:latin typeface="Source Sans Pro"/>
              </a:rPr>
              <a:t>Sales</a:t>
            </a:r>
          </a:p>
        </p:txBody>
      </p:sp>
      <p:sp>
        <p:nvSpPr>
          <p:cNvPr id="6" name="Rectangle 5"/>
          <p:cNvSpPr/>
          <p:nvPr/>
        </p:nvSpPr>
        <p:spPr>
          <a:xfrm>
            <a:off x="4489380" y="1922000"/>
            <a:ext cx="1400000" cy="372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7" name="Rectangle 6"/>
          <p:cNvSpPr/>
          <p:nvPr/>
        </p:nvSpPr>
        <p:spPr>
          <a:xfrm>
            <a:off x="5889380" y="1922000"/>
            <a:ext cx="1400000" cy="372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8" name="Rectangle 7"/>
          <p:cNvSpPr/>
          <p:nvPr/>
        </p:nvSpPr>
        <p:spPr>
          <a:xfrm>
            <a:off x="1389380" y="2294000"/>
            <a:ext cx="3100000" cy="372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100" b="1" i="0">
                <a:solidFill>
                  <a:srgbClr val="203D48"/>
                </a:solidFill>
                <a:latin typeface="Source Sans Pro"/>
              </a:rPr>
              <a:t>Less Cost of sales</a:t>
            </a:r>
          </a:p>
        </p:txBody>
      </p:sp>
      <p:sp>
        <p:nvSpPr>
          <p:cNvPr id="9" name="Rectangle 8"/>
          <p:cNvSpPr/>
          <p:nvPr/>
        </p:nvSpPr>
        <p:spPr>
          <a:xfrm>
            <a:off x="4489380" y="2294000"/>
            <a:ext cx="1400000" cy="372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10" name="Rectangle 9"/>
          <p:cNvSpPr/>
          <p:nvPr/>
        </p:nvSpPr>
        <p:spPr>
          <a:xfrm>
            <a:off x="5889380" y="2294000"/>
            <a:ext cx="1400000" cy="372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11" name="Rectangle 10"/>
          <p:cNvSpPr/>
          <p:nvPr/>
        </p:nvSpPr>
        <p:spPr>
          <a:xfrm>
            <a:off x="1389380" y="2666000"/>
            <a:ext cx="3100000" cy="372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100" b="1" i="0">
                <a:solidFill>
                  <a:srgbClr val="203D48"/>
                </a:solidFill>
                <a:latin typeface="Source Sans Pro"/>
              </a:rPr>
              <a:t>Opening Stock</a:t>
            </a:r>
          </a:p>
        </p:txBody>
      </p:sp>
      <p:sp>
        <p:nvSpPr>
          <p:cNvPr id="12" name="Rectangle 11"/>
          <p:cNvSpPr/>
          <p:nvPr/>
        </p:nvSpPr>
        <p:spPr>
          <a:xfrm>
            <a:off x="4489380" y="2666000"/>
            <a:ext cx="1400000" cy="372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13" name="Rectangle 12"/>
          <p:cNvSpPr/>
          <p:nvPr/>
        </p:nvSpPr>
        <p:spPr>
          <a:xfrm>
            <a:off x="5889380" y="2666000"/>
            <a:ext cx="1400000" cy="372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14" name="Rectangle 13"/>
          <p:cNvSpPr/>
          <p:nvPr/>
        </p:nvSpPr>
        <p:spPr>
          <a:xfrm>
            <a:off x="1389380" y="3038000"/>
            <a:ext cx="3100000" cy="372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100" b="1" i="0">
                <a:solidFill>
                  <a:srgbClr val="203D48"/>
                </a:solidFill>
                <a:latin typeface="Source Sans Pro"/>
              </a:rPr>
              <a:t>Purchases</a:t>
            </a:r>
          </a:p>
        </p:txBody>
      </p:sp>
      <p:sp>
        <p:nvSpPr>
          <p:cNvPr id="15" name="Rectangle 14"/>
          <p:cNvSpPr/>
          <p:nvPr/>
        </p:nvSpPr>
        <p:spPr>
          <a:xfrm>
            <a:off x="4489380" y="3038000"/>
            <a:ext cx="1400000" cy="372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16" name="Rectangle 15"/>
          <p:cNvSpPr/>
          <p:nvPr/>
        </p:nvSpPr>
        <p:spPr>
          <a:xfrm>
            <a:off x="5889380" y="3038000"/>
            <a:ext cx="1400000" cy="372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17" name="Rectangle 16"/>
          <p:cNvSpPr/>
          <p:nvPr/>
        </p:nvSpPr>
        <p:spPr>
          <a:xfrm>
            <a:off x="1389380" y="3410000"/>
            <a:ext cx="3100000" cy="372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endParaRPr/>
          </a:p>
        </p:txBody>
      </p:sp>
      <p:sp>
        <p:nvSpPr>
          <p:cNvPr id="18" name="Rectangle 17"/>
          <p:cNvSpPr/>
          <p:nvPr/>
        </p:nvSpPr>
        <p:spPr>
          <a:xfrm>
            <a:off x="4489380" y="3410000"/>
            <a:ext cx="1400000" cy="372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19" name="Rectangle 18"/>
          <p:cNvSpPr/>
          <p:nvPr/>
        </p:nvSpPr>
        <p:spPr>
          <a:xfrm>
            <a:off x="5889380" y="3410000"/>
            <a:ext cx="1400000" cy="372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20" name="Rectangle 19"/>
          <p:cNvSpPr/>
          <p:nvPr/>
        </p:nvSpPr>
        <p:spPr>
          <a:xfrm>
            <a:off x="1389380" y="3782000"/>
            <a:ext cx="3100000" cy="372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100" b="1" i="0">
                <a:solidFill>
                  <a:srgbClr val="203D48"/>
                </a:solidFill>
                <a:latin typeface="Source Sans Pro"/>
              </a:rPr>
              <a:t>Less Closing Stock</a:t>
            </a:r>
          </a:p>
        </p:txBody>
      </p:sp>
      <p:sp>
        <p:nvSpPr>
          <p:cNvPr id="21" name="Rectangle 20"/>
          <p:cNvSpPr/>
          <p:nvPr/>
        </p:nvSpPr>
        <p:spPr>
          <a:xfrm>
            <a:off x="4489380" y="3782000"/>
            <a:ext cx="1400000" cy="372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22" name="Rectangle 21"/>
          <p:cNvSpPr/>
          <p:nvPr/>
        </p:nvSpPr>
        <p:spPr>
          <a:xfrm>
            <a:off x="5889380" y="3782000"/>
            <a:ext cx="1400000" cy="372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23" name="Rectangle 22"/>
          <p:cNvSpPr/>
          <p:nvPr/>
        </p:nvSpPr>
        <p:spPr>
          <a:xfrm>
            <a:off x="1389380" y="4154000"/>
            <a:ext cx="3100000" cy="372000"/>
          </a:xfrm>
          <a:prstGeom prst="rect">
            <a:avLst/>
          </a:prstGeom>
          <a:solidFill>
            <a:srgbClr val="94E3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100" b="1" i="0">
                <a:solidFill>
                  <a:srgbClr val="203D48"/>
                </a:solidFill>
                <a:latin typeface="Source Sans Pro"/>
              </a:rPr>
              <a:t>Cost of Sales</a:t>
            </a:r>
          </a:p>
        </p:txBody>
      </p:sp>
      <p:sp>
        <p:nvSpPr>
          <p:cNvPr id="24" name="Rectangle 23"/>
          <p:cNvSpPr/>
          <p:nvPr/>
        </p:nvSpPr>
        <p:spPr>
          <a:xfrm>
            <a:off x="4489380" y="4154000"/>
            <a:ext cx="1400000" cy="372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25" name="Rectangle 24"/>
          <p:cNvSpPr/>
          <p:nvPr/>
        </p:nvSpPr>
        <p:spPr>
          <a:xfrm>
            <a:off x="5889380" y="4154000"/>
            <a:ext cx="1400000" cy="372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26" name="Rectangle 25"/>
          <p:cNvSpPr/>
          <p:nvPr/>
        </p:nvSpPr>
        <p:spPr>
          <a:xfrm>
            <a:off x="1389380" y="4526000"/>
            <a:ext cx="3100000" cy="372000"/>
          </a:xfrm>
          <a:prstGeom prst="rect">
            <a:avLst/>
          </a:prstGeom>
          <a:solidFill>
            <a:srgbClr val="94E3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100" b="1" i="0">
                <a:solidFill>
                  <a:srgbClr val="203D48"/>
                </a:solidFill>
                <a:latin typeface="Source Sans Pro"/>
              </a:rPr>
              <a:t>Gross Profit</a:t>
            </a:r>
          </a:p>
        </p:txBody>
      </p:sp>
      <p:sp>
        <p:nvSpPr>
          <p:cNvPr id="27" name="Rectangle 26"/>
          <p:cNvSpPr/>
          <p:nvPr/>
        </p:nvSpPr>
        <p:spPr>
          <a:xfrm>
            <a:off x="4489380" y="4526000"/>
            <a:ext cx="1400000" cy="372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28" name="Rectangle 27"/>
          <p:cNvSpPr/>
          <p:nvPr/>
        </p:nvSpPr>
        <p:spPr>
          <a:xfrm>
            <a:off x="5889380" y="4526000"/>
            <a:ext cx="1400000" cy="372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29" name="TextBox 28"/>
          <p:cNvSpPr txBox="1"/>
          <p:nvPr/>
        </p:nvSpPr>
        <p:spPr>
          <a:xfrm>
            <a:off x="5919380" y="2013639"/>
            <a:ext cx="1310000" cy="188722"/>
          </a:xfrm>
          <a:prstGeom prst="rect">
            <a:avLst/>
          </a:prstGeom>
          <a:noFill/>
        </p:spPr>
        <p:txBody>
          <a:bodyPr wrap="square" lIns="0" tIns="0" rIns="0" bIns="0" anchor="ctr">
            <a:spAutoFit/>
          </a:bodyPr>
          <a:lstStyle/>
          <a:p>
            <a:pPr algn="r">
              <a:spcBef>
                <a:spcPts val="0"/>
              </a:spcBef>
              <a:spcAft>
                <a:spcPts val="0"/>
              </a:spcAft>
            </a:pPr>
            <a:r>
              <a:rPr sz="1100" b="1" i="0">
                <a:solidFill>
                  <a:srgbClr val="203D48"/>
                </a:solidFill>
                <a:latin typeface="Source Sans Pro"/>
              </a:rPr>
              <a:t>500,000</a:t>
            </a:r>
          </a:p>
        </p:txBody>
      </p:sp>
      <p:sp>
        <p:nvSpPr>
          <p:cNvPr id="30" name="TextBox 29"/>
          <p:cNvSpPr txBox="1"/>
          <p:nvPr/>
        </p:nvSpPr>
        <p:spPr>
          <a:xfrm>
            <a:off x="4519380" y="2757639"/>
            <a:ext cx="1310000" cy="188722"/>
          </a:xfrm>
          <a:prstGeom prst="rect">
            <a:avLst/>
          </a:prstGeom>
          <a:noFill/>
        </p:spPr>
        <p:txBody>
          <a:bodyPr wrap="square" lIns="0" tIns="0" rIns="0" bIns="0" anchor="ctr">
            <a:spAutoFit/>
          </a:bodyPr>
          <a:lstStyle/>
          <a:p>
            <a:pPr algn="r">
              <a:spcBef>
                <a:spcPts val="0"/>
              </a:spcBef>
              <a:spcAft>
                <a:spcPts val="0"/>
              </a:spcAft>
            </a:pPr>
            <a:r>
              <a:rPr sz="1100" b="1" i="0">
                <a:solidFill>
                  <a:srgbClr val="203D48"/>
                </a:solidFill>
                <a:latin typeface="Source Sans Pro"/>
              </a:rPr>
              <a:t>20,000</a:t>
            </a:r>
          </a:p>
        </p:txBody>
      </p:sp>
      <p:sp>
        <p:nvSpPr>
          <p:cNvPr id="31" name="TextBox 30"/>
          <p:cNvSpPr txBox="1"/>
          <p:nvPr/>
        </p:nvSpPr>
        <p:spPr>
          <a:xfrm>
            <a:off x="4519380" y="3129639"/>
            <a:ext cx="1310000" cy="188722"/>
          </a:xfrm>
          <a:prstGeom prst="rect">
            <a:avLst/>
          </a:prstGeom>
          <a:noFill/>
        </p:spPr>
        <p:txBody>
          <a:bodyPr wrap="square" lIns="0" tIns="0" rIns="0" bIns="0" anchor="ctr">
            <a:spAutoFit/>
          </a:bodyPr>
          <a:lstStyle/>
          <a:p>
            <a:pPr algn="r">
              <a:spcBef>
                <a:spcPts val="0"/>
              </a:spcBef>
              <a:spcAft>
                <a:spcPts val="0"/>
              </a:spcAft>
            </a:pPr>
            <a:r>
              <a:rPr sz="1100" b="1" i="0">
                <a:solidFill>
                  <a:srgbClr val="203D48"/>
                </a:solidFill>
                <a:latin typeface="Source Sans Pro"/>
              </a:rPr>
              <a:t>280,000</a:t>
            </a:r>
          </a:p>
        </p:txBody>
      </p:sp>
      <p:sp>
        <p:nvSpPr>
          <p:cNvPr id="32" name="TextBox 31"/>
          <p:cNvSpPr txBox="1"/>
          <p:nvPr/>
        </p:nvSpPr>
        <p:spPr>
          <a:xfrm>
            <a:off x="4519380" y="3873639"/>
            <a:ext cx="1310000" cy="188722"/>
          </a:xfrm>
          <a:prstGeom prst="rect">
            <a:avLst/>
          </a:prstGeom>
          <a:noFill/>
        </p:spPr>
        <p:txBody>
          <a:bodyPr wrap="square" lIns="0" tIns="0" rIns="0" bIns="0" anchor="ctr">
            <a:spAutoFit/>
          </a:bodyPr>
          <a:lstStyle/>
          <a:p>
            <a:pPr algn="r">
              <a:spcBef>
                <a:spcPts val="0"/>
              </a:spcBef>
              <a:spcAft>
                <a:spcPts val="0"/>
              </a:spcAft>
            </a:pPr>
            <a:r>
              <a:rPr sz="1100" b="1" i="0">
                <a:solidFill>
                  <a:srgbClr val="203D48"/>
                </a:solidFill>
                <a:latin typeface="Source Sans Pro"/>
              </a:rPr>
              <a:t>15,000</a:t>
            </a:r>
          </a:p>
        </p:txBody>
      </p:sp>
      <p:sp>
        <p:nvSpPr>
          <p:cNvPr id="33" name="anim_click1_f0"/>
          <p:cNvSpPr txBox="1"/>
          <p:nvPr/>
        </p:nvSpPr>
        <p:spPr>
          <a:xfrm>
            <a:off x="4519380" y="3501639"/>
            <a:ext cx="1310000" cy="188722"/>
          </a:xfrm>
          <a:prstGeom prst="rect">
            <a:avLst/>
          </a:prstGeom>
          <a:noFill/>
        </p:spPr>
        <p:txBody>
          <a:bodyPr wrap="square" lIns="0" tIns="0" rIns="0" bIns="0" anchor="ctr">
            <a:spAutoFit/>
          </a:bodyPr>
          <a:lstStyle/>
          <a:p>
            <a:pPr algn="r">
              <a:spcBef>
                <a:spcPts val="0"/>
              </a:spcBef>
              <a:spcAft>
                <a:spcPts val="0"/>
              </a:spcAft>
            </a:pPr>
            <a:r>
              <a:rPr sz="1100" b="1" i="1">
                <a:solidFill>
                  <a:srgbClr val="2E55C6"/>
                </a:solidFill>
                <a:latin typeface="Source Sans Pro"/>
              </a:rPr>
              <a:t>300,000</a:t>
            </a:r>
          </a:p>
        </p:txBody>
      </p:sp>
      <p:sp>
        <p:nvSpPr>
          <p:cNvPr id="34" name="anim_click1_c"/>
          <p:cNvSpPr txBox="1"/>
          <p:nvPr/>
        </p:nvSpPr>
        <p:spPr>
          <a:xfrm>
            <a:off x="7452360" y="3370448"/>
            <a:ext cx="4343400" cy="451104"/>
          </a:xfrm>
          <a:prstGeom prst="rect">
            <a:avLst/>
          </a:prstGeom>
          <a:noFill/>
        </p:spPr>
        <p:txBody>
          <a:bodyPr wrap="square" lIns="0" tIns="0" rIns="0" bIns="0" anchor="t">
            <a:spAutoFit/>
          </a:bodyPr>
          <a:lstStyle/>
          <a:p>
            <a:pPr>
              <a:lnSpc>
                <a:spcPct val="105000"/>
              </a:lnSpc>
              <a:spcBef>
                <a:spcPts val="0"/>
              </a:spcBef>
              <a:spcAft>
                <a:spcPts val="300"/>
              </a:spcAft>
            </a:pPr>
            <a:r>
              <a:rPr sz="1200" b="1" i="0">
                <a:solidFill>
                  <a:srgbClr val="203D48"/>
                </a:solidFill>
                <a:latin typeface="Source Sans Pro"/>
              </a:rPr>
              <a:t>Add Opening Stock + Purchases: €20,000 + €280,000 = €300,000 (2m).</a:t>
            </a:r>
          </a:p>
        </p:txBody>
      </p:sp>
      <p:sp>
        <p:nvSpPr>
          <p:cNvPr id="35" name="anim_click2_f0"/>
          <p:cNvSpPr txBox="1"/>
          <p:nvPr/>
        </p:nvSpPr>
        <p:spPr>
          <a:xfrm>
            <a:off x="5919380" y="4245639"/>
            <a:ext cx="1310000" cy="188722"/>
          </a:xfrm>
          <a:prstGeom prst="rect">
            <a:avLst/>
          </a:prstGeom>
          <a:noFill/>
        </p:spPr>
        <p:txBody>
          <a:bodyPr wrap="square" lIns="0" tIns="0" rIns="0" bIns="0" anchor="ctr">
            <a:spAutoFit/>
          </a:bodyPr>
          <a:lstStyle/>
          <a:p>
            <a:pPr algn="r">
              <a:spcBef>
                <a:spcPts val="0"/>
              </a:spcBef>
              <a:spcAft>
                <a:spcPts val="0"/>
              </a:spcAft>
            </a:pPr>
            <a:r>
              <a:rPr sz="1100" b="1" i="1">
                <a:solidFill>
                  <a:srgbClr val="2E55C6"/>
                </a:solidFill>
                <a:latin typeface="Source Sans Pro"/>
              </a:rPr>
              <a:t>(285,000)</a:t>
            </a:r>
          </a:p>
        </p:txBody>
      </p:sp>
      <p:sp>
        <p:nvSpPr>
          <p:cNvPr id="36" name="anim_click2_c"/>
          <p:cNvSpPr txBox="1"/>
          <p:nvPr/>
        </p:nvSpPr>
        <p:spPr>
          <a:xfrm>
            <a:off x="7452360" y="4114447"/>
            <a:ext cx="4343400" cy="451104"/>
          </a:xfrm>
          <a:prstGeom prst="rect">
            <a:avLst/>
          </a:prstGeom>
          <a:noFill/>
        </p:spPr>
        <p:txBody>
          <a:bodyPr wrap="square" lIns="0" tIns="0" rIns="0" bIns="0" anchor="t">
            <a:spAutoFit/>
          </a:bodyPr>
          <a:lstStyle/>
          <a:p>
            <a:pPr>
              <a:lnSpc>
                <a:spcPct val="105000"/>
              </a:lnSpc>
              <a:spcBef>
                <a:spcPts val="0"/>
              </a:spcBef>
              <a:spcAft>
                <a:spcPts val="300"/>
              </a:spcAft>
            </a:pPr>
            <a:r>
              <a:rPr sz="1200" b="1" i="0">
                <a:solidFill>
                  <a:srgbClr val="203D48"/>
                </a:solidFill>
                <a:latin typeface="Source Sans Pro"/>
              </a:rPr>
              <a:t>Deduct closing stock: €300,000 - €15,000 = Cost of Sales (€285,000) (2m O.F.).</a:t>
            </a:r>
          </a:p>
        </p:txBody>
      </p:sp>
      <p:sp>
        <p:nvSpPr>
          <p:cNvPr id="37" name="anim_click3_f0"/>
          <p:cNvSpPr txBox="1"/>
          <p:nvPr/>
        </p:nvSpPr>
        <p:spPr>
          <a:xfrm>
            <a:off x="5919380" y="4617639"/>
            <a:ext cx="1310000" cy="188722"/>
          </a:xfrm>
          <a:prstGeom prst="rect">
            <a:avLst/>
          </a:prstGeom>
          <a:noFill/>
        </p:spPr>
        <p:txBody>
          <a:bodyPr wrap="square" lIns="0" tIns="0" rIns="0" bIns="0" anchor="ctr">
            <a:spAutoFit/>
          </a:bodyPr>
          <a:lstStyle/>
          <a:p>
            <a:pPr algn="r">
              <a:spcBef>
                <a:spcPts val="0"/>
              </a:spcBef>
              <a:spcAft>
                <a:spcPts val="0"/>
              </a:spcAft>
            </a:pPr>
            <a:r>
              <a:rPr sz="1100" b="1" i="1">
                <a:solidFill>
                  <a:srgbClr val="2E55C6"/>
                </a:solidFill>
                <a:latin typeface="Source Sans Pro"/>
              </a:rPr>
              <a:t>215,000</a:t>
            </a:r>
          </a:p>
        </p:txBody>
      </p:sp>
      <p:sp>
        <p:nvSpPr>
          <p:cNvPr id="38" name="anim_click3_c"/>
          <p:cNvSpPr txBox="1"/>
          <p:nvPr/>
        </p:nvSpPr>
        <p:spPr>
          <a:xfrm>
            <a:off x="7452360" y="4577743"/>
            <a:ext cx="4343400" cy="451104"/>
          </a:xfrm>
          <a:prstGeom prst="rect">
            <a:avLst/>
          </a:prstGeom>
          <a:noFill/>
        </p:spPr>
        <p:txBody>
          <a:bodyPr wrap="square" lIns="0" tIns="0" rIns="0" bIns="0" anchor="t">
            <a:spAutoFit/>
          </a:bodyPr>
          <a:lstStyle/>
          <a:p>
            <a:pPr>
              <a:lnSpc>
                <a:spcPct val="105000"/>
              </a:lnSpc>
              <a:spcBef>
                <a:spcPts val="0"/>
              </a:spcBef>
              <a:spcAft>
                <a:spcPts val="300"/>
              </a:spcAft>
            </a:pPr>
            <a:r>
              <a:rPr sz="1200" b="1" i="0">
                <a:solidFill>
                  <a:srgbClr val="203D48"/>
                </a:solidFill>
                <a:latin typeface="Source Sans Pro"/>
              </a:rPr>
              <a:t>Sales - Cost of Sales: €500,000 - €285,000 = Gross Profit €215,000 (2m O.F.).</a:t>
            </a:r>
          </a:p>
        </p:txBody>
      </p:sp>
      <p:sp>
        <p:nvSpPr>
          <p:cNvPr id="39" name="Rounded Rectangle 38"/>
          <p:cNvSpPr/>
          <p:nvPr/>
        </p:nvSpPr>
        <p:spPr>
          <a:xfrm>
            <a:off x="1389380" y="5098000"/>
            <a:ext cx="5900000" cy="1050000"/>
          </a:xfrm>
          <a:prstGeom prst="roundRect">
            <a:avLst>
              <a:gd name="adj" fmla="val 18000"/>
            </a:avLst>
          </a:prstGeom>
          <a:solidFill>
            <a:srgbClr val="FFF4D6"/>
          </a:solidFill>
          <a:ln>
            <a:no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40" name="TextBox 39"/>
          <p:cNvSpPr txBox="1"/>
          <p:nvPr/>
        </p:nvSpPr>
        <p:spPr>
          <a:xfrm>
            <a:off x="1539380" y="5358205"/>
            <a:ext cx="5600000" cy="529590"/>
          </a:xfrm>
          <a:prstGeom prst="rect">
            <a:avLst/>
          </a:prstGeom>
          <a:noFill/>
        </p:spPr>
        <p:txBody>
          <a:bodyPr wrap="square" lIns="0" tIns="0" rIns="0" bIns="0" anchor="ctr">
            <a:spAutoFit/>
          </a:bodyPr>
          <a:lstStyle/>
          <a:p>
            <a:pPr>
              <a:lnSpc>
                <a:spcPct val="104000"/>
              </a:lnSpc>
              <a:spcBef>
                <a:spcPts val="0"/>
              </a:spcBef>
              <a:spcAft>
                <a:spcPts val="0"/>
              </a:spcAft>
            </a:pPr>
            <a:r>
              <a:rPr sz="1100" b="1" i="0">
                <a:solidFill>
                  <a:srgbClr val="203D48"/>
                </a:solidFill>
                <a:latin typeface="Source Sans Pro"/>
              </a:rPr>
              <a:t>TOP TIP:  </a:t>
            </a:r>
            <a:r>
              <a:rPr sz="1100" b="0" i="0">
                <a:solidFill>
                  <a:srgbClr val="203D48"/>
                </a:solidFill>
                <a:latin typeface="Source Sans Pro"/>
              </a:rPr>
              <a:t>Opening stock is added to Cost of Sales because it forms part of the goods available to sell during the year. Closing stock is subtracted because it was not sold that year.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762000" y="1463040"/>
            <a:ext cx="11247120" cy="961802"/>
          </a:xfrm>
          <a:prstGeom prst="rect">
            <a:avLst/>
          </a:prstGeom>
          <a:noFill/>
        </p:spPr>
        <p:txBody>
          <a:bodyPr wrap="square" lIns="0" tIns="0" rIns="0" bIns="0" anchor="t">
            <a:spAutoFit/>
          </a:bodyPr>
          <a:lstStyle/>
          <a:p>
            <a:pPr>
              <a:lnSpc>
                <a:spcPct val="105000"/>
              </a:lnSpc>
              <a:spcBef>
                <a:spcPts val="0"/>
              </a:spcBef>
              <a:spcAft>
                <a:spcPts val="1600"/>
              </a:spcAft>
            </a:pPr>
            <a:r>
              <a:rPr sz="2400" b="1" i="0" dirty="0">
                <a:solidFill>
                  <a:srgbClr val="FFDE5C"/>
                </a:solidFill>
                <a:latin typeface="Source Sans Pro"/>
              </a:rPr>
              <a:t>Key Skill: </a:t>
            </a:r>
            <a:r>
              <a:rPr sz="2400" b="1" i="0" dirty="0">
                <a:solidFill>
                  <a:srgbClr val="FFFFFF"/>
                </a:solidFill>
                <a:latin typeface="Source Sans Pro"/>
              </a:rPr>
              <a:t>Calculate Gross Profit</a:t>
            </a:r>
          </a:p>
          <a:p>
            <a:pPr>
              <a:lnSpc>
                <a:spcPct val="110000"/>
              </a:lnSpc>
              <a:spcBef>
                <a:spcPts val="500"/>
              </a:spcBef>
              <a:spcAft>
                <a:spcPts val="1400"/>
              </a:spcAft>
              <a:buNone/>
            </a:pPr>
            <a:r>
              <a:rPr lang="en-GB" sz="1900" i="0" dirty="0">
                <a:solidFill>
                  <a:srgbClr val="FFFFFF"/>
                </a:solidFill>
                <a:latin typeface="Source Sans Pro"/>
              </a:rPr>
              <a:t>Calculate A,B and C,</a:t>
            </a:r>
            <a:r>
              <a:rPr sz="1900" i="0" dirty="0">
                <a:solidFill>
                  <a:srgbClr val="FFFFFF"/>
                </a:solidFill>
                <a:latin typeface="Source Sans Pro"/>
              </a:rPr>
              <a:t> the</a:t>
            </a:r>
            <a:r>
              <a:rPr lang="en-GB" sz="1900" i="0" dirty="0">
                <a:solidFill>
                  <a:srgbClr val="FFFFFF"/>
                </a:solidFill>
                <a:latin typeface="Source Sans Pro"/>
              </a:rPr>
              <a:t> missing figures in each</a:t>
            </a:r>
            <a:r>
              <a:rPr sz="1900" i="0" dirty="0">
                <a:solidFill>
                  <a:srgbClr val="FFFFFF"/>
                </a:solidFill>
                <a:latin typeface="Source Sans Pro"/>
              </a:rPr>
              <a:t> Income Statements below:</a:t>
            </a:r>
          </a:p>
        </p:txBody>
      </p:sp>
      <p:sp>
        <p:nvSpPr>
          <p:cNvPr id="8601" name="tblcell_8601"/>
          <p:cNvSpPr/>
          <p:nvPr/>
        </p:nvSpPr>
        <p:spPr>
          <a:xfrm>
            <a:off x="777240" y="2606040"/>
            <a:ext cx="4709160" cy="457200"/>
          </a:xfrm>
          <a:prstGeom prst="rect">
            <a:avLst/>
          </a:prstGeom>
          <a:solidFill>
            <a:srgbClr val="94E3FF"/>
          </a:solidFill>
          <a:ln w="9525">
            <a:solidFill>
              <a:srgbClr val="203D48"/>
            </a:solidFill>
          </a:ln>
        </p:spPr>
        <p:txBody>
          <a:bodyPr wrap="square" lIns="45720" tIns="0" rIns="45720" bIns="0" anchor="ctr"/>
          <a:lstStyle/>
          <a:p>
            <a:pPr algn="ctr"/>
            <a:r>
              <a:rPr lang="en-IE" sz="1400" b="1" dirty="0">
                <a:solidFill>
                  <a:srgbClr val="203D48"/>
                </a:solidFill>
                <a:latin typeface="Source Sans Pro"/>
              </a:rPr>
              <a:t>Q1 - Income Statement of Rice Ltd for the year ended 31/12/2026</a:t>
            </a:r>
          </a:p>
        </p:txBody>
      </p:sp>
      <p:sp>
        <p:nvSpPr>
          <p:cNvPr id="8602" name="tblcell_8602"/>
          <p:cNvSpPr/>
          <p:nvPr/>
        </p:nvSpPr>
        <p:spPr>
          <a:xfrm>
            <a:off x="777240" y="3063240"/>
            <a:ext cx="2148840" cy="292608"/>
          </a:xfrm>
          <a:prstGeom prst="rect">
            <a:avLst/>
          </a:prstGeom>
          <a:solidFill>
            <a:srgbClr val="FFFFFF"/>
          </a:solidFill>
          <a:ln w="9525">
            <a:solidFill>
              <a:srgbClr val="203D48"/>
            </a:solidFill>
          </a:ln>
        </p:spPr>
        <p:txBody>
          <a:bodyPr wrap="square" lIns="45720" tIns="0" rIns="45720" bIns="0" anchor="ctr"/>
          <a:lstStyle/>
          <a:p>
            <a:endParaRPr sz="2000"/>
          </a:p>
        </p:txBody>
      </p:sp>
      <p:sp>
        <p:nvSpPr>
          <p:cNvPr id="8603" name="tblcell_8603"/>
          <p:cNvSpPr/>
          <p:nvPr/>
        </p:nvSpPr>
        <p:spPr>
          <a:xfrm>
            <a:off x="2926080" y="3063240"/>
            <a:ext cx="1280160" cy="292608"/>
          </a:xfrm>
          <a:prstGeom prst="rect">
            <a:avLst/>
          </a:prstGeom>
          <a:solidFill>
            <a:srgbClr val="FFFFFF"/>
          </a:solidFill>
          <a:ln w="9525">
            <a:solidFill>
              <a:srgbClr val="203D48"/>
            </a:solidFill>
          </a:ln>
        </p:spPr>
        <p:txBody>
          <a:bodyPr wrap="square" lIns="45720" tIns="0" rIns="45720" bIns="0" anchor="ctr"/>
          <a:lstStyle/>
          <a:p>
            <a:pPr algn="ctr"/>
            <a:r>
              <a:rPr lang="en-IE" sz="1400" b="1">
                <a:solidFill>
                  <a:srgbClr val="203D48"/>
                </a:solidFill>
                <a:latin typeface="Source Sans Pro"/>
              </a:rPr>
              <a:t>€</a:t>
            </a:r>
          </a:p>
        </p:txBody>
      </p:sp>
      <p:sp>
        <p:nvSpPr>
          <p:cNvPr id="8604" name="tblcell_8604"/>
          <p:cNvSpPr/>
          <p:nvPr/>
        </p:nvSpPr>
        <p:spPr>
          <a:xfrm>
            <a:off x="4206240" y="3063240"/>
            <a:ext cx="1280160" cy="292608"/>
          </a:xfrm>
          <a:prstGeom prst="rect">
            <a:avLst/>
          </a:prstGeom>
          <a:solidFill>
            <a:srgbClr val="FFFFFF"/>
          </a:solidFill>
          <a:ln w="9525">
            <a:solidFill>
              <a:srgbClr val="203D48"/>
            </a:solidFill>
          </a:ln>
        </p:spPr>
        <p:txBody>
          <a:bodyPr wrap="square" lIns="45720" tIns="0" rIns="45720" bIns="0" anchor="ctr"/>
          <a:lstStyle/>
          <a:p>
            <a:pPr algn="ctr"/>
            <a:r>
              <a:rPr lang="en-IE" sz="1400" b="1">
                <a:solidFill>
                  <a:srgbClr val="203D48"/>
                </a:solidFill>
                <a:latin typeface="Source Sans Pro"/>
              </a:rPr>
              <a:t>€</a:t>
            </a:r>
          </a:p>
        </p:txBody>
      </p:sp>
      <p:sp>
        <p:nvSpPr>
          <p:cNvPr id="8605" name="tblcell_8605"/>
          <p:cNvSpPr/>
          <p:nvPr/>
        </p:nvSpPr>
        <p:spPr>
          <a:xfrm>
            <a:off x="777240" y="3355848"/>
            <a:ext cx="2148840" cy="292608"/>
          </a:xfrm>
          <a:prstGeom prst="rect">
            <a:avLst/>
          </a:prstGeom>
          <a:solidFill>
            <a:srgbClr val="FFFFFF"/>
          </a:solidFill>
          <a:ln w="9525">
            <a:solidFill>
              <a:srgbClr val="203D48"/>
            </a:solidFill>
          </a:ln>
        </p:spPr>
        <p:txBody>
          <a:bodyPr wrap="square" lIns="45720" tIns="0" rIns="45720" bIns="0" anchor="ctr"/>
          <a:lstStyle/>
          <a:p>
            <a:r>
              <a:rPr lang="en-IE" sz="1400" b="1">
                <a:solidFill>
                  <a:srgbClr val="203D48"/>
                </a:solidFill>
                <a:latin typeface="Source Sans Pro"/>
              </a:rPr>
              <a:t>Sales</a:t>
            </a:r>
          </a:p>
        </p:txBody>
      </p:sp>
      <p:sp>
        <p:nvSpPr>
          <p:cNvPr id="8606" name="tblcell_8606"/>
          <p:cNvSpPr/>
          <p:nvPr/>
        </p:nvSpPr>
        <p:spPr>
          <a:xfrm>
            <a:off x="2926080" y="3355848"/>
            <a:ext cx="1280160" cy="292608"/>
          </a:xfrm>
          <a:prstGeom prst="rect">
            <a:avLst/>
          </a:prstGeom>
          <a:solidFill>
            <a:srgbClr val="FFFFFF"/>
          </a:solidFill>
          <a:ln w="9525">
            <a:solidFill>
              <a:srgbClr val="203D48"/>
            </a:solidFill>
          </a:ln>
        </p:spPr>
        <p:txBody>
          <a:bodyPr wrap="square" lIns="45720" tIns="0" rIns="45720" bIns="0" anchor="ctr"/>
          <a:lstStyle/>
          <a:p>
            <a:pPr algn="r"/>
            <a:endParaRPr sz="2000"/>
          </a:p>
        </p:txBody>
      </p:sp>
      <p:sp>
        <p:nvSpPr>
          <p:cNvPr id="8607" name="tblcell_8607"/>
          <p:cNvSpPr/>
          <p:nvPr/>
        </p:nvSpPr>
        <p:spPr>
          <a:xfrm>
            <a:off x="4206240" y="3355848"/>
            <a:ext cx="1280160" cy="292608"/>
          </a:xfrm>
          <a:prstGeom prst="rect">
            <a:avLst/>
          </a:prstGeom>
          <a:solidFill>
            <a:srgbClr val="FFFFFF"/>
          </a:solidFill>
          <a:ln w="9525">
            <a:solidFill>
              <a:srgbClr val="203D48"/>
            </a:solidFill>
          </a:ln>
        </p:spPr>
        <p:txBody>
          <a:bodyPr wrap="square" lIns="45720" tIns="0" rIns="45720" bIns="0" anchor="ctr"/>
          <a:lstStyle/>
          <a:p>
            <a:pPr algn="r"/>
            <a:r>
              <a:rPr lang="en-IE" sz="1400">
                <a:solidFill>
                  <a:srgbClr val="203D48"/>
                </a:solidFill>
                <a:latin typeface="Source Sans Pro"/>
              </a:rPr>
              <a:t>650,000</a:t>
            </a:r>
          </a:p>
        </p:txBody>
      </p:sp>
      <p:sp>
        <p:nvSpPr>
          <p:cNvPr id="8608" name="tblcell_8608"/>
          <p:cNvSpPr/>
          <p:nvPr/>
        </p:nvSpPr>
        <p:spPr>
          <a:xfrm>
            <a:off x="777240" y="3648455"/>
            <a:ext cx="2148840" cy="292608"/>
          </a:xfrm>
          <a:prstGeom prst="rect">
            <a:avLst/>
          </a:prstGeom>
          <a:solidFill>
            <a:srgbClr val="FFFFFF"/>
          </a:solidFill>
          <a:ln w="9525">
            <a:solidFill>
              <a:srgbClr val="203D48"/>
            </a:solidFill>
          </a:ln>
        </p:spPr>
        <p:txBody>
          <a:bodyPr wrap="square" lIns="45720" tIns="0" rIns="45720" bIns="0" anchor="ctr"/>
          <a:lstStyle/>
          <a:p>
            <a:r>
              <a:rPr lang="en-IE" sz="1400">
                <a:solidFill>
                  <a:srgbClr val="203D48"/>
                </a:solidFill>
                <a:latin typeface="Source Sans Pro"/>
              </a:rPr>
              <a:t>Less cost of sales</a:t>
            </a:r>
          </a:p>
        </p:txBody>
      </p:sp>
      <p:sp>
        <p:nvSpPr>
          <p:cNvPr id="8609" name="tblcell_8609"/>
          <p:cNvSpPr/>
          <p:nvPr/>
        </p:nvSpPr>
        <p:spPr>
          <a:xfrm>
            <a:off x="2926080" y="3648455"/>
            <a:ext cx="1280160" cy="292608"/>
          </a:xfrm>
          <a:prstGeom prst="rect">
            <a:avLst/>
          </a:prstGeom>
          <a:solidFill>
            <a:srgbClr val="FFFFFF"/>
          </a:solidFill>
          <a:ln w="9525">
            <a:solidFill>
              <a:srgbClr val="203D48"/>
            </a:solidFill>
          </a:ln>
        </p:spPr>
        <p:txBody>
          <a:bodyPr wrap="square" lIns="45720" tIns="0" rIns="45720" bIns="0" anchor="ctr"/>
          <a:lstStyle/>
          <a:p>
            <a:pPr algn="r"/>
            <a:endParaRPr sz="2000"/>
          </a:p>
        </p:txBody>
      </p:sp>
      <p:sp>
        <p:nvSpPr>
          <p:cNvPr id="8610" name="tblcell_8610"/>
          <p:cNvSpPr/>
          <p:nvPr/>
        </p:nvSpPr>
        <p:spPr>
          <a:xfrm>
            <a:off x="4206240" y="3648455"/>
            <a:ext cx="1280160" cy="292608"/>
          </a:xfrm>
          <a:prstGeom prst="rect">
            <a:avLst/>
          </a:prstGeom>
          <a:solidFill>
            <a:srgbClr val="FFFFFF"/>
          </a:solidFill>
          <a:ln w="9525">
            <a:solidFill>
              <a:srgbClr val="203D48"/>
            </a:solidFill>
          </a:ln>
        </p:spPr>
        <p:txBody>
          <a:bodyPr wrap="square" lIns="45720" tIns="0" rIns="45720" bIns="0" anchor="ctr"/>
          <a:lstStyle/>
          <a:p>
            <a:pPr algn="r"/>
            <a:endParaRPr sz="2000"/>
          </a:p>
        </p:txBody>
      </p:sp>
      <p:sp>
        <p:nvSpPr>
          <p:cNvPr id="8611" name="tblcell_8611"/>
          <p:cNvSpPr/>
          <p:nvPr/>
        </p:nvSpPr>
        <p:spPr>
          <a:xfrm>
            <a:off x="777240" y="3941063"/>
            <a:ext cx="2148840" cy="292608"/>
          </a:xfrm>
          <a:prstGeom prst="rect">
            <a:avLst/>
          </a:prstGeom>
          <a:solidFill>
            <a:srgbClr val="FFFFFF"/>
          </a:solidFill>
          <a:ln w="9525">
            <a:solidFill>
              <a:srgbClr val="203D48"/>
            </a:solidFill>
          </a:ln>
        </p:spPr>
        <p:txBody>
          <a:bodyPr wrap="square" lIns="45720" tIns="0" rIns="45720" bIns="0" anchor="ctr"/>
          <a:lstStyle/>
          <a:p>
            <a:r>
              <a:rPr lang="en-IE" sz="1400">
                <a:solidFill>
                  <a:srgbClr val="203D48"/>
                </a:solidFill>
                <a:latin typeface="Source Sans Pro"/>
              </a:rPr>
              <a:t>Opening Stock</a:t>
            </a:r>
          </a:p>
        </p:txBody>
      </p:sp>
      <p:sp>
        <p:nvSpPr>
          <p:cNvPr id="8612" name="tblcell_8612"/>
          <p:cNvSpPr/>
          <p:nvPr/>
        </p:nvSpPr>
        <p:spPr>
          <a:xfrm>
            <a:off x="2926080" y="3941063"/>
            <a:ext cx="1280160" cy="292608"/>
          </a:xfrm>
          <a:prstGeom prst="rect">
            <a:avLst/>
          </a:prstGeom>
          <a:solidFill>
            <a:srgbClr val="FFFFFF"/>
          </a:solidFill>
          <a:ln w="9525">
            <a:solidFill>
              <a:srgbClr val="203D48"/>
            </a:solidFill>
          </a:ln>
        </p:spPr>
        <p:txBody>
          <a:bodyPr wrap="square" lIns="45720" tIns="0" rIns="45720" bIns="0" anchor="ctr"/>
          <a:lstStyle/>
          <a:p>
            <a:pPr algn="r"/>
            <a:r>
              <a:rPr lang="en-IE" sz="1400">
                <a:solidFill>
                  <a:srgbClr val="203D48"/>
                </a:solidFill>
                <a:latin typeface="Source Sans Pro"/>
              </a:rPr>
              <a:t>30,000</a:t>
            </a:r>
          </a:p>
        </p:txBody>
      </p:sp>
      <p:sp>
        <p:nvSpPr>
          <p:cNvPr id="8613" name="tblcell_8613"/>
          <p:cNvSpPr/>
          <p:nvPr/>
        </p:nvSpPr>
        <p:spPr>
          <a:xfrm>
            <a:off x="4206240" y="3941063"/>
            <a:ext cx="1280160" cy="292608"/>
          </a:xfrm>
          <a:prstGeom prst="rect">
            <a:avLst/>
          </a:prstGeom>
          <a:solidFill>
            <a:srgbClr val="FFFFFF"/>
          </a:solidFill>
          <a:ln w="9525">
            <a:solidFill>
              <a:srgbClr val="203D48"/>
            </a:solidFill>
          </a:ln>
        </p:spPr>
        <p:txBody>
          <a:bodyPr wrap="square" lIns="45720" tIns="0" rIns="45720" bIns="0" anchor="ctr"/>
          <a:lstStyle/>
          <a:p>
            <a:pPr algn="r"/>
            <a:endParaRPr sz="2000"/>
          </a:p>
        </p:txBody>
      </p:sp>
      <p:sp>
        <p:nvSpPr>
          <p:cNvPr id="8614" name="tblcell_8614"/>
          <p:cNvSpPr/>
          <p:nvPr/>
        </p:nvSpPr>
        <p:spPr>
          <a:xfrm>
            <a:off x="777240" y="4233671"/>
            <a:ext cx="2148840" cy="292608"/>
          </a:xfrm>
          <a:prstGeom prst="rect">
            <a:avLst/>
          </a:prstGeom>
          <a:solidFill>
            <a:srgbClr val="FFFFFF"/>
          </a:solidFill>
          <a:ln w="9525">
            <a:solidFill>
              <a:srgbClr val="203D48"/>
            </a:solidFill>
          </a:ln>
        </p:spPr>
        <p:txBody>
          <a:bodyPr wrap="square" lIns="45720" tIns="0" rIns="45720" bIns="0" anchor="ctr"/>
          <a:lstStyle/>
          <a:p>
            <a:r>
              <a:rPr lang="en-IE" sz="1400">
                <a:solidFill>
                  <a:srgbClr val="203D48"/>
                </a:solidFill>
                <a:latin typeface="Source Sans Pro"/>
              </a:rPr>
              <a:t>Purchases</a:t>
            </a:r>
          </a:p>
        </p:txBody>
      </p:sp>
      <p:sp>
        <p:nvSpPr>
          <p:cNvPr id="8615" name="tblcell_8615"/>
          <p:cNvSpPr/>
          <p:nvPr/>
        </p:nvSpPr>
        <p:spPr>
          <a:xfrm>
            <a:off x="2926080" y="4233671"/>
            <a:ext cx="1280160" cy="292608"/>
          </a:xfrm>
          <a:prstGeom prst="rect">
            <a:avLst/>
          </a:prstGeom>
          <a:solidFill>
            <a:srgbClr val="FFFFFF"/>
          </a:solidFill>
          <a:ln w="9525">
            <a:solidFill>
              <a:srgbClr val="203D48"/>
            </a:solidFill>
          </a:ln>
        </p:spPr>
        <p:txBody>
          <a:bodyPr wrap="square" lIns="45720" tIns="0" rIns="45720" bIns="0" anchor="ctr"/>
          <a:lstStyle/>
          <a:p>
            <a:pPr algn="r"/>
            <a:r>
              <a:rPr lang="en-IE" sz="1400">
                <a:solidFill>
                  <a:srgbClr val="203D48"/>
                </a:solidFill>
                <a:latin typeface="Source Sans Pro"/>
              </a:rPr>
              <a:t>410,000</a:t>
            </a:r>
          </a:p>
        </p:txBody>
      </p:sp>
      <p:sp>
        <p:nvSpPr>
          <p:cNvPr id="8616" name="tblcell_8616"/>
          <p:cNvSpPr/>
          <p:nvPr/>
        </p:nvSpPr>
        <p:spPr>
          <a:xfrm>
            <a:off x="4206240" y="4233671"/>
            <a:ext cx="1280160" cy="292608"/>
          </a:xfrm>
          <a:prstGeom prst="rect">
            <a:avLst/>
          </a:prstGeom>
          <a:solidFill>
            <a:srgbClr val="FFFFFF"/>
          </a:solidFill>
          <a:ln w="9525">
            <a:solidFill>
              <a:srgbClr val="203D48"/>
            </a:solidFill>
          </a:ln>
        </p:spPr>
        <p:txBody>
          <a:bodyPr wrap="square" lIns="45720" tIns="0" rIns="45720" bIns="0" anchor="ctr"/>
          <a:lstStyle/>
          <a:p>
            <a:pPr algn="r"/>
            <a:endParaRPr sz="2000"/>
          </a:p>
        </p:txBody>
      </p:sp>
      <p:sp>
        <p:nvSpPr>
          <p:cNvPr id="8617" name="tblcell_8617"/>
          <p:cNvSpPr/>
          <p:nvPr/>
        </p:nvSpPr>
        <p:spPr>
          <a:xfrm>
            <a:off x="777240" y="4526279"/>
            <a:ext cx="2148840" cy="292608"/>
          </a:xfrm>
          <a:prstGeom prst="rect">
            <a:avLst/>
          </a:prstGeom>
          <a:solidFill>
            <a:srgbClr val="FFFFFF"/>
          </a:solidFill>
          <a:ln w="9525">
            <a:solidFill>
              <a:srgbClr val="203D48"/>
            </a:solidFill>
          </a:ln>
        </p:spPr>
        <p:txBody>
          <a:bodyPr wrap="square" lIns="45720" tIns="0" rIns="45720" bIns="0" anchor="ctr"/>
          <a:lstStyle/>
          <a:p>
            <a:endParaRPr sz="2000"/>
          </a:p>
        </p:txBody>
      </p:sp>
      <p:sp>
        <p:nvSpPr>
          <p:cNvPr id="8618" name="tblcell_8618"/>
          <p:cNvSpPr/>
          <p:nvPr/>
        </p:nvSpPr>
        <p:spPr>
          <a:xfrm>
            <a:off x="2926080" y="4526279"/>
            <a:ext cx="1280160" cy="292608"/>
          </a:xfrm>
          <a:prstGeom prst="rect">
            <a:avLst/>
          </a:prstGeom>
          <a:solidFill>
            <a:srgbClr val="FFDE5C"/>
          </a:solidFill>
          <a:ln w="9525">
            <a:solidFill>
              <a:srgbClr val="203D48"/>
            </a:solidFill>
          </a:ln>
        </p:spPr>
        <p:txBody>
          <a:bodyPr wrap="square" lIns="45720" tIns="0" rIns="45720" bIns="0" anchor="ctr"/>
          <a:lstStyle/>
          <a:p>
            <a:pPr algn="ctr"/>
            <a:r>
              <a:rPr lang="en-IE" sz="1400" b="1">
                <a:solidFill>
                  <a:srgbClr val="203D48"/>
                </a:solidFill>
                <a:latin typeface="Source Sans Pro"/>
              </a:rPr>
              <a:t>A</a:t>
            </a:r>
          </a:p>
        </p:txBody>
      </p:sp>
      <p:sp>
        <p:nvSpPr>
          <p:cNvPr id="8619" name="tblcell_8619"/>
          <p:cNvSpPr/>
          <p:nvPr/>
        </p:nvSpPr>
        <p:spPr>
          <a:xfrm>
            <a:off x="4206240" y="4526279"/>
            <a:ext cx="1280160" cy="292608"/>
          </a:xfrm>
          <a:prstGeom prst="rect">
            <a:avLst/>
          </a:prstGeom>
          <a:solidFill>
            <a:srgbClr val="FFFFFF"/>
          </a:solidFill>
          <a:ln w="9525">
            <a:solidFill>
              <a:srgbClr val="203D48"/>
            </a:solidFill>
          </a:ln>
        </p:spPr>
        <p:txBody>
          <a:bodyPr wrap="square" lIns="45720" tIns="0" rIns="45720" bIns="0" anchor="ctr"/>
          <a:lstStyle/>
          <a:p>
            <a:pPr algn="r"/>
            <a:endParaRPr sz="2000"/>
          </a:p>
        </p:txBody>
      </p:sp>
      <p:sp>
        <p:nvSpPr>
          <p:cNvPr id="8620" name="tblcell_8620"/>
          <p:cNvSpPr/>
          <p:nvPr/>
        </p:nvSpPr>
        <p:spPr>
          <a:xfrm>
            <a:off x="777240" y="4818888"/>
            <a:ext cx="2148840" cy="292608"/>
          </a:xfrm>
          <a:prstGeom prst="rect">
            <a:avLst/>
          </a:prstGeom>
          <a:solidFill>
            <a:srgbClr val="FFFFFF"/>
          </a:solidFill>
          <a:ln w="9525">
            <a:solidFill>
              <a:srgbClr val="203D48"/>
            </a:solidFill>
          </a:ln>
        </p:spPr>
        <p:txBody>
          <a:bodyPr wrap="square" lIns="45720" tIns="0" rIns="45720" bIns="0" anchor="ctr"/>
          <a:lstStyle/>
          <a:p>
            <a:r>
              <a:rPr lang="en-IE" sz="1400">
                <a:solidFill>
                  <a:srgbClr val="203D48"/>
                </a:solidFill>
                <a:latin typeface="Source Sans Pro"/>
              </a:rPr>
              <a:t>Less Closing Stock</a:t>
            </a:r>
          </a:p>
        </p:txBody>
      </p:sp>
      <p:sp>
        <p:nvSpPr>
          <p:cNvPr id="8621" name="tblcell_8621"/>
          <p:cNvSpPr/>
          <p:nvPr/>
        </p:nvSpPr>
        <p:spPr>
          <a:xfrm>
            <a:off x="2926080" y="4818888"/>
            <a:ext cx="1280160" cy="292608"/>
          </a:xfrm>
          <a:prstGeom prst="rect">
            <a:avLst/>
          </a:prstGeom>
          <a:solidFill>
            <a:srgbClr val="FFFFFF"/>
          </a:solidFill>
          <a:ln w="9525">
            <a:solidFill>
              <a:srgbClr val="203D48"/>
            </a:solidFill>
          </a:ln>
        </p:spPr>
        <p:txBody>
          <a:bodyPr wrap="square" lIns="45720" tIns="0" rIns="45720" bIns="0" anchor="ctr"/>
          <a:lstStyle/>
          <a:p>
            <a:pPr algn="r"/>
            <a:r>
              <a:rPr lang="en-IE" sz="1400">
                <a:solidFill>
                  <a:srgbClr val="203D48"/>
                </a:solidFill>
                <a:latin typeface="Source Sans Pro"/>
              </a:rPr>
              <a:t>(18,000)</a:t>
            </a:r>
          </a:p>
        </p:txBody>
      </p:sp>
      <p:sp>
        <p:nvSpPr>
          <p:cNvPr id="8622" name="tblcell_8622"/>
          <p:cNvSpPr/>
          <p:nvPr/>
        </p:nvSpPr>
        <p:spPr>
          <a:xfrm>
            <a:off x="4206240" y="4818888"/>
            <a:ext cx="1280160" cy="292608"/>
          </a:xfrm>
          <a:prstGeom prst="rect">
            <a:avLst/>
          </a:prstGeom>
          <a:solidFill>
            <a:srgbClr val="FFFFFF"/>
          </a:solidFill>
          <a:ln w="9525">
            <a:solidFill>
              <a:srgbClr val="203D48"/>
            </a:solidFill>
          </a:ln>
        </p:spPr>
        <p:txBody>
          <a:bodyPr wrap="square" lIns="45720" tIns="0" rIns="45720" bIns="0" anchor="ctr"/>
          <a:lstStyle/>
          <a:p>
            <a:pPr algn="r"/>
            <a:endParaRPr sz="2000"/>
          </a:p>
        </p:txBody>
      </p:sp>
      <p:sp>
        <p:nvSpPr>
          <p:cNvPr id="8623" name="tblcell_8623"/>
          <p:cNvSpPr/>
          <p:nvPr/>
        </p:nvSpPr>
        <p:spPr>
          <a:xfrm>
            <a:off x="777240" y="5111496"/>
            <a:ext cx="2148840" cy="292608"/>
          </a:xfrm>
          <a:prstGeom prst="rect">
            <a:avLst/>
          </a:prstGeom>
          <a:solidFill>
            <a:srgbClr val="FFFFFF"/>
          </a:solidFill>
          <a:ln w="9525">
            <a:solidFill>
              <a:srgbClr val="203D48"/>
            </a:solidFill>
          </a:ln>
        </p:spPr>
        <p:txBody>
          <a:bodyPr wrap="square" lIns="45720" tIns="0" rIns="45720" bIns="0" anchor="ctr"/>
          <a:lstStyle/>
          <a:p>
            <a:r>
              <a:rPr lang="en-IE" sz="1400" b="1">
                <a:solidFill>
                  <a:srgbClr val="203D48"/>
                </a:solidFill>
                <a:latin typeface="Source Sans Pro"/>
              </a:rPr>
              <a:t>Cost of Sales</a:t>
            </a:r>
          </a:p>
        </p:txBody>
      </p:sp>
      <p:sp>
        <p:nvSpPr>
          <p:cNvPr id="8624" name="tblcell_8624"/>
          <p:cNvSpPr/>
          <p:nvPr/>
        </p:nvSpPr>
        <p:spPr>
          <a:xfrm>
            <a:off x="2926080" y="5111496"/>
            <a:ext cx="1280160" cy="292608"/>
          </a:xfrm>
          <a:prstGeom prst="rect">
            <a:avLst/>
          </a:prstGeom>
          <a:solidFill>
            <a:srgbClr val="FFFFFF"/>
          </a:solidFill>
          <a:ln w="9525">
            <a:solidFill>
              <a:srgbClr val="203D48"/>
            </a:solidFill>
          </a:ln>
        </p:spPr>
        <p:txBody>
          <a:bodyPr wrap="square" lIns="45720" tIns="0" rIns="45720" bIns="0" anchor="ctr"/>
          <a:lstStyle/>
          <a:p>
            <a:pPr algn="r"/>
            <a:endParaRPr sz="2000"/>
          </a:p>
        </p:txBody>
      </p:sp>
      <p:sp>
        <p:nvSpPr>
          <p:cNvPr id="8625" name="tblcell_8625"/>
          <p:cNvSpPr/>
          <p:nvPr/>
        </p:nvSpPr>
        <p:spPr>
          <a:xfrm>
            <a:off x="4206240" y="5111496"/>
            <a:ext cx="1280160" cy="292608"/>
          </a:xfrm>
          <a:prstGeom prst="rect">
            <a:avLst/>
          </a:prstGeom>
          <a:solidFill>
            <a:srgbClr val="FFDE5C"/>
          </a:solidFill>
          <a:ln w="9525">
            <a:solidFill>
              <a:srgbClr val="203D48"/>
            </a:solidFill>
          </a:ln>
        </p:spPr>
        <p:txBody>
          <a:bodyPr wrap="square" lIns="45720" tIns="0" rIns="45720" bIns="0" anchor="ctr"/>
          <a:lstStyle/>
          <a:p>
            <a:pPr algn="ctr"/>
            <a:r>
              <a:rPr lang="en-IE" sz="1400" b="1">
                <a:solidFill>
                  <a:srgbClr val="203D48"/>
                </a:solidFill>
                <a:latin typeface="Source Sans Pro"/>
              </a:rPr>
              <a:t>B</a:t>
            </a:r>
          </a:p>
        </p:txBody>
      </p:sp>
      <p:sp>
        <p:nvSpPr>
          <p:cNvPr id="8626" name="tblcell_8626"/>
          <p:cNvSpPr/>
          <p:nvPr/>
        </p:nvSpPr>
        <p:spPr>
          <a:xfrm>
            <a:off x="777240" y="5404103"/>
            <a:ext cx="2148840" cy="292608"/>
          </a:xfrm>
          <a:prstGeom prst="rect">
            <a:avLst/>
          </a:prstGeom>
          <a:solidFill>
            <a:srgbClr val="FFFFFF"/>
          </a:solidFill>
          <a:ln w="9525">
            <a:solidFill>
              <a:srgbClr val="203D48"/>
            </a:solidFill>
          </a:ln>
        </p:spPr>
        <p:txBody>
          <a:bodyPr wrap="square" lIns="45720" tIns="0" rIns="45720" bIns="0" anchor="ctr"/>
          <a:lstStyle/>
          <a:p>
            <a:r>
              <a:rPr lang="en-IE" sz="1400" b="1">
                <a:solidFill>
                  <a:srgbClr val="203D48"/>
                </a:solidFill>
                <a:latin typeface="Source Sans Pro"/>
              </a:rPr>
              <a:t>Gross Profit</a:t>
            </a:r>
          </a:p>
        </p:txBody>
      </p:sp>
      <p:sp>
        <p:nvSpPr>
          <p:cNvPr id="8627" name="tblcell_8627"/>
          <p:cNvSpPr/>
          <p:nvPr/>
        </p:nvSpPr>
        <p:spPr>
          <a:xfrm>
            <a:off x="2926080" y="5404103"/>
            <a:ext cx="1280160" cy="292608"/>
          </a:xfrm>
          <a:prstGeom prst="rect">
            <a:avLst/>
          </a:prstGeom>
          <a:solidFill>
            <a:srgbClr val="FFFFFF"/>
          </a:solidFill>
          <a:ln w="9525">
            <a:solidFill>
              <a:srgbClr val="203D48"/>
            </a:solidFill>
          </a:ln>
        </p:spPr>
        <p:txBody>
          <a:bodyPr wrap="square" lIns="45720" tIns="0" rIns="45720" bIns="0" anchor="ctr"/>
          <a:lstStyle/>
          <a:p>
            <a:pPr algn="r"/>
            <a:endParaRPr sz="2000"/>
          </a:p>
        </p:txBody>
      </p:sp>
      <p:sp>
        <p:nvSpPr>
          <p:cNvPr id="8628" name="tblcell_8628"/>
          <p:cNvSpPr/>
          <p:nvPr/>
        </p:nvSpPr>
        <p:spPr>
          <a:xfrm>
            <a:off x="4206240" y="5404103"/>
            <a:ext cx="1280160" cy="292608"/>
          </a:xfrm>
          <a:prstGeom prst="rect">
            <a:avLst/>
          </a:prstGeom>
          <a:solidFill>
            <a:srgbClr val="FFDE5C"/>
          </a:solidFill>
          <a:ln w="9525">
            <a:solidFill>
              <a:srgbClr val="203D48"/>
            </a:solidFill>
          </a:ln>
        </p:spPr>
        <p:txBody>
          <a:bodyPr wrap="square" lIns="45720" tIns="0" rIns="45720" bIns="0" anchor="ctr"/>
          <a:lstStyle/>
          <a:p>
            <a:pPr algn="ctr"/>
            <a:r>
              <a:rPr lang="en-IE" sz="1400" b="1">
                <a:solidFill>
                  <a:srgbClr val="203D48"/>
                </a:solidFill>
                <a:latin typeface="Source Sans Pro"/>
              </a:rPr>
              <a:t>C</a:t>
            </a:r>
          </a:p>
        </p:txBody>
      </p:sp>
      <p:sp>
        <p:nvSpPr>
          <p:cNvPr id="8629" name="tblcell_8629"/>
          <p:cNvSpPr/>
          <p:nvPr/>
        </p:nvSpPr>
        <p:spPr>
          <a:xfrm>
            <a:off x="6355080" y="2606040"/>
            <a:ext cx="4709160" cy="457200"/>
          </a:xfrm>
          <a:prstGeom prst="rect">
            <a:avLst/>
          </a:prstGeom>
          <a:solidFill>
            <a:srgbClr val="00B2FF"/>
          </a:solidFill>
          <a:ln w="9525">
            <a:solidFill>
              <a:srgbClr val="203D48"/>
            </a:solidFill>
          </a:ln>
        </p:spPr>
        <p:txBody>
          <a:bodyPr wrap="square" lIns="45720" tIns="0" rIns="45720" bIns="0" anchor="ctr"/>
          <a:lstStyle/>
          <a:p>
            <a:pPr algn="ctr"/>
            <a:r>
              <a:rPr lang="en-IE" sz="1400" b="1">
                <a:solidFill>
                  <a:srgbClr val="FFFFFF"/>
                </a:solidFill>
                <a:latin typeface="Source Sans Pro"/>
              </a:rPr>
              <a:t>Q2 - Income Statement of Gabriel Ltd for the year ended 31/12/2026</a:t>
            </a:r>
          </a:p>
        </p:txBody>
      </p:sp>
      <p:sp>
        <p:nvSpPr>
          <p:cNvPr id="8630" name="tblcell_8630"/>
          <p:cNvSpPr/>
          <p:nvPr/>
        </p:nvSpPr>
        <p:spPr>
          <a:xfrm>
            <a:off x="6355080" y="3063240"/>
            <a:ext cx="2148840" cy="292608"/>
          </a:xfrm>
          <a:prstGeom prst="rect">
            <a:avLst/>
          </a:prstGeom>
          <a:solidFill>
            <a:srgbClr val="FFFFFF"/>
          </a:solidFill>
          <a:ln w="9525">
            <a:solidFill>
              <a:srgbClr val="203D48"/>
            </a:solidFill>
          </a:ln>
        </p:spPr>
        <p:txBody>
          <a:bodyPr wrap="square" lIns="45720" tIns="0" rIns="45720" bIns="0" anchor="ctr"/>
          <a:lstStyle/>
          <a:p>
            <a:endParaRPr sz="2000"/>
          </a:p>
        </p:txBody>
      </p:sp>
      <p:sp>
        <p:nvSpPr>
          <p:cNvPr id="8631" name="tblcell_8631"/>
          <p:cNvSpPr/>
          <p:nvPr/>
        </p:nvSpPr>
        <p:spPr>
          <a:xfrm>
            <a:off x="8503920" y="3063240"/>
            <a:ext cx="1280160" cy="292608"/>
          </a:xfrm>
          <a:prstGeom prst="rect">
            <a:avLst/>
          </a:prstGeom>
          <a:solidFill>
            <a:srgbClr val="FFFFFF"/>
          </a:solidFill>
          <a:ln w="9525">
            <a:solidFill>
              <a:srgbClr val="203D48"/>
            </a:solidFill>
          </a:ln>
        </p:spPr>
        <p:txBody>
          <a:bodyPr wrap="square" lIns="45720" tIns="0" rIns="45720" bIns="0" anchor="ctr"/>
          <a:lstStyle/>
          <a:p>
            <a:pPr algn="ctr"/>
            <a:r>
              <a:rPr lang="en-IE" sz="1400" b="1">
                <a:solidFill>
                  <a:srgbClr val="203D48"/>
                </a:solidFill>
                <a:latin typeface="Source Sans Pro"/>
              </a:rPr>
              <a:t>€</a:t>
            </a:r>
          </a:p>
        </p:txBody>
      </p:sp>
      <p:sp>
        <p:nvSpPr>
          <p:cNvPr id="8632" name="tblcell_8632"/>
          <p:cNvSpPr/>
          <p:nvPr/>
        </p:nvSpPr>
        <p:spPr>
          <a:xfrm>
            <a:off x="9784080" y="3063240"/>
            <a:ext cx="1280160" cy="292608"/>
          </a:xfrm>
          <a:prstGeom prst="rect">
            <a:avLst/>
          </a:prstGeom>
          <a:solidFill>
            <a:srgbClr val="FFFFFF"/>
          </a:solidFill>
          <a:ln w="9525">
            <a:solidFill>
              <a:srgbClr val="203D48"/>
            </a:solidFill>
          </a:ln>
        </p:spPr>
        <p:txBody>
          <a:bodyPr wrap="square" lIns="45720" tIns="0" rIns="45720" bIns="0" anchor="ctr"/>
          <a:lstStyle/>
          <a:p>
            <a:pPr algn="ctr"/>
            <a:r>
              <a:rPr lang="en-IE" sz="1400" b="1">
                <a:solidFill>
                  <a:srgbClr val="203D48"/>
                </a:solidFill>
                <a:latin typeface="Source Sans Pro"/>
              </a:rPr>
              <a:t>€</a:t>
            </a:r>
          </a:p>
        </p:txBody>
      </p:sp>
      <p:sp>
        <p:nvSpPr>
          <p:cNvPr id="8633" name="tblcell_8633"/>
          <p:cNvSpPr/>
          <p:nvPr/>
        </p:nvSpPr>
        <p:spPr>
          <a:xfrm>
            <a:off x="6355080" y="3355848"/>
            <a:ext cx="2148840" cy="292608"/>
          </a:xfrm>
          <a:prstGeom prst="rect">
            <a:avLst/>
          </a:prstGeom>
          <a:solidFill>
            <a:srgbClr val="FFFFFF"/>
          </a:solidFill>
          <a:ln w="9525">
            <a:solidFill>
              <a:srgbClr val="203D48"/>
            </a:solidFill>
          </a:ln>
        </p:spPr>
        <p:txBody>
          <a:bodyPr wrap="square" lIns="45720" tIns="0" rIns="45720" bIns="0" anchor="ctr"/>
          <a:lstStyle/>
          <a:p>
            <a:r>
              <a:rPr lang="en-IE" sz="1400" b="1">
                <a:solidFill>
                  <a:srgbClr val="203D48"/>
                </a:solidFill>
                <a:latin typeface="Source Sans Pro"/>
              </a:rPr>
              <a:t>Sales</a:t>
            </a:r>
          </a:p>
        </p:txBody>
      </p:sp>
      <p:sp>
        <p:nvSpPr>
          <p:cNvPr id="8634" name="tblcell_8634"/>
          <p:cNvSpPr/>
          <p:nvPr/>
        </p:nvSpPr>
        <p:spPr>
          <a:xfrm>
            <a:off x="8503920" y="3355848"/>
            <a:ext cx="1280160" cy="292608"/>
          </a:xfrm>
          <a:prstGeom prst="rect">
            <a:avLst/>
          </a:prstGeom>
          <a:solidFill>
            <a:srgbClr val="FFFFFF"/>
          </a:solidFill>
          <a:ln w="9525">
            <a:solidFill>
              <a:srgbClr val="203D48"/>
            </a:solidFill>
          </a:ln>
        </p:spPr>
        <p:txBody>
          <a:bodyPr wrap="square" lIns="45720" tIns="0" rIns="45720" bIns="0" anchor="ctr"/>
          <a:lstStyle/>
          <a:p>
            <a:pPr algn="r"/>
            <a:endParaRPr sz="2000"/>
          </a:p>
        </p:txBody>
      </p:sp>
      <p:sp>
        <p:nvSpPr>
          <p:cNvPr id="8635" name="tblcell_8635"/>
          <p:cNvSpPr/>
          <p:nvPr/>
        </p:nvSpPr>
        <p:spPr>
          <a:xfrm>
            <a:off x="9784080" y="3355848"/>
            <a:ext cx="1280160" cy="292608"/>
          </a:xfrm>
          <a:prstGeom prst="rect">
            <a:avLst/>
          </a:prstGeom>
          <a:solidFill>
            <a:srgbClr val="FFDE5C"/>
          </a:solidFill>
          <a:ln w="9525">
            <a:solidFill>
              <a:srgbClr val="203D48"/>
            </a:solidFill>
          </a:ln>
        </p:spPr>
        <p:txBody>
          <a:bodyPr wrap="square" lIns="45720" tIns="0" rIns="45720" bIns="0" anchor="ctr"/>
          <a:lstStyle/>
          <a:p>
            <a:pPr algn="ctr"/>
            <a:r>
              <a:rPr lang="en-IE" sz="1400" b="1">
                <a:solidFill>
                  <a:srgbClr val="203D48"/>
                </a:solidFill>
                <a:latin typeface="Source Sans Pro"/>
              </a:rPr>
              <a:t>A</a:t>
            </a:r>
          </a:p>
        </p:txBody>
      </p:sp>
      <p:sp>
        <p:nvSpPr>
          <p:cNvPr id="8636" name="tblcell_8636"/>
          <p:cNvSpPr/>
          <p:nvPr/>
        </p:nvSpPr>
        <p:spPr>
          <a:xfrm>
            <a:off x="6355080" y="3648455"/>
            <a:ext cx="2148840" cy="292608"/>
          </a:xfrm>
          <a:prstGeom prst="rect">
            <a:avLst/>
          </a:prstGeom>
          <a:solidFill>
            <a:srgbClr val="FFFFFF"/>
          </a:solidFill>
          <a:ln w="9525">
            <a:solidFill>
              <a:srgbClr val="203D48"/>
            </a:solidFill>
          </a:ln>
        </p:spPr>
        <p:txBody>
          <a:bodyPr wrap="square" lIns="45720" tIns="0" rIns="45720" bIns="0" anchor="ctr"/>
          <a:lstStyle/>
          <a:p>
            <a:r>
              <a:rPr lang="en-IE" sz="1400">
                <a:solidFill>
                  <a:srgbClr val="203D48"/>
                </a:solidFill>
                <a:latin typeface="Source Sans Pro"/>
              </a:rPr>
              <a:t>Cost of sales</a:t>
            </a:r>
          </a:p>
        </p:txBody>
      </p:sp>
      <p:sp>
        <p:nvSpPr>
          <p:cNvPr id="8637" name="tblcell_8637"/>
          <p:cNvSpPr/>
          <p:nvPr/>
        </p:nvSpPr>
        <p:spPr>
          <a:xfrm>
            <a:off x="8503920" y="3648455"/>
            <a:ext cx="1280160" cy="292608"/>
          </a:xfrm>
          <a:prstGeom prst="rect">
            <a:avLst/>
          </a:prstGeom>
          <a:solidFill>
            <a:srgbClr val="FFFFFF"/>
          </a:solidFill>
          <a:ln w="9525">
            <a:solidFill>
              <a:srgbClr val="203D48"/>
            </a:solidFill>
          </a:ln>
        </p:spPr>
        <p:txBody>
          <a:bodyPr wrap="square" lIns="45720" tIns="0" rIns="45720" bIns="0" anchor="ctr"/>
          <a:lstStyle/>
          <a:p>
            <a:pPr algn="r"/>
            <a:endParaRPr sz="2000"/>
          </a:p>
        </p:txBody>
      </p:sp>
      <p:sp>
        <p:nvSpPr>
          <p:cNvPr id="8638" name="tblcell_8638"/>
          <p:cNvSpPr/>
          <p:nvPr/>
        </p:nvSpPr>
        <p:spPr>
          <a:xfrm>
            <a:off x="9784080" y="3648455"/>
            <a:ext cx="1280160" cy="292608"/>
          </a:xfrm>
          <a:prstGeom prst="rect">
            <a:avLst/>
          </a:prstGeom>
          <a:solidFill>
            <a:srgbClr val="FFFFFF"/>
          </a:solidFill>
          <a:ln w="9525">
            <a:solidFill>
              <a:srgbClr val="203D48"/>
            </a:solidFill>
          </a:ln>
        </p:spPr>
        <p:txBody>
          <a:bodyPr wrap="square" lIns="45720" tIns="0" rIns="45720" bIns="0" anchor="ctr"/>
          <a:lstStyle/>
          <a:p>
            <a:pPr algn="r"/>
            <a:endParaRPr sz="2000"/>
          </a:p>
        </p:txBody>
      </p:sp>
      <p:sp>
        <p:nvSpPr>
          <p:cNvPr id="8639" name="tblcell_8639"/>
          <p:cNvSpPr/>
          <p:nvPr/>
        </p:nvSpPr>
        <p:spPr>
          <a:xfrm>
            <a:off x="6355080" y="3941063"/>
            <a:ext cx="2148840" cy="292608"/>
          </a:xfrm>
          <a:prstGeom prst="rect">
            <a:avLst/>
          </a:prstGeom>
          <a:solidFill>
            <a:srgbClr val="FFFFFF"/>
          </a:solidFill>
          <a:ln w="9525">
            <a:solidFill>
              <a:srgbClr val="203D48"/>
            </a:solidFill>
          </a:ln>
        </p:spPr>
        <p:txBody>
          <a:bodyPr wrap="square" lIns="45720" tIns="0" rIns="45720" bIns="0" anchor="ctr"/>
          <a:lstStyle/>
          <a:p>
            <a:r>
              <a:rPr lang="en-IE" sz="1400">
                <a:solidFill>
                  <a:srgbClr val="203D48"/>
                </a:solidFill>
                <a:latin typeface="Source Sans Pro"/>
              </a:rPr>
              <a:t>Opening Stock</a:t>
            </a:r>
          </a:p>
        </p:txBody>
      </p:sp>
      <p:sp>
        <p:nvSpPr>
          <p:cNvPr id="8640" name="tblcell_8640"/>
          <p:cNvSpPr/>
          <p:nvPr/>
        </p:nvSpPr>
        <p:spPr>
          <a:xfrm>
            <a:off x="8503920" y="3941063"/>
            <a:ext cx="1280160" cy="292608"/>
          </a:xfrm>
          <a:prstGeom prst="rect">
            <a:avLst/>
          </a:prstGeom>
          <a:solidFill>
            <a:srgbClr val="FFDE5C"/>
          </a:solidFill>
          <a:ln w="9525">
            <a:solidFill>
              <a:srgbClr val="203D48"/>
            </a:solidFill>
          </a:ln>
        </p:spPr>
        <p:txBody>
          <a:bodyPr wrap="square" lIns="45720" tIns="0" rIns="45720" bIns="0" anchor="ctr"/>
          <a:lstStyle/>
          <a:p>
            <a:pPr algn="ctr"/>
            <a:r>
              <a:rPr lang="en-IE" sz="1400" b="1">
                <a:solidFill>
                  <a:srgbClr val="203D48"/>
                </a:solidFill>
                <a:latin typeface="Source Sans Pro"/>
              </a:rPr>
              <a:t>B</a:t>
            </a:r>
          </a:p>
        </p:txBody>
      </p:sp>
      <p:sp>
        <p:nvSpPr>
          <p:cNvPr id="8641" name="tblcell_8641"/>
          <p:cNvSpPr/>
          <p:nvPr/>
        </p:nvSpPr>
        <p:spPr>
          <a:xfrm>
            <a:off x="9784080" y="3941063"/>
            <a:ext cx="1280160" cy="292608"/>
          </a:xfrm>
          <a:prstGeom prst="rect">
            <a:avLst/>
          </a:prstGeom>
          <a:solidFill>
            <a:srgbClr val="FFFFFF"/>
          </a:solidFill>
          <a:ln w="9525">
            <a:solidFill>
              <a:srgbClr val="203D48"/>
            </a:solidFill>
          </a:ln>
        </p:spPr>
        <p:txBody>
          <a:bodyPr wrap="square" lIns="45720" tIns="0" rIns="45720" bIns="0" anchor="ctr"/>
          <a:lstStyle/>
          <a:p>
            <a:pPr algn="r"/>
            <a:endParaRPr sz="2000"/>
          </a:p>
        </p:txBody>
      </p:sp>
      <p:sp>
        <p:nvSpPr>
          <p:cNvPr id="8642" name="tblcell_8642"/>
          <p:cNvSpPr/>
          <p:nvPr/>
        </p:nvSpPr>
        <p:spPr>
          <a:xfrm>
            <a:off x="6355080" y="4233671"/>
            <a:ext cx="2148840" cy="292608"/>
          </a:xfrm>
          <a:prstGeom prst="rect">
            <a:avLst/>
          </a:prstGeom>
          <a:solidFill>
            <a:srgbClr val="FFFFFF"/>
          </a:solidFill>
          <a:ln w="9525">
            <a:solidFill>
              <a:srgbClr val="203D48"/>
            </a:solidFill>
          </a:ln>
        </p:spPr>
        <p:txBody>
          <a:bodyPr wrap="square" lIns="45720" tIns="0" rIns="45720" bIns="0" anchor="ctr"/>
          <a:lstStyle/>
          <a:p>
            <a:r>
              <a:rPr lang="en-IE" sz="1400">
                <a:solidFill>
                  <a:srgbClr val="203D48"/>
                </a:solidFill>
                <a:latin typeface="Source Sans Pro"/>
              </a:rPr>
              <a:t>Purchases</a:t>
            </a:r>
          </a:p>
        </p:txBody>
      </p:sp>
      <p:sp>
        <p:nvSpPr>
          <p:cNvPr id="8643" name="tblcell_8643"/>
          <p:cNvSpPr/>
          <p:nvPr/>
        </p:nvSpPr>
        <p:spPr>
          <a:xfrm>
            <a:off x="8503920" y="4233671"/>
            <a:ext cx="1280160" cy="292608"/>
          </a:xfrm>
          <a:prstGeom prst="rect">
            <a:avLst/>
          </a:prstGeom>
          <a:solidFill>
            <a:srgbClr val="FFFFFF"/>
          </a:solidFill>
          <a:ln w="9525">
            <a:solidFill>
              <a:srgbClr val="203D48"/>
            </a:solidFill>
          </a:ln>
        </p:spPr>
        <p:txBody>
          <a:bodyPr wrap="square" lIns="45720" tIns="0" rIns="45720" bIns="0" anchor="ctr"/>
          <a:lstStyle/>
          <a:p>
            <a:pPr algn="r"/>
            <a:r>
              <a:rPr lang="en-IE" sz="1400">
                <a:solidFill>
                  <a:srgbClr val="203D48"/>
                </a:solidFill>
                <a:latin typeface="Source Sans Pro"/>
              </a:rPr>
              <a:t>160,000</a:t>
            </a:r>
          </a:p>
        </p:txBody>
      </p:sp>
      <p:sp>
        <p:nvSpPr>
          <p:cNvPr id="8644" name="tblcell_8644"/>
          <p:cNvSpPr/>
          <p:nvPr/>
        </p:nvSpPr>
        <p:spPr>
          <a:xfrm>
            <a:off x="9784080" y="4233671"/>
            <a:ext cx="1280160" cy="292608"/>
          </a:xfrm>
          <a:prstGeom prst="rect">
            <a:avLst/>
          </a:prstGeom>
          <a:solidFill>
            <a:srgbClr val="FFFFFF"/>
          </a:solidFill>
          <a:ln w="9525">
            <a:solidFill>
              <a:srgbClr val="203D48"/>
            </a:solidFill>
          </a:ln>
        </p:spPr>
        <p:txBody>
          <a:bodyPr wrap="square" lIns="45720" tIns="0" rIns="45720" bIns="0" anchor="ctr"/>
          <a:lstStyle/>
          <a:p>
            <a:pPr algn="r"/>
            <a:endParaRPr sz="2000"/>
          </a:p>
        </p:txBody>
      </p:sp>
      <p:sp>
        <p:nvSpPr>
          <p:cNvPr id="8645" name="tblcell_8645"/>
          <p:cNvSpPr/>
          <p:nvPr/>
        </p:nvSpPr>
        <p:spPr>
          <a:xfrm>
            <a:off x="6355080" y="4526279"/>
            <a:ext cx="2148840" cy="292608"/>
          </a:xfrm>
          <a:prstGeom prst="rect">
            <a:avLst/>
          </a:prstGeom>
          <a:solidFill>
            <a:srgbClr val="FFFFFF"/>
          </a:solidFill>
          <a:ln w="9525">
            <a:solidFill>
              <a:srgbClr val="203D48"/>
            </a:solidFill>
          </a:ln>
        </p:spPr>
        <p:txBody>
          <a:bodyPr wrap="square" lIns="45720" tIns="0" rIns="45720" bIns="0" anchor="ctr"/>
          <a:lstStyle/>
          <a:p>
            <a:endParaRPr sz="2000"/>
          </a:p>
        </p:txBody>
      </p:sp>
      <p:sp>
        <p:nvSpPr>
          <p:cNvPr id="8646" name="tblcell_8646"/>
          <p:cNvSpPr/>
          <p:nvPr/>
        </p:nvSpPr>
        <p:spPr>
          <a:xfrm>
            <a:off x="8503920" y="4526279"/>
            <a:ext cx="1280160" cy="292608"/>
          </a:xfrm>
          <a:prstGeom prst="rect">
            <a:avLst/>
          </a:prstGeom>
          <a:solidFill>
            <a:srgbClr val="FFFFFF"/>
          </a:solidFill>
          <a:ln w="9525">
            <a:solidFill>
              <a:srgbClr val="203D48"/>
            </a:solidFill>
          </a:ln>
        </p:spPr>
        <p:txBody>
          <a:bodyPr wrap="square" lIns="45720" tIns="0" rIns="45720" bIns="0" anchor="ctr"/>
          <a:lstStyle/>
          <a:p>
            <a:pPr algn="r"/>
            <a:r>
              <a:rPr lang="en-IE" sz="1400">
                <a:solidFill>
                  <a:srgbClr val="203D48"/>
                </a:solidFill>
                <a:latin typeface="Source Sans Pro"/>
              </a:rPr>
              <a:t>195,000</a:t>
            </a:r>
          </a:p>
        </p:txBody>
      </p:sp>
      <p:sp>
        <p:nvSpPr>
          <p:cNvPr id="8647" name="tblcell_8647"/>
          <p:cNvSpPr/>
          <p:nvPr/>
        </p:nvSpPr>
        <p:spPr>
          <a:xfrm>
            <a:off x="9784080" y="4526279"/>
            <a:ext cx="1280160" cy="292608"/>
          </a:xfrm>
          <a:prstGeom prst="rect">
            <a:avLst/>
          </a:prstGeom>
          <a:solidFill>
            <a:srgbClr val="FFFFFF"/>
          </a:solidFill>
          <a:ln w="9525">
            <a:solidFill>
              <a:srgbClr val="203D48"/>
            </a:solidFill>
          </a:ln>
        </p:spPr>
        <p:txBody>
          <a:bodyPr wrap="square" lIns="45720" tIns="0" rIns="45720" bIns="0" anchor="ctr"/>
          <a:lstStyle/>
          <a:p>
            <a:pPr algn="r"/>
            <a:endParaRPr sz="2000"/>
          </a:p>
        </p:txBody>
      </p:sp>
      <p:sp>
        <p:nvSpPr>
          <p:cNvPr id="8648" name="tblcell_8648"/>
          <p:cNvSpPr/>
          <p:nvPr/>
        </p:nvSpPr>
        <p:spPr>
          <a:xfrm>
            <a:off x="6355080" y="4818888"/>
            <a:ext cx="2148840" cy="292608"/>
          </a:xfrm>
          <a:prstGeom prst="rect">
            <a:avLst/>
          </a:prstGeom>
          <a:solidFill>
            <a:srgbClr val="FFFFFF"/>
          </a:solidFill>
          <a:ln w="9525">
            <a:solidFill>
              <a:srgbClr val="203D48"/>
            </a:solidFill>
          </a:ln>
        </p:spPr>
        <p:txBody>
          <a:bodyPr wrap="square" lIns="45720" tIns="0" rIns="45720" bIns="0" anchor="ctr"/>
          <a:lstStyle/>
          <a:p>
            <a:r>
              <a:rPr lang="en-IE" sz="1400">
                <a:solidFill>
                  <a:srgbClr val="203D48"/>
                </a:solidFill>
                <a:latin typeface="Source Sans Pro"/>
              </a:rPr>
              <a:t>Less Closing Stock</a:t>
            </a:r>
          </a:p>
        </p:txBody>
      </p:sp>
      <p:sp>
        <p:nvSpPr>
          <p:cNvPr id="8649" name="tblcell_8649"/>
          <p:cNvSpPr/>
          <p:nvPr/>
        </p:nvSpPr>
        <p:spPr>
          <a:xfrm>
            <a:off x="8503920" y="4818888"/>
            <a:ext cx="1280160" cy="292608"/>
          </a:xfrm>
          <a:prstGeom prst="rect">
            <a:avLst/>
          </a:prstGeom>
          <a:solidFill>
            <a:srgbClr val="FFDE5C"/>
          </a:solidFill>
          <a:ln w="9525">
            <a:solidFill>
              <a:srgbClr val="203D48"/>
            </a:solidFill>
          </a:ln>
        </p:spPr>
        <p:txBody>
          <a:bodyPr wrap="square" lIns="45720" tIns="0" rIns="45720" bIns="0" anchor="ctr"/>
          <a:lstStyle/>
          <a:p>
            <a:pPr algn="ctr"/>
            <a:r>
              <a:rPr lang="en-IE" sz="1400" b="1">
                <a:solidFill>
                  <a:srgbClr val="203D48"/>
                </a:solidFill>
                <a:latin typeface="Source Sans Pro"/>
              </a:rPr>
              <a:t>C</a:t>
            </a:r>
          </a:p>
        </p:txBody>
      </p:sp>
      <p:sp>
        <p:nvSpPr>
          <p:cNvPr id="8650" name="tblcell_8650"/>
          <p:cNvSpPr/>
          <p:nvPr/>
        </p:nvSpPr>
        <p:spPr>
          <a:xfrm>
            <a:off x="9784080" y="4818888"/>
            <a:ext cx="1280160" cy="292608"/>
          </a:xfrm>
          <a:prstGeom prst="rect">
            <a:avLst/>
          </a:prstGeom>
          <a:solidFill>
            <a:srgbClr val="FFFFFF"/>
          </a:solidFill>
          <a:ln w="9525">
            <a:solidFill>
              <a:srgbClr val="203D48"/>
            </a:solidFill>
          </a:ln>
        </p:spPr>
        <p:txBody>
          <a:bodyPr wrap="square" lIns="45720" tIns="0" rIns="45720" bIns="0" anchor="ctr"/>
          <a:lstStyle/>
          <a:p>
            <a:pPr algn="r"/>
            <a:endParaRPr sz="2000"/>
          </a:p>
        </p:txBody>
      </p:sp>
      <p:sp>
        <p:nvSpPr>
          <p:cNvPr id="8651" name="tblcell_8651"/>
          <p:cNvSpPr/>
          <p:nvPr/>
        </p:nvSpPr>
        <p:spPr>
          <a:xfrm>
            <a:off x="6355080" y="5111496"/>
            <a:ext cx="2148840" cy="292608"/>
          </a:xfrm>
          <a:prstGeom prst="rect">
            <a:avLst/>
          </a:prstGeom>
          <a:solidFill>
            <a:srgbClr val="FFFFFF"/>
          </a:solidFill>
          <a:ln w="9525">
            <a:solidFill>
              <a:srgbClr val="203D48"/>
            </a:solidFill>
          </a:ln>
        </p:spPr>
        <p:txBody>
          <a:bodyPr wrap="square" lIns="45720" tIns="0" rIns="45720" bIns="0" anchor="ctr"/>
          <a:lstStyle/>
          <a:p>
            <a:r>
              <a:rPr lang="en-IE" sz="1400" b="1">
                <a:solidFill>
                  <a:srgbClr val="203D48"/>
                </a:solidFill>
                <a:latin typeface="Source Sans Pro"/>
              </a:rPr>
              <a:t>Cost of Sales</a:t>
            </a:r>
          </a:p>
        </p:txBody>
      </p:sp>
      <p:sp>
        <p:nvSpPr>
          <p:cNvPr id="8652" name="tblcell_8652"/>
          <p:cNvSpPr/>
          <p:nvPr/>
        </p:nvSpPr>
        <p:spPr>
          <a:xfrm>
            <a:off x="8503920" y="5111496"/>
            <a:ext cx="1280160" cy="292608"/>
          </a:xfrm>
          <a:prstGeom prst="rect">
            <a:avLst/>
          </a:prstGeom>
          <a:solidFill>
            <a:srgbClr val="FFFFFF"/>
          </a:solidFill>
          <a:ln w="9525">
            <a:solidFill>
              <a:srgbClr val="203D48"/>
            </a:solidFill>
          </a:ln>
        </p:spPr>
        <p:txBody>
          <a:bodyPr wrap="square" lIns="45720" tIns="0" rIns="45720" bIns="0" anchor="ctr"/>
          <a:lstStyle/>
          <a:p>
            <a:pPr algn="r"/>
            <a:endParaRPr sz="2000"/>
          </a:p>
        </p:txBody>
      </p:sp>
      <p:sp>
        <p:nvSpPr>
          <p:cNvPr id="8653" name="tblcell_8653"/>
          <p:cNvSpPr/>
          <p:nvPr/>
        </p:nvSpPr>
        <p:spPr>
          <a:xfrm>
            <a:off x="9784080" y="5111496"/>
            <a:ext cx="1280160" cy="292608"/>
          </a:xfrm>
          <a:prstGeom prst="rect">
            <a:avLst/>
          </a:prstGeom>
          <a:solidFill>
            <a:srgbClr val="FFFFFF"/>
          </a:solidFill>
          <a:ln w="9525">
            <a:solidFill>
              <a:srgbClr val="203D48"/>
            </a:solidFill>
          </a:ln>
        </p:spPr>
        <p:txBody>
          <a:bodyPr wrap="square" lIns="45720" tIns="0" rIns="45720" bIns="0" anchor="ctr"/>
          <a:lstStyle/>
          <a:p>
            <a:pPr algn="r"/>
            <a:r>
              <a:rPr lang="en-IE" sz="1400">
                <a:solidFill>
                  <a:srgbClr val="203D48"/>
                </a:solidFill>
                <a:latin typeface="Source Sans Pro"/>
              </a:rPr>
              <a:t>(175,000)</a:t>
            </a:r>
          </a:p>
        </p:txBody>
      </p:sp>
      <p:sp>
        <p:nvSpPr>
          <p:cNvPr id="8654" name="tblcell_8654"/>
          <p:cNvSpPr/>
          <p:nvPr/>
        </p:nvSpPr>
        <p:spPr>
          <a:xfrm>
            <a:off x="6355080" y="5404103"/>
            <a:ext cx="2148840" cy="292608"/>
          </a:xfrm>
          <a:prstGeom prst="rect">
            <a:avLst/>
          </a:prstGeom>
          <a:solidFill>
            <a:srgbClr val="FFFFFF"/>
          </a:solidFill>
          <a:ln w="9525">
            <a:solidFill>
              <a:srgbClr val="203D48"/>
            </a:solidFill>
          </a:ln>
        </p:spPr>
        <p:txBody>
          <a:bodyPr wrap="square" lIns="45720" tIns="0" rIns="45720" bIns="0" anchor="ctr"/>
          <a:lstStyle/>
          <a:p>
            <a:r>
              <a:rPr lang="en-IE" sz="1400" b="1">
                <a:solidFill>
                  <a:srgbClr val="203D48"/>
                </a:solidFill>
                <a:latin typeface="Source Sans Pro"/>
              </a:rPr>
              <a:t>Gross Profit</a:t>
            </a:r>
          </a:p>
        </p:txBody>
      </p:sp>
      <p:sp>
        <p:nvSpPr>
          <p:cNvPr id="8655" name="tblcell_8655"/>
          <p:cNvSpPr/>
          <p:nvPr/>
        </p:nvSpPr>
        <p:spPr>
          <a:xfrm>
            <a:off x="8503920" y="5404103"/>
            <a:ext cx="1280160" cy="292608"/>
          </a:xfrm>
          <a:prstGeom prst="rect">
            <a:avLst/>
          </a:prstGeom>
          <a:solidFill>
            <a:srgbClr val="FFFFFF"/>
          </a:solidFill>
          <a:ln w="9525">
            <a:solidFill>
              <a:srgbClr val="203D48"/>
            </a:solidFill>
          </a:ln>
        </p:spPr>
        <p:txBody>
          <a:bodyPr wrap="square" lIns="45720" tIns="0" rIns="45720" bIns="0" anchor="ctr"/>
          <a:lstStyle/>
          <a:p>
            <a:pPr algn="r"/>
            <a:endParaRPr sz="2000"/>
          </a:p>
        </p:txBody>
      </p:sp>
      <p:sp>
        <p:nvSpPr>
          <p:cNvPr id="8656" name="tblcell_8656"/>
          <p:cNvSpPr/>
          <p:nvPr/>
        </p:nvSpPr>
        <p:spPr>
          <a:xfrm>
            <a:off x="9784080" y="5404103"/>
            <a:ext cx="1280160" cy="292608"/>
          </a:xfrm>
          <a:prstGeom prst="rect">
            <a:avLst/>
          </a:prstGeom>
          <a:solidFill>
            <a:srgbClr val="FFFFFF"/>
          </a:solidFill>
          <a:ln w="9525">
            <a:solidFill>
              <a:srgbClr val="203D48"/>
            </a:solidFill>
          </a:ln>
        </p:spPr>
        <p:txBody>
          <a:bodyPr wrap="square" lIns="45720" tIns="0" rIns="45720" bIns="0" anchor="ctr"/>
          <a:lstStyle/>
          <a:p>
            <a:pPr algn="r"/>
            <a:r>
              <a:rPr lang="en-IE" sz="1400">
                <a:solidFill>
                  <a:srgbClr val="203D48"/>
                </a:solidFill>
                <a:latin typeface="Source Sans Pro"/>
              </a:rPr>
              <a:t>95,000</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838200" y="4208992"/>
            <a:ext cx="10515600" cy="1325563"/>
          </a:xfrm>
          <a:prstGeom prst="rect">
            <a:avLst/>
          </a:prstGeom>
          <a:noFill/>
        </p:spPr>
        <p:txBody>
          <a:bodyPr wrap="square" lIns="0" tIns="0" rIns="0" bIns="0" anchor="ctr">
            <a:spAutoFit/>
          </a:bodyPr>
          <a:lstStyle/>
          <a:p>
            <a:pPr algn="ctr">
              <a:spcBef>
                <a:spcPts val="0"/>
              </a:spcBef>
              <a:spcAft>
                <a:spcPts val="0"/>
              </a:spcAft>
            </a:pPr>
            <a:r>
              <a:rPr sz="5400" b="0" i="0">
                <a:solidFill>
                  <a:srgbClr val="FFFFFF"/>
                </a:solidFill>
                <a:latin typeface="ADLaM Display"/>
              </a:rPr>
              <a:t>Workbook Q1 -&gt; Q15</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838200" y="365125"/>
            <a:ext cx="9300000" cy="1009904"/>
          </a:xfrm>
          <a:prstGeom prst="rect">
            <a:avLst/>
          </a:prstGeom>
          <a:noFill/>
        </p:spPr>
        <p:txBody>
          <a:bodyPr wrap="square" lIns="0" tIns="0" rIns="0" bIns="0" anchor="t">
            <a:spAutoFit/>
          </a:bodyPr>
          <a:lstStyle/>
          <a:p>
            <a:pPr>
              <a:spcBef>
                <a:spcPts val="0"/>
              </a:spcBef>
              <a:spcAft>
                <a:spcPts val="0"/>
              </a:spcAft>
            </a:pPr>
            <a:r>
              <a:rPr sz="3200" b="0" i="0">
                <a:solidFill>
                  <a:srgbClr val="00B2FF"/>
                </a:solidFill>
                <a:latin typeface="ADLaM Display"/>
              </a:rPr>
              <a:t>The Income Statement: B. The Profit &amp; Loss Account</a:t>
            </a:r>
          </a:p>
        </p:txBody>
      </p:sp>
      <p:sp>
        <p:nvSpPr>
          <p:cNvPr id="3" name="TextBox 2"/>
          <p:cNvSpPr txBox="1"/>
          <p:nvPr/>
        </p:nvSpPr>
        <p:spPr>
          <a:xfrm>
            <a:off x="838200" y="1500000"/>
            <a:ext cx="10515600" cy="2063496"/>
          </a:xfrm>
          <a:prstGeom prst="rect">
            <a:avLst/>
          </a:prstGeom>
          <a:noFill/>
        </p:spPr>
        <p:txBody>
          <a:bodyPr wrap="square" lIns="0" tIns="0" rIns="0" bIns="0" anchor="t">
            <a:spAutoFit/>
          </a:bodyPr>
          <a:lstStyle/>
          <a:p>
            <a:pPr>
              <a:lnSpc>
                <a:spcPct val="110000"/>
              </a:lnSpc>
              <a:spcBef>
                <a:spcPts val="0"/>
              </a:spcBef>
              <a:spcAft>
                <a:spcPts val="1400"/>
              </a:spcAft>
            </a:pPr>
            <a:r>
              <a:rPr sz="1900" b="1" i="0" dirty="0">
                <a:solidFill>
                  <a:srgbClr val="203D48"/>
                </a:solidFill>
                <a:latin typeface="Source Sans Pro"/>
              </a:rPr>
              <a:t>Gross Profit does not include the other costs of running the business, such as rent or electricity, which are not linked to buying stock.</a:t>
            </a:r>
          </a:p>
          <a:p>
            <a:pPr>
              <a:lnSpc>
                <a:spcPct val="110000"/>
              </a:lnSpc>
              <a:spcBef>
                <a:spcPts val="0"/>
              </a:spcBef>
              <a:spcAft>
                <a:spcPts val="1400"/>
              </a:spcAft>
            </a:pPr>
            <a:r>
              <a:rPr sz="1900" b="1" i="0" dirty="0">
                <a:solidFill>
                  <a:srgbClr val="203D48"/>
                </a:solidFill>
                <a:latin typeface="Source Sans Pro"/>
              </a:rPr>
              <a:t>These are called </a:t>
            </a:r>
            <a:r>
              <a:rPr sz="1900" b="1" i="0" dirty="0">
                <a:solidFill>
                  <a:srgbClr val="FFA700"/>
                </a:solidFill>
                <a:latin typeface="Source Sans Pro"/>
              </a:rPr>
              <a:t>expenses</a:t>
            </a:r>
            <a:r>
              <a:rPr sz="1900" b="1" i="0" dirty="0">
                <a:solidFill>
                  <a:srgbClr val="203D48"/>
                </a:solidFill>
                <a:latin typeface="Source Sans Pro"/>
              </a:rPr>
              <a:t> and are deducted from the gross profit figure to calculate the </a:t>
            </a:r>
            <a:r>
              <a:rPr sz="1900" b="1" i="0" dirty="0">
                <a:solidFill>
                  <a:srgbClr val="049F84"/>
                </a:solidFill>
                <a:latin typeface="Source Sans Pro"/>
              </a:rPr>
              <a:t>net profit</a:t>
            </a:r>
            <a:r>
              <a:rPr sz="1900" b="1" i="0" dirty="0">
                <a:solidFill>
                  <a:srgbClr val="203D48"/>
                </a:solidFill>
                <a:latin typeface="Source Sans Pro"/>
              </a:rPr>
              <a:t> for a business.</a:t>
            </a:r>
          </a:p>
          <a:p>
            <a:pPr>
              <a:lnSpc>
                <a:spcPct val="110000"/>
              </a:lnSpc>
              <a:spcBef>
                <a:spcPts val="0"/>
              </a:spcBef>
              <a:spcAft>
                <a:spcPts val="1400"/>
              </a:spcAft>
            </a:pPr>
            <a:r>
              <a:rPr sz="2200" b="1" i="0" dirty="0">
                <a:solidFill>
                  <a:srgbClr val="FFA700"/>
                </a:solidFill>
                <a:latin typeface="Source Sans Pro"/>
              </a:rPr>
              <a:t>Gross Profit minus Total Expenses = Net Profit / Loss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838200" y="365125"/>
            <a:ext cx="9300000" cy="514096"/>
          </a:xfrm>
          <a:prstGeom prst="rect">
            <a:avLst/>
          </a:prstGeom>
          <a:noFill/>
        </p:spPr>
        <p:txBody>
          <a:bodyPr wrap="square" lIns="0" tIns="0" rIns="0" bIns="0" anchor="t">
            <a:spAutoFit/>
          </a:bodyPr>
          <a:lstStyle/>
          <a:p>
            <a:pPr>
              <a:spcBef>
                <a:spcPts val="0"/>
              </a:spcBef>
              <a:spcAft>
                <a:spcPts val="0"/>
              </a:spcAft>
            </a:pPr>
            <a:r>
              <a:rPr sz="3200" b="0" i="0">
                <a:solidFill>
                  <a:srgbClr val="00B2FF"/>
                </a:solidFill>
                <a:latin typeface="ADLaM Display"/>
              </a:rPr>
              <a:t>Examples of Business Expenses</a:t>
            </a:r>
          </a:p>
        </p:txBody>
      </p:sp>
      <p:sp>
        <p:nvSpPr>
          <p:cNvPr id="3" name="Rectangle 2"/>
          <p:cNvSpPr/>
          <p:nvPr/>
        </p:nvSpPr>
        <p:spPr>
          <a:xfrm>
            <a:off x="520700" y="1400000"/>
            <a:ext cx="3050000" cy="820000"/>
          </a:xfrm>
          <a:prstGeom prst="rect">
            <a:avLst/>
          </a:prstGeom>
          <a:solidFill>
            <a:srgbClr val="FFA700"/>
          </a:solidFill>
          <a:ln>
            <a:no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spcBef>
                <a:spcPts val="0"/>
              </a:spcBef>
              <a:spcAft>
                <a:spcPts val="0"/>
              </a:spcAft>
            </a:pPr>
            <a:r>
              <a:rPr sz="1800" b="1" i="0">
                <a:solidFill>
                  <a:srgbClr val="FFFFFF"/>
                </a:solidFill>
                <a:latin typeface="Source Sans Pro"/>
              </a:rPr>
              <a:t>Premises Costs</a:t>
            </a:r>
          </a:p>
        </p:txBody>
      </p:sp>
      <p:sp>
        <p:nvSpPr>
          <p:cNvPr id="4" name="Rectangle 3"/>
          <p:cNvSpPr/>
          <p:nvPr/>
        </p:nvSpPr>
        <p:spPr>
          <a:xfrm>
            <a:off x="3630700" y="1400000"/>
            <a:ext cx="8040600" cy="82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lnSpc>
                <a:spcPct val="100000"/>
              </a:lnSpc>
              <a:spcBef>
                <a:spcPts val="0"/>
              </a:spcBef>
              <a:spcAft>
                <a:spcPts val="0"/>
              </a:spcAft>
            </a:pPr>
            <a:r>
              <a:rPr sz="1700" b="0" i="0">
                <a:solidFill>
                  <a:srgbClr val="203D48"/>
                </a:solidFill>
                <a:latin typeface="Source Sans Pro"/>
              </a:rPr>
              <a:t>Paying rent or insurance for the building it operates from.</a:t>
            </a:r>
          </a:p>
        </p:txBody>
      </p:sp>
      <p:sp>
        <p:nvSpPr>
          <p:cNvPr id="5" name="Rectangle 4"/>
          <p:cNvSpPr/>
          <p:nvPr/>
        </p:nvSpPr>
        <p:spPr>
          <a:xfrm>
            <a:off x="520700" y="2300000"/>
            <a:ext cx="3050000" cy="820000"/>
          </a:xfrm>
          <a:prstGeom prst="rect">
            <a:avLst/>
          </a:prstGeom>
          <a:solidFill>
            <a:srgbClr val="FFA700"/>
          </a:solidFill>
          <a:ln>
            <a:no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spcBef>
                <a:spcPts val="0"/>
              </a:spcBef>
              <a:spcAft>
                <a:spcPts val="0"/>
              </a:spcAft>
            </a:pPr>
            <a:r>
              <a:rPr sz="1800" b="1" i="0">
                <a:solidFill>
                  <a:srgbClr val="FFFFFF"/>
                </a:solidFill>
                <a:latin typeface="Source Sans Pro"/>
              </a:rPr>
              <a:t>Staff Costs</a:t>
            </a:r>
          </a:p>
        </p:txBody>
      </p:sp>
      <p:sp>
        <p:nvSpPr>
          <p:cNvPr id="6" name="Rectangle 5"/>
          <p:cNvSpPr/>
          <p:nvPr/>
        </p:nvSpPr>
        <p:spPr>
          <a:xfrm>
            <a:off x="3630700" y="2300000"/>
            <a:ext cx="8040600" cy="82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lnSpc>
                <a:spcPct val="100000"/>
              </a:lnSpc>
              <a:spcBef>
                <a:spcPts val="0"/>
              </a:spcBef>
              <a:spcAft>
                <a:spcPts val="0"/>
              </a:spcAft>
            </a:pPr>
            <a:r>
              <a:rPr sz="1700" b="0" i="0">
                <a:solidFill>
                  <a:srgbClr val="203D48"/>
                </a:solidFill>
                <a:latin typeface="Source Sans Pro"/>
              </a:rPr>
              <a:t>Wages and salaries paid to employees, eg sales staff.</a:t>
            </a:r>
          </a:p>
        </p:txBody>
      </p:sp>
      <p:sp>
        <p:nvSpPr>
          <p:cNvPr id="7" name="Rectangle 6"/>
          <p:cNvSpPr/>
          <p:nvPr/>
        </p:nvSpPr>
        <p:spPr>
          <a:xfrm>
            <a:off x="520700" y="3200000"/>
            <a:ext cx="3050000" cy="820000"/>
          </a:xfrm>
          <a:prstGeom prst="rect">
            <a:avLst/>
          </a:prstGeom>
          <a:solidFill>
            <a:srgbClr val="FFA700"/>
          </a:solidFill>
          <a:ln>
            <a:no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spcBef>
                <a:spcPts val="0"/>
              </a:spcBef>
              <a:spcAft>
                <a:spcPts val="0"/>
              </a:spcAft>
            </a:pPr>
            <a:r>
              <a:rPr sz="1800" b="1" i="0">
                <a:solidFill>
                  <a:srgbClr val="FFFFFF"/>
                </a:solidFill>
                <a:latin typeface="Source Sans Pro"/>
              </a:rPr>
              <a:t>Utilities</a:t>
            </a:r>
          </a:p>
        </p:txBody>
      </p:sp>
      <p:sp>
        <p:nvSpPr>
          <p:cNvPr id="8" name="Rectangle 7"/>
          <p:cNvSpPr/>
          <p:nvPr/>
        </p:nvSpPr>
        <p:spPr>
          <a:xfrm>
            <a:off x="3630700" y="3200000"/>
            <a:ext cx="8040600" cy="82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lnSpc>
                <a:spcPct val="100000"/>
              </a:lnSpc>
              <a:spcBef>
                <a:spcPts val="0"/>
              </a:spcBef>
              <a:spcAft>
                <a:spcPts val="0"/>
              </a:spcAft>
            </a:pPr>
            <a:r>
              <a:rPr sz="1700" b="0" i="0">
                <a:solidFill>
                  <a:srgbClr val="203D48"/>
                </a:solidFill>
                <a:latin typeface="Source Sans Pro"/>
              </a:rPr>
              <a:t>Paying for services, light &amp; heat/electricity or telephone &amp; broadband.</a:t>
            </a:r>
          </a:p>
        </p:txBody>
      </p:sp>
      <p:sp>
        <p:nvSpPr>
          <p:cNvPr id="9" name="Rectangle 8"/>
          <p:cNvSpPr/>
          <p:nvPr/>
        </p:nvSpPr>
        <p:spPr>
          <a:xfrm>
            <a:off x="520700" y="4100000"/>
            <a:ext cx="3050000" cy="820000"/>
          </a:xfrm>
          <a:prstGeom prst="rect">
            <a:avLst/>
          </a:prstGeom>
          <a:solidFill>
            <a:srgbClr val="FFA700"/>
          </a:solidFill>
          <a:ln>
            <a:no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spcBef>
                <a:spcPts val="0"/>
              </a:spcBef>
              <a:spcAft>
                <a:spcPts val="0"/>
              </a:spcAft>
            </a:pPr>
            <a:r>
              <a:rPr sz="1800" b="1" i="0">
                <a:solidFill>
                  <a:srgbClr val="FFFFFF"/>
                </a:solidFill>
                <a:latin typeface="Source Sans Pro"/>
              </a:rPr>
              <a:t>Promotion</a:t>
            </a:r>
          </a:p>
        </p:txBody>
      </p:sp>
      <p:sp>
        <p:nvSpPr>
          <p:cNvPr id="10" name="Rectangle 9"/>
          <p:cNvSpPr/>
          <p:nvPr/>
        </p:nvSpPr>
        <p:spPr>
          <a:xfrm>
            <a:off x="3630700" y="4100000"/>
            <a:ext cx="8040600" cy="82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lnSpc>
                <a:spcPct val="100000"/>
              </a:lnSpc>
              <a:spcBef>
                <a:spcPts val="0"/>
              </a:spcBef>
              <a:spcAft>
                <a:spcPts val="0"/>
              </a:spcAft>
            </a:pPr>
            <a:r>
              <a:rPr sz="1700" b="0" i="0">
                <a:solidFill>
                  <a:srgbClr val="203D48"/>
                </a:solidFill>
                <a:latin typeface="Source Sans Pro"/>
              </a:rPr>
              <a:t>Paying for advertising and other marketing activities to increase sales.</a:t>
            </a:r>
          </a:p>
        </p:txBody>
      </p:sp>
      <p:sp>
        <p:nvSpPr>
          <p:cNvPr id="11" name="Rectangle 10"/>
          <p:cNvSpPr/>
          <p:nvPr/>
        </p:nvSpPr>
        <p:spPr>
          <a:xfrm>
            <a:off x="520700" y="5000000"/>
            <a:ext cx="3050000" cy="820000"/>
          </a:xfrm>
          <a:prstGeom prst="rect">
            <a:avLst/>
          </a:prstGeom>
          <a:solidFill>
            <a:srgbClr val="FFA700"/>
          </a:solidFill>
          <a:ln>
            <a:no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spcBef>
                <a:spcPts val="0"/>
              </a:spcBef>
              <a:spcAft>
                <a:spcPts val="0"/>
              </a:spcAft>
            </a:pPr>
            <a:r>
              <a:rPr sz="1800" b="1" i="0">
                <a:solidFill>
                  <a:srgbClr val="FFFFFF"/>
                </a:solidFill>
                <a:latin typeface="Source Sans Pro"/>
              </a:rPr>
              <a:t>Carriage Outwards</a:t>
            </a:r>
          </a:p>
        </p:txBody>
      </p:sp>
      <p:sp>
        <p:nvSpPr>
          <p:cNvPr id="12" name="Rectangle 11"/>
          <p:cNvSpPr/>
          <p:nvPr/>
        </p:nvSpPr>
        <p:spPr>
          <a:xfrm>
            <a:off x="3630700" y="5000000"/>
            <a:ext cx="8040600" cy="82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lnSpc>
                <a:spcPct val="100000"/>
              </a:lnSpc>
              <a:spcBef>
                <a:spcPts val="0"/>
              </a:spcBef>
              <a:spcAft>
                <a:spcPts val="0"/>
              </a:spcAft>
            </a:pPr>
            <a:r>
              <a:rPr sz="1700" b="0" i="0">
                <a:solidFill>
                  <a:srgbClr val="203D48"/>
                </a:solidFill>
                <a:latin typeface="Source Sans Pro"/>
              </a:rPr>
              <a:t>Paying couriers or An Post to deliver goods to their customers.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838200" y="365125"/>
            <a:ext cx="9300000" cy="514096"/>
          </a:xfrm>
          <a:prstGeom prst="rect">
            <a:avLst/>
          </a:prstGeom>
          <a:noFill/>
        </p:spPr>
        <p:txBody>
          <a:bodyPr wrap="square" lIns="0" tIns="0" rIns="0" bIns="0" anchor="t">
            <a:spAutoFit/>
          </a:bodyPr>
          <a:lstStyle/>
          <a:p>
            <a:pPr>
              <a:spcBef>
                <a:spcPts val="0"/>
              </a:spcBef>
              <a:spcAft>
                <a:spcPts val="0"/>
              </a:spcAft>
            </a:pPr>
            <a:r>
              <a:rPr sz="3200" b="0" i="0">
                <a:solidFill>
                  <a:srgbClr val="00B2FF"/>
                </a:solidFill>
                <a:latin typeface="ADLaM Display"/>
              </a:rPr>
              <a:t>Two Non-Cash Expenses</a:t>
            </a:r>
          </a:p>
        </p:txBody>
      </p:sp>
      <p:sp>
        <p:nvSpPr>
          <p:cNvPr id="3" name="TextBox 2"/>
          <p:cNvSpPr txBox="1"/>
          <p:nvPr/>
        </p:nvSpPr>
        <p:spPr>
          <a:xfrm>
            <a:off x="838200" y="1500000"/>
            <a:ext cx="10515600" cy="2373376"/>
          </a:xfrm>
          <a:prstGeom prst="rect">
            <a:avLst/>
          </a:prstGeom>
          <a:noFill/>
        </p:spPr>
        <p:txBody>
          <a:bodyPr wrap="square" lIns="0" tIns="0" rIns="0" bIns="0" anchor="t">
            <a:spAutoFit/>
          </a:bodyPr>
          <a:lstStyle/>
          <a:p>
            <a:pPr>
              <a:lnSpc>
                <a:spcPct val="110000"/>
              </a:lnSpc>
              <a:spcBef>
                <a:spcPts val="0"/>
              </a:spcBef>
              <a:spcAft>
                <a:spcPts val="1400"/>
              </a:spcAft>
            </a:pPr>
            <a:r>
              <a:rPr sz="1900" b="1" i="0">
                <a:solidFill>
                  <a:srgbClr val="F32201"/>
                </a:solidFill>
                <a:latin typeface="Source Sans Pro"/>
              </a:rPr>
              <a:t>1. Bad debts: </a:t>
            </a:r>
            <a:r>
              <a:rPr sz="1900" b="1" i="0">
                <a:solidFill>
                  <a:srgbClr val="203D48"/>
                </a:solidFill>
                <a:latin typeface="Source Sans Pro"/>
              </a:rPr>
              <a:t>a bad debt occurs when a customer fails to pay the business the money it owes them. It becomes an expense when the business accepts it will not get paid for an order.</a:t>
            </a:r>
          </a:p>
          <a:p>
            <a:pPr>
              <a:lnSpc>
                <a:spcPct val="110000"/>
              </a:lnSpc>
              <a:spcBef>
                <a:spcPts val="0"/>
              </a:spcBef>
              <a:spcAft>
                <a:spcPts val="1400"/>
              </a:spcAft>
            </a:pPr>
            <a:r>
              <a:rPr sz="1900" b="1" i="0">
                <a:solidFill>
                  <a:srgbClr val="00B2FF"/>
                </a:solidFill>
                <a:latin typeface="Source Sans Pro"/>
              </a:rPr>
              <a:t>2. Depreciation: </a:t>
            </a:r>
            <a:r>
              <a:rPr sz="1900" b="1" i="0">
                <a:solidFill>
                  <a:srgbClr val="203D48"/>
                </a:solidFill>
                <a:latin typeface="Source Sans Pro"/>
              </a:rPr>
              <a:t>a decrease in the value of an asset that a business owns over time.</a:t>
            </a:r>
          </a:p>
          <a:p>
            <a:pPr>
              <a:lnSpc>
                <a:spcPct val="110000"/>
              </a:lnSpc>
              <a:spcBef>
                <a:spcPts val="0"/>
              </a:spcBef>
              <a:spcAft>
                <a:spcPts val="1400"/>
              </a:spcAft>
            </a:pPr>
            <a:r>
              <a:rPr sz="1800" b="1" i="0">
                <a:solidFill>
                  <a:srgbClr val="049F84"/>
                </a:solidFill>
                <a:latin typeface="Source Sans Pro"/>
              </a:rPr>
              <a:t>Eg</a:t>
            </a:r>
            <a:r>
              <a:rPr sz="1800" b="1" i="0">
                <a:solidFill>
                  <a:srgbClr val="203D48"/>
                </a:solidFill>
                <a:latin typeface="Source Sans Pro"/>
              </a:rPr>
              <a:t> a vehicle worth €9,000 on 01/01 is driven all year (wear and tear) and is worth €8,000 by 31/12. The €1,000 fall in value is an expense of owning and using the asset for the year.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838200" y="365125"/>
            <a:ext cx="9300000" cy="1009904"/>
          </a:xfrm>
          <a:prstGeom prst="rect">
            <a:avLst/>
          </a:prstGeom>
          <a:noFill/>
        </p:spPr>
        <p:txBody>
          <a:bodyPr wrap="square" lIns="0" tIns="0" rIns="0" bIns="0" anchor="t">
            <a:spAutoFit/>
          </a:bodyPr>
          <a:lstStyle/>
          <a:p>
            <a:pPr>
              <a:spcBef>
                <a:spcPts val="0"/>
              </a:spcBef>
              <a:spcAft>
                <a:spcPts val="0"/>
              </a:spcAft>
            </a:pPr>
            <a:r>
              <a:rPr sz="3200" b="0" i="0">
                <a:solidFill>
                  <a:srgbClr val="00B2FF"/>
                </a:solidFill>
                <a:latin typeface="ADLaM Display"/>
              </a:rPr>
              <a:t>How to Calculate Depreciation for an Asset</a:t>
            </a:r>
          </a:p>
        </p:txBody>
      </p:sp>
      <p:sp>
        <p:nvSpPr>
          <p:cNvPr id="3" name="TextBox 2"/>
          <p:cNvSpPr txBox="1"/>
          <p:nvPr/>
        </p:nvSpPr>
        <p:spPr>
          <a:xfrm>
            <a:off x="838200" y="1500000"/>
            <a:ext cx="10515600" cy="2993136"/>
          </a:xfrm>
          <a:prstGeom prst="rect">
            <a:avLst/>
          </a:prstGeom>
          <a:noFill/>
        </p:spPr>
        <p:txBody>
          <a:bodyPr wrap="square" lIns="0" tIns="0" rIns="0" bIns="0" anchor="t">
            <a:spAutoFit/>
          </a:bodyPr>
          <a:lstStyle/>
          <a:p>
            <a:pPr>
              <a:lnSpc>
                <a:spcPct val="110000"/>
              </a:lnSpc>
              <a:spcBef>
                <a:spcPts val="0"/>
              </a:spcBef>
              <a:spcAft>
                <a:spcPts val="1400"/>
              </a:spcAft>
            </a:pPr>
            <a:r>
              <a:rPr sz="2000" b="1" i="0">
                <a:solidFill>
                  <a:srgbClr val="203D48"/>
                </a:solidFill>
                <a:latin typeface="Source Sans Pro"/>
              </a:rPr>
              <a:t>Depreciation is calculated using a percentage of the asset’s cost.</a:t>
            </a:r>
          </a:p>
          <a:p>
            <a:pPr>
              <a:lnSpc>
                <a:spcPct val="110000"/>
              </a:lnSpc>
              <a:spcBef>
                <a:spcPts val="0"/>
              </a:spcBef>
              <a:spcAft>
                <a:spcPts val="1400"/>
              </a:spcAft>
            </a:pPr>
            <a:r>
              <a:rPr sz="2400" b="1" i="0">
                <a:solidFill>
                  <a:srgbClr val="00B2FF"/>
                </a:solidFill>
                <a:latin typeface="Source Sans Pro"/>
              </a:rPr>
              <a:t>Formula = Cost x Depreciation Rate</a:t>
            </a:r>
          </a:p>
          <a:p>
            <a:pPr>
              <a:lnSpc>
                <a:spcPct val="110000"/>
              </a:lnSpc>
              <a:spcBef>
                <a:spcPts val="0"/>
              </a:spcBef>
              <a:spcAft>
                <a:spcPts val="1400"/>
              </a:spcAft>
            </a:pPr>
            <a:r>
              <a:rPr sz="2000" b="1" i="0">
                <a:solidFill>
                  <a:srgbClr val="203D48"/>
                </a:solidFill>
                <a:latin typeface="Source Sans Pro"/>
              </a:rPr>
              <a:t>Cost of a delivery vehicle = €20,000. Depreciation of 20% over the year.</a:t>
            </a:r>
          </a:p>
          <a:p>
            <a:pPr>
              <a:lnSpc>
                <a:spcPct val="110000"/>
              </a:lnSpc>
              <a:spcBef>
                <a:spcPts val="0"/>
              </a:spcBef>
              <a:spcAft>
                <a:spcPts val="1400"/>
              </a:spcAft>
            </a:pPr>
            <a:r>
              <a:rPr sz="2200" b="1" i="0">
                <a:solidFill>
                  <a:srgbClr val="049F84"/>
                </a:solidFill>
                <a:latin typeface="Source Sans Pro"/>
              </a:rPr>
              <a:t>€20,000 x 20% = €4,000 Depreciation</a:t>
            </a:r>
          </a:p>
          <a:p>
            <a:pPr>
              <a:lnSpc>
                <a:spcPct val="110000"/>
              </a:lnSpc>
              <a:spcBef>
                <a:spcPts val="0"/>
              </a:spcBef>
              <a:spcAft>
                <a:spcPts val="1400"/>
              </a:spcAft>
            </a:pPr>
            <a:r>
              <a:rPr sz="2000" b="1" i="0">
                <a:solidFill>
                  <a:srgbClr val="203D48"/>
                </a:solidFill>
                <a:latin typeface="Source Sans Pro"/>
              </a:rPr>
              <a:t>Hoodie Hub Ltd. treats the loss of value of the delivery vehicle as an expense of €4,000.</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838200" y="365125"/>
            <a:ext cx="9300000" cy="430887"/>
          </a:xfrm>
          <a:prstGeom prst="rect">
            <a:avLst/>
          </a:prstGeom>
          <a:noFill/>
        </p:spPr>
        <p:txBody>
          <a:bodyPr wrap="square" lIns="0" tIns="0" rIns="0" bIns="0" anchor="t">
            <a:spAutoFit/>
          </a:bodyPr>
          <a:lstStyle/>
          <a:p>
            <a:pPr>
              <a:spcBef>
                <a:spcPts val="0"/>
              </a:spcBef>
              <a:spcAft>
                <a:spcPts val="0"/>
              </a:spcAft>
            </a:pPr>
            <a:r>
              <a:rPr sz="2800" b="0" i="0" dirty="0">
                <a:solidFill>
                  <a:srgbClr val="00B2FF"/>
                </a:solidFill>
                <a:latin typeface="ADLaM Display"/>
              </a:rPr>
              <a:t>Steps To Calculate The Profit and Loss (P&amp;L) Account</a:t>
            </a:r>
          </a:p>
        </p:txBody>
      </p:sp>
      <p:sp>
        <p:nvSpPr>
          <p:cNvPr id="3" name="Rectangle 2"/>
          <p:cNvSpPr/>
          <p:nvPr/>
        </p:nvSpPr>
        <p:spPr>
          <a:xfrm>
            <a:off x="520700" y="1350000"/>
            <a:ext cx="5900000" cy="372000"/>
          </a:xfrm>
          <a:prstGeom prst="rect">
            <a:avLst/>
          </a:prstGeom>
          <a:solidFill>
            <a:srgbClr val="203D48"/>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spcBef>
                <a:spcPts val="0"/>
              </a:spcBef>
              <a:spcAft>
                <a:spcPts val="0"/>
              </a:spcAft>
            </a:pPr>
            <a:r>
              <a:rPr sz="1100" b="1" i="0">
                <a:solidFill>
                  <a:srgbClr val="FFFFFF"/>
                </a:solidFill>
                <a:latin typeface="Source Sans Pro"/>
              </a:rPr>
              <a:t>Income Statement of Hoodie Hub Ltd. (continued)</a:t>
            </a:r>
          </a:p>
        </p:txBody>
      </p:sp>
      <p:sp>
        <p:nvSpPr>
          <p:cNvPr id="4" name="Rectangle 3"/>
          <p:cNvSpPr/>
          <p:nvPr/>
        </p:nvSpPr>
        <p:spPr>
          <a:xfrm>
            <a:off x="520700" y="1722000"/>
            <a:ext cx="3100000" cy="372000"/>
          </a:xfrm>
          <a:prstGeom prst="rect">
            <a:avLst/>
          </a:prstGeom>
          <a:solidFill>
            <a:srgbClr val="FFA700"/>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100" b="1" i="0">
                <a:solidFill>
                  <a:srgbClr val="FFFFFF"/>
                </a:solidFill>
                <a:latin typeface="Source Sans Pro"/>
              </a:rPr>
              <a:t>Gross Profit</a:t>
            </a:r>
          </a:p>
        </p:txBody>
      </p:sp>
      <p:sp>
        <p:nvSpPr>
          <p:cNvPr id="5" name="Rectangle 4"/>
          <p:cNvSpPr/>
          <p:nvPr/>
        </p:nvSpPr>
        <p:spPr>
          <a:xfrm>
            <a:off x="3620700" y="1722000"/>
            <a:ext cx="1400000" cy="372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6" name="Rectangle 5"/>
          <p:cNvSpPr/>
          <p:nvPr/>
        </p:nvSpPr>
        <p:spPr>
          <a:xfrm>
            <a:off x="5020700" y="1722000"/>
            <a:ext cx="1400000" cy="372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7" name="Rectangle 6"/>
          <p:cNvSpPr/>
          <p:nvPr/>
        </p:nvSpPr>
        <p:spPr>
          <a:xfrm>
            <a:off x="520700" y="2094000"/>
            <a:ext cx="3100000" cy="372000"/>
          </a:xfrm>
          <a:prstGeom prst="rect">
            <a:avLst/>
          </a:prstGeom>
          <a:solidFill>
            <a:srgbClr val="FFA700"/>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100" b="1" i="0">
                <a:solidFill>
                  <a:srgbClr val="FFFFFF"/>
                </a:solidFill>
                <a:latin typeface="Source Sans Pro"/>
              </a:rPr>
              <a:t>Less Expenses</a:t>
            </a:r>
          </a:p>
        </p:txBody>
      </p:sp>
      <p:sp>
        <p:nvSpPr>
          <p:cNvPr id="8" name="Rectangle 7"/>
          <p:cNvSpPr/>
          <p:nvPr/>
        </p:nvSpPr>
        <p:spPr>
          <a:xfrm>
            <a:off x="3620700" y="2094000"/>
            <a:ext cx="1400000" cy="372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9" name="Rectangle 8"/>
          <p:cNvSpPr/>
          <p:nvPr/>
        </p:nvSpPr>
        <p:spPr>
          <a:xfrm>
            <a:off x="5020700" y="2094000"/>
            <a:ext cx="1400000" cy="372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10" name="Rectangle 9"/>
          <p:cNvSpPr/>
          <p:nvPr/>
        </p:nvSpPr>
        <p:spPr>
          <a:xfrm>
            <a:off x="520700" y="2466000"/>
            <a:ext cx="3100000" cy="372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100" b="1" i="0">
                <a:solidFill>
                  <a:srgbClr val="203D48"/>
                </a:solidFill>
                <a:latin typeface="Source Sans Pro"/>
              </a:rPr>
              <a:t>Insurance</a:t>
            </a:r>
          </a:p>
        </p:txBody>
      </p:sp>
      <p:sp>
        <p:nvSpPr>
          <p:cNvPr id="11" name="Rectangle 10"/>
          <p:cNvSpPr/>
          <p:nvPr/>
        </p:nvSpPr>
        <p:spPr>
          <a:xfrm>
            <a:off x="3620700" y="2466000"/>
            <a:ext cx="1400000" cy="372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12" name="Rectangle 11"/>
          <p:cNvSpPr/>
          <p:nvPr/>
        </p:nvSpPr>
        <p:spPr>
          <a:xfrm>
            <a:off x="5020700" y="2466000"/>
            <a:ext cx="1400000" cy="372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13" name="Rectangle 12"/>
          <p:cNvSpPr/>
          <p:nvPr/>
        </p:nvSpPr>
        <p:spPr>
          <a:xfrm>
            <a:off x="520700" y="2838000"/>
            <a:ext cx="3100000" cy="372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100" b="1" i="0">
                <a:solidFill>
                  <a:srgbClr val="203D48"/>
                </a:solidFill>
                <a:latin typeface="Source Sans Pro"/>
              </a:rPr>
              <a:t>Advertising</a:t>
            </a:r>
          </a:p>
        </p:txBody>
      </p:sp>
      <p:sp>
        <p:nvSpPr>
          <p:cNvPr id="14" name="Rectangle 13"/>
          <p:cNvSpPr/>
          <p:nvPr/>
        </p:nvSpPr>
        <p:spPr>
          <a:xfrm>
            <a:off x="3620700" y="2838000"/>
            <a:ext cx="1400000" cy="372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15" name="Rectangle 14"/>
          <p:cNvSpPr/>
          <p:nvPr/>
        </p:nvSpPr>
        <p:spPr>
          <a:xfrm>
            <a:off x="5020700" y="2838000"/>
            <a:ext cx="1400000" cy="372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16" name="Rectangle 15"/>
          <p:cNvSpPr/>
          <p:nvPr/>
        </p:nvSpPr>
        <p:spPr>
          <a:xfrm>
            <a:off x="520700" y="3210000"/>
            <a:ext cx="3100000" cy="372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100" b="1" i="0">
                <a:solidFill>
                  <a:srgbClr val="203D48"/>
                </a:solidFill>
                <a:latin typeface="Source Sans Pro"/>
              </a:rPr>
              <a:t>Wages</a:t>
            </a:r>
          </a:p>
        </p:txBody>
      </p:sp>
      <p:sp>
        <p:nvSpPr>
          <p:cNvPr id="17" name="Rectangle 16"/>
          <p:cNvSpPr/>
          <p:nvPr/>
        </p:nvSpPr>
        <p:spPr>
          <a:xfrm>
            <a:off x="3620700" y="3210000"/>
            <a:ext cx="1400000" cy="372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18" name="Rectangle 17"/>
          <p:cNvSpPr/>
          <p:nvPr/>
        </p:nvSpPr>
        <p:spPr>
          <a:xfrm>
            <a:off x="5020700" y="3210000"/>
            <a:ext cx="1400000" cy="372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19" name="Rectangle 18"/>
          <p:cNvSpPr/>
          <p:nvPr/>
        </p:nvSpPr>
        <p:spPr>
          <a:xfrm>
            <a:off x="520700" y="3582000"/>
            <a:ext cx="3100000" cy="372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100" b="1" i="0">
                <a:solidFill>
                  <a:srgbClr val="203D48"/>
                </a:solidFill>
                <a:latin typeface="Source Sans Pro"/>
              </a:rPr>
              <a:t>Light and Heat</a:t>
            </a:r>
          </a:p>
        </p:txBody>
      </p:sp>
      <p:sp>
        <p:nvSpPr>
          <p:cNvPr id="20" name="Rectangle 19"/>
          <p:cNvSpPr/>
          <p:nvPr/>
        </p:nvSpPr>
        <p:spPr>
          <a:xfrm>
            <a:off x="3620700" y="3582000"/>
            <a:ext cx="1400000" cy="372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21" name="Rectangle 20"/>
          <p:cNvSpPr/>
          <p:nvPr/>
        </p:nvSpPr>
        <p:spPr>
          <a:xfrm>
            <a:off x="5020700" y="3582000"/>
            <a:ext cx="1400000" cy="372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22" name="Rectangle 21"/>
          <p:cNvSpPr/>
          <p:nvPr/>
        </p:nvSpPr>
        <p:spPr>
          <a:xfrm>
            <a:off x="520700" y="3954000"/>
            <a:ext cx="3100000" cy="372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100" b="1" i="0">
                <a:solidFill>
                  <a:srgbClr val="203D48"/>
                </a:solidFill>
                <a:latin typeface="Source Sans Pro"/>
              </a:rPr>
              <a:t>Depreciation on Buildings</a:t>
            </a:r>
          </a:p>
        </p:txBody>
      </p:sp>
      <p:sp>
        <p:nvSpPr>
          <p:cNvPr id="23" name="Rectangle 22"/>
          <p:cNvSpPr/>
          <p:nvPr/>
        </p:nvSpPr>
        <p:spPr>
          <a:xfrm>
            <a:off x="3620700" y="3954000"/>
            <a:ext cx="1400000" cy="372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24" name="Rectangle 23"/>
          <p:cNvSpPr/>
          <p:nvPr/>
        </p:nvSpPr>
        <p:spPr>
          <a:xfrm>
            <a:off x="5020700" y="3954000"/>
            <a:ext cx="1400000" cy="372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25" name="Rectangle 24"/>
          <p:cNvSpPr/>
          <p:nvPr/>
        </p:nvSpPr>
        <p:spPr>
          <a:xfrm>
            <a:off x="520700" y="4326000"/>
            <a:ext cx="3100000" cy="372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100" b="1" i="0">
                <a:solidFill>
                  <a:srgbClr val="203D48"/>
                </a:solidFill>
                <a:latin typeface="Source Sans Pro"/>
              </a:rPr>
              <a:t>Depreciation on Vehicles</a:t>
            </a:r>
          </a:p>
        </p:txBody>
      </p:sp>
      <p:sp>
        <p:nvSpPr>
          <p:cNvPr id="26" name="Rectangle 25"/>
          <p:cNvSpPr/>
          <p:nvPr/>
        </p:nvSpPr>
        <p:spPr>
          <a:xfrm>
            <a:off x="3620700" y="4326000"/>
            <a:ext cx="1400000" cy="372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27" name="Rectangle 26"/>
          <p:cNvSpPr/>
          <p:nvPr/>
        </p:nvSpPr>
        <p:spPr>
          <a:xfrm>
            <a:off x="5020700" y="4326000"/>
            <a:ext cx="1400000" cy="372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28" name="Rectangle 27"/>
          <p:cNvSpPr/>
          <p:nvPr/>
        </p:nvSpPr>
        <p:spPr>
          <a:xfrm>
            <a:off x="520700" y="4698000"/>
            <a:ext cx="3100000" cy="372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100" b="1" i="0">
                <a:solidFill>
                  <a:srgbClr val="203D48"/>
                </a:solidFill>
                <a:latin typeface="Source Sans Pro"/>
              </a:rPr>
              <a:t>Total Expenses</a:t>
            </a:r>
          </a:p>
        </p:txBody>
      </p:sp>
      <p:sp>
        <p:nvSpPr>
          <p:cNvPr id="29" name="Rectangle 28"/>
          <p:cNvSpPr/>
          <p:nvPr/>
        </p:nvSpPr>
        <p:spPr>
          <a:xfrm>
            <a:off x="3620700" y="4698000"/>
            <a:ext cx="1400000" cy="372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30" name="Rectangle 29"/>
          <p:cNvSpPr/>
          <p:nvPr/>
        </p:nvSpPr>
        <p:spPr>
          <a:xfrm>
            <a:off x="5020700" y="4698000"/>
            <a:ext cx="1400000" cy="372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31" name="Rectangle 30"/>
          <p:cNvSpPr/>
          <p:nvPr/>
        </p:nvSpPr>
        <p:spPr>
          <a:xfrm>
            <a:off x="520700" y="5070000"/>
            <a:ext cx="3100000" cy="372000"/>
          </a:xfrm>
          <a:prstGeom prst="rect">
            <a:avLst/>
          </a:prstGeom>
          <a:solidFill>
            <a:srgbClr val="FFA700"/>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100" b="1" i="0">
                <a:solidFill>
                  <a:srgbClr val="FFFFFF"/>
                </a:solidFill>
                <a:latin typeface="Source Sans Pro"/>
              </a:rPr>
              <a:t>Net Profit</a:t>
            </a:r>
          </a:p>
        </p:txBody>
      </p:sp>
      <p:sp>
        <p:nvSpPr>
          <p:cNvPr id="32" name="Rectangle 31"/>
          <p:cNvSpPr/>
          <p:nvPr/>
        </p:nvSpPr>
        <p:spPr>
          <a:xfrm>
            <a:off x="3620700" y="5070000"/>
            <a:ext cx="1400000" cy="372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33" name="Rectangle 32"/>
          <p:cNvSpPr/>
          <p:nvPr/>
        </p:nvSpPr>
        <p:spPr>
          <a:xfrm>
            <a:off x="5020700" y="5070000"/>
            <a:ext cx="1400000" cy="372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34" name="TextBox 33"/>
          <p:cNvSpPr txBox="1"/>
          <p:nvPr/>
        </p:nvSpPr>
        <p:spPr>
          <a:xfrm>
            <a:off x="5050700" y="1813639"/>
            <a:ext cx="1310000" cy="188722"/>
          </a:xfrm>
          <a:prstGeom prst="rect">
            <a:avLst/>
          </a:prstGeom>
          <a:noFill/>
        </p:spPr>
        <p:txBody>
          <a:bodyPr wrap="square" lIns="0" tIns="0" rIns="0" bIns="0" anchor="ctr">
            <a:spAutoFit/>
          </a:bodyPr>
          <a:lstStyle/>
          <a:p>
            <a:pPr algn="r">
              <a:spcBef>
                <a:spcPts val="0"/>
              </a:spcBef>
              <a:spcAft>
                <a:spcPts val="0"/>
              </a:spcAft>
            </a:pPr>
            <a:r>
              <a:rPr sz="1100" b="1" i="0">
                <a:solidFill>
                  <a:srgbClr val="203D48"/>
                </a:solidFill>
                <a:latin typeface="Source Sans Pro"/>
              </a:rPr>
              <a:t>80,000</a:t>
            </a:r>
          </a:p>
        </p:txBody>
      </p:sp>
      <p:sp>
        <p:nvSpPr>
          <p:cNvPr id="35" name="Rectangle 34"/>
          <p:cNvSpPr/>
          <p:nvPr/>
        </p:nvSpPr>
        <p:spPr>
          <a:xfrm>
            <a:off x="6910700" y="3266559"/>
            <a:ext cx="3733535" cy="329126"/>
          </a:xfrm>
          <a:prstGeom prst="rect">
            <a:avLst/>
          </a:prstGeom>
          <a:solidFill>
            <a:srgbClr val="D9D9D9"/>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300" b="1" i="0" dirty="0">
                <a:solidFill>
                  <a:srgbClr val="203D48"/>
                </a:solidFill>
                <a:latin typeface="Source Sans Pro"/>
              </a:rPr>
              <a:t>Workings: Depreciation = Cost x Rate</a:t>
            </a:r>
          </a:p>
        </p:txBody>
      </p:sp>
      <p:sp>
        <p:nvSpPr>
          <p:cNvPr id="36" name="Rectangle 35"/>
          <p:cNvSpPr/>
          <p:nvPr/>
        </p:nvSpPr>
        <p:spPr>
          <a:xfrm>
            <a:off x="6910700" y="3595685"/>
            <a:ext cx="3733535" cy="67971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37" name="anim_click1_f0"/>
          <p:cNvSpPr txBox="1"/>
          <p:nvPr/>
        </p:nvSpPr>
        <p:spPr>
          <a:xfrm>
            <a:off x="3650700" y="2557639"/>
            <a:ext cx="1310000" cy="188722"/>
          </a:xfrm>
          <a:prstGeom prst="rect">
            <a:avLst/>
          </a:prstGeom>
          <a:noFill/>
        </p:spPr>
        <p:txBody>
          <a:bodyPr wrap="square" lIns="0" tIns="0" rIns="0" bIns="0" anchor="ctr">
            <a:spAutoFit/>
          </a:bodyPr>
          <a:lstStyle/>
          <a:p>
            <a:pPr algn="r">
              <a:spcBef>
                <a:spcPts val="0"/>
              </a:spcBef>
              <a:spcAft>
                <a:spcPts val="0"/>
              </a:spcAft>
            </a:pPr>
            <a:r>
              <a:rPr sz="1100" b="1" i="1">
                <a:solidFill>
                  <a:srgbClr val="2E55C6"/>
                </a:solidFill>
                <a:latin typeface="Source Sans Pro"/>
              </a:rPr>
              <a:t>3,000</a:t>
            </a:r>
          </a:p>
        </p:txBody>
      </p:sp>
      <p:sp>
        <p:nvSpPr>
          <p:cNvPr id="38" name="anim_click1_f1"/>
          <p:cNvSpPr txBox="1"/>
          <p:nvPr/>
        </p:nvSpPr>
        <p:spPr>
          <a:xfrm>
            <a:off x="3650700" y="2929639"/>
            <a:ext cx="1310000" cy="188722"/>
          </a:xfrm>
          <a:prstGeom prst="rect">
            <a:avLst/>
          </a:prstGeom>
          <a:noFill/>
        </p:spPr>
        <p:txBody>
          <a:bodyPr wrap="square" lIns="0" tIns="0" rIns="0" bIns="0" anchor="ctr">
            <a:spAutoFit/>
          </a:bodyPr>
          <a:lstStyle/>
          <a:p>
            <a:pPr algn="r">
              <a:spcBef>
                <a:spcPts val="0"/>
              </a:spcBef>
              <a:spcAft>
                <a:spcPts val="0"/>
              </a:spcAft>
            </a:pPr>
            <a:r>
              <a:rPr sz="1100" b="1" i="1">
                <a:solidFill>
                  <a:srgbClr val="2E55C6"/>
                </a:solidFill>
                <a:latin typeface="Source Sans Pro"/>
              </a:rPr>
              <a:t>11,000</a:t>
            </a:r>
          </a:p>
        </p:txBody>
      </p:sp>
      <p:sp>
        <p:nvSpPr>
          <p:cNvPr id="39" name="anim_click1_f2"/>
          <p:cNvSpPr txBox="1"/>
          <p:nvPr/>
        </p:nvSpPr>
        <p:spPr>
          <a:xfrm>
            <a:off x="3650700" y="3301639"/>
            <a:ext cx="1310000" cy="188722"/>
          </a:xfrm>
          <a:prstGeom prst="rect">
            <a:avLst/>
          </a:prstGeom>
          <a:noFill/>
        </p:spPr>
        <p:txBody>
          <a:bodyPr wrap="square" lIns="0" tIns="0" rIns="0" bIns="0" anchor="ctr">
            <a:spAutoFit/>
          </a:bodyPr>
          <a:lstStyle/>
          <a:p>
            <a:pPr algn="r">
              <a:spcBef>
                <a:spcPts val="0"/>
              </a:spcBef>
              <a:spcAft>
                <a:spcPts val="0"/>
              </a:spcAft>
            </a:pPr>
            <a:r>
              <a:rPr sz="1100" b="1" i="1">
                <a:solidFill>
                  <a:srgbClr val="2E55C6"/>
                </a:solidFill>
                <a:latin typeface="Source Sans Pro"/>
              </a:rPr>
              <a:t>20,000</a:t>
            </a:r>
          </a:p>
        </p:txBody>
      </p:sp>
      <p:sp>
        <p:nvSpPr>
          <p:cNvPr id="40" name="anim_click1_f3"/>
          <p:cNvSpPr txBox="1"/>
          <p:nvPr/>
        </p:nvSpPr>
        <p:spPr>
          <a:xfrm>
            <a:off x="3650700" y="3673639"/>
            <a:ext cx="1310000" cy="188722"/>
          </a:xfrm>
          <a:prstGeom prst="rect">
            <a:avLst/>
          </a:prstGeom>
          <a:noFill/>
        </p:spPr>
        <p:txBody>
          <a:bodyPr wrap="square" lIns="0" tIns="0" rIns="0" bIns="0" anchor="ctr">
            <a:spAutoFit/>
          </a:bodyPr>
          <a:lstStyle/>
          <a:p>
            <a:pPr algn="r">
              <a:spcBef>
                <a:spcPts val="0"/>
              </a:spcBef>
              <a:spcAft>
                <a:spcPts val="0"/>
              </a:spcAft>
            </a:pPr>
            <a:r>
              <a:rPr sz="1100" b="1" i="1">
                <a:solidFill>
                  <a:srgbClr val="2E55C6"/>
                </a:solidFill>
                <a:latin typeface="Source Sans Pro"/>
              </a:rPr>
              <a:t>2,000</a:t>
            </a:r>
          </a:p>
        </p:txBody>
      </p:sp>
      <p:sp>
        <p:nvSpPr>
          <p:cNvPr id="41" name="anim_click1_c"/>
          <p:cNvSpPr txBox="1"/>
          <p:nvPr/>
        </p:nvSpPr>
        <p:spPr>
          <a:xfrm>
            <a:off x="6620700" y="2519152"/>
            <a:ext cx="5411300" cy="204216"/>
          </a:xfrm>
          <a:prstGeom prst="rect">
            <a:avLst/>
          </a:prstGeom>
          <a:noFill/>
        </p:spPr>
        <p:txBody>
          <a:bodyPr wrap="square" lIns="0" tIns="0" rIns="0" bIns="0" anchor="t">
            <a:spAutoFit/>
          </a:bodyPr>
          <a:lstStyle/>
          <a:p>
            <a:pPr>
              <a:lnSpc>
                <a:spcPct val="105000"/>
              </a:lnSpc>
              <a:spcBef>
                <a:spcPts val="0"/>
              </a:spcBef>
              <a:spcAft>
                <a:spcPts val="300"/>
              </a:spcAft>
            </a:pPr>
            <a:r>
              <a:rPr sz="1200" b="1" i="0" dirty="0">
                <a:solidFill>
                  <a:srgbClr val="203D48"/>
                </a:solidFill>
                <a:latin typeface="Source Sans Pro"/>
              </a:rPr>
              <a:t>STEP 2: any expense from the Trial Balance gets listed.</a:t>
            </a:r>
          </a:p>
        </p:txBody>
      </p:sp>
      <p:sp>
        <p:nvSpPr>
          <p:cNvPr id="42" name="anim_click2_f0"/>
          <p:cNvSpPr txBox="1"/>
          <p:nvPr/>
        </p:nvSpPr>
        <p:spPr>
          <a:xfrm>
            <a:off x="3650700" y="4045639"/>
            <a:ext cx="1310000" cy="188722"/>
          </a:xfrm>
          <a:prstGeom prst="rect">
            <a:avLst/>
          </a:prstGeom>
          <a:noFill/>
        </p:spPr>
        <p:txBody>
          <a:bodyPr wrap="square" lIns="0" tIns="0" rIns="0" bIns="0" anchor="ctr">
            <a:spAutoFit/>
          </a:bodyPr>
          <a:lstStyle/>
          <a:p>
            <a:pPr algn="r">
              <a:spcBef>
                <a:spcPts val="0"/>
              </a:spcBef>
              <a:spcAft>
                <a:spcPts val="0"/>
              </a:spcAft>
            </a:pPr>
            <a:r>
              <a:rPr sz="1100" b="1" i="1">
                <a:solidFill>
                  <a:srgbClr val="2E55C6"/>
                </a:solidFill>
                <a:latin typeface="Source Sans Pro"/>
              </a:rPr>
              <a:t>2,000</a:t>
            </a:r>
          </a:p>
        </p:txBody>
      </p:sp>
      <p:sp>
        <p:nvSpPr>
          <p:cNvPr id="43" name="anim_click2_f1"/>
          <p:cNvSpPr txBox="1"/>
          <p:nvPr/>
        </p:nvSpPr>
        <p:spPr>
          <a:xfrm>
            <a:off x="3650700" y="4417639"/>
            <a:ext cx="1310000" cy="188722"/>
          </a:xfrm>
          <a:prstGeom prst="rect">
            <a:avLst/>
          </a:prstGeom>
          <a:noFill/>
        </p:spPr>
        <p:txBody>
          <a:bodyPr wrap="square" lIns="0" tIns="0" rIns="0" bIns="0" anchor="ctr">
            <a:spAutoFit/>
          </a:bodyPr>
          <a:lstStyle/>
          <a:p>
            <a:pPr algn="r">
              <a:spcBef>
                <a:spcPts val="0"/>
              </a:spcBef>
              <a:spcAft>
                <a:spcPts val="0"/>
              </a:spcAft>
            </a:pPr>
            <a:r>
              <a:rPr sz="1100" b="1" i="1">
                <a:solidFill>
                  <a:srgbClr val="2E55C6"/>
                </a:solidFill>
                <a:latin typeface="Source Sans Pro"/>
              </a:rPr>
              <a:t>4,000</a:t>
            </a:r>
          </a:p>
        </p:txBody>
      </p:sp>
      <p:sp>
        <p:nvSpPr>
          <p:cNvPr id="44" name="anim_click2_c"/>
          <p:cNvSpPr txBox="1"/>
          <p:nvPr/>
        </p:nvSpPr>
        <p:spPr>
          <a:xfrm>
            <a:off x="6620700" y="2876415"/>
            <a:ext cx="5411300" cy="390144"/>
          </a:xfrm>
          <a:prstGeom prst="rect">
            <a:avLst/>
          </a:prstGeom>
          <a:noFill/>
        </p:spPr>
        <p:txBody>
          <a:bodyPr wrap="square" lIns="0" tIns="0" rIns="0" bIns="0" anchor="t">
            <a:spAutoFit/>
          </a:bodyPr>
          <a:lstStyle/>
          <a:p>
            <a:pPr>
              <a:lnSpc>
                <a:spcPct val="105000"/>
              </a:lnSpc>
              <a:spcBef>
                <a:spcPts val="0"/>
              </a:spcBef>
              <a:spcAft>
                <a:spcPts val="300"/>
              </a:spcAft>
            </a:pPr>
            <a:r>
              <a:rPr sz="1200" b="1" i="0" dirty="0">
                <a:solidFill>
                  <a:srgbClr val="203D48"/>
                </a:solidFill>
                <a:latin typeface="Source Sans Pro"/>
              </a:rPr>
              <a:t>STEP 3: calculate depreciation in the Workings box below, then list it with the other expenses.</a:t>
            </a:r>
          </a:p>
        </p:txBody>
      </p:sp>
      <p:sp>
        <p:nvSpPr>
          <p:cNvPr id="45" name="anim_click3_f0"/>
          <p:cNvSpPr txBox="1"/>
          <p:nvPr/>
        </p:nvSpPr>
        <p:spPr>
          <a:xfrm>
            <a:off x="5050700" y="4789639"/>
            <a:ext cx="1310000" cy="188722"/>
          </a:xfrm>
          <a:prstGeom prst="rect">
            <a:avLst/>
          </a:prstGeom>
          <a:noFill/>
        </p:spPr>
        <p:txBody>
          <a:bodyPr wrap="square" lIns="0" tIns="0" rIns="0" bIns="0" anchor="ctr">
            <a:spAutoFit/>
          </a:bodyPr>
          <a:lstStyle/>
          <a:p>
            <a:pPr algn="r">
              <a:spcBef>
                <a:spcPts val="0"/>
              </a:spcBef>
              <a:spcAft>
                <a:spcPts val="0"/>
              </a:spcAft>
            </a:pPr>
            <a:r>
              <a:rPr sz="1100" b="1" i="1">
                <a:solidFill>
                  <a:srgbClr val="2E55C6"/>
                </a:solidFill>
                <a:latin typeface="Source Sans Pro"/>
              </a:rPr>
              <a:t>(42,000)</a:t>
            </a:r>
          </a:p>
        </p:txBody>
      </p:sp>
      <p:sp>
        <p:nvSpPr>
          <p:cNvPr id="46" name="anim_click3_c"/>
          <p:cNvSpPr txBox="1"/>
          <p:nvPr/>
        </p:nvSpPr>
        <p:spPr>
          <a:xfrm>
            <a:off x="6620700" y="4409449"/>
            <a:ext cx="5411300" cy="390144"/>
          </a:xfrm>
          <a:prstGeom prst="rect">
            <a:avLst/>
          </a:prstGeom>
          <a:noFill/>
        </p:spPr>
        <p:txBody>
          <a:bodyPr wrap="square" lIns="0" tIns="0" rIns="0" bIns="0" anchor="t">
            <a:spAutoFit/>
          </a:bodyPr>
          <a:lstStyle/>
          <a:p>
            <a:pPr>
              <a:lnSpc>
                <a:spcPct val="105000"/>
              </a:lnSpc>
              <a:spcBef>
                <a:spcPts val="0"/>
              </a:spcBef>
              <a:spcAft>
                <a:spcPts val="300"/>
              </a:spcAft>
            </a:pPr>
            <a:r>
              <a:rPr sz="1200" b="1" i="0" dirty="0">
                <a:solidFill>
                  <a:srgbClr val="203D48"/>
                </a:solidFill>
                <a:latin typeface="Source Sans Pro"/>
              </a:rPr>
              <a:t>STEP 4: add depreciation to the other expenses to get Total Expenses (42,000).</a:t>
            </a:r>
          </a:p>
        </p:txBody>
      </p:sp>
      <p:sp>
        <p:nvSpPr>
          <p:cNvPr id="47" name="anim_click4_f0"/>
          <p:cNvSpPr txBox="1"/>
          <p:nvPr/>
        </p:nvSpPr>
        <p:spPr>
          <a:xfrm>
            <a:off x="5050700" y="5161639"/>
            <a:ext cx="1310000" cy="188722"/>
          </a:xfrm>
          <a:prstGeom prst="rect">
            <a:avLst/>
          </a:prstGeom>
          <a:noFill/>
        </p:spPr>
        <p:txBody>
          <a:bodyPr wrap="square" lIns="0" tIns="0" rIns="0" bIns="0" anchor="ctr">
            <a:spAutoFit/>
          </a:bodyPr>
          <a:lstStyle/>
          <a:p>
            <a:pPr algn="r">
              <a:spcBef>
                <a:spcPts val="0"/>
              </a:spcBef>
              <a:spcAft>
                <a:spcPts val="0"/>
              </a:spcAft>
            </a:pPr>
            <a:r>
              <a:rPr sz="1100" b="1" i="1">
                <a:solidFill>
                  <a:srgbClr val="2E55C6"/>
                </a:solidFill>
                <a:latin typeface="Source Sans Pro"/>
              </a:rPr>
              <a:t>38,000</a:t>
            </a:r>
          </a:p>
        </p:txBody>
      </p:sp>
      <p:sp>
        <p:nvSpPr>
          <p:cNvPr id="48" name="anim_click4_c"/>
          <p:cNvSpPr txBox="1"/>
          <p:nvPr/>
        </p:nvSpPr>
        <p:spPr>
          <a:xfrm>
            <a:off x="6620700" y="5161639"/>
            <a:ext cx="5411300" cy="390144"/>
          </a:xfrm>
          <a:prstGeom prst="rect">
            <a:avLst/>
          </a:prstGeom>
          <a:noFill/>
        </p:spPr>
        <p:txBody>
          <a:bodyPr wrap="square" lIns="0" tIns="0" rIns="0" bIns="0" anchor="t">
            <a:spAutoFit/>
          </a:bodyPr>
          <a:lstStyle/>
          <a:p>
            <a:pPr>
              <a:lnSpc>
                <a:spcPct val="105000"/>
              </a:lnSpc>
              <a:spcBef>
                <a:spcPts val="0"/>
              </a:spcBef>
              <a:spcAft>
                <a:spcPts val="300"/>
              </a:spcAft>
            </a:pPr>
            <a:r>
              <a:rPr sz="1200" b="1" i="0" dirty="0">
                <a:solidFill>
                  <a:srgbClr val="203D48"/>
                </a:solidFill>
                <a:latin typeface="Source Sans Pro"/>
              </a:rPr>
              <a:t>STEP 5: Gross Profit minus Total Expenses = Net Profit. 80,000 - 42,000 = 38,000.</a:t>
            </a:r>
          </a:p>
        </p:txBody>
      </p:sp>
      <p:sp>
        <p:nvSpPr>
          <p:cNvPr id="49" name="anim_click2_w1"/>
          <p:cNvSpPr txBox="1"/>
          <p:nvPr/>
        </p:nvSpPr>
        <p:spPr>
          <a:xfrm>
            <a:off x="7000700" y="3655684"/>
            <a:ext cx="5231300" cy="219710"/>
          </a:xfrm>
          <a:prstGeom prst="rect">
            <a:avLst/>
          </a:prstGeom>
          <a:noFill/>
        </p:spPr>
        <p:txBody>
          <a:bodyPr wrap="square" lIns="0" tIns="0" rIns="0" bIns="0" anchor="t">
            <a:spAutoFit/>
          </a:bodyPr>
          <a:lstStyle/>
          <a:p>
            <a:pPr>
              <a:lnSpc>
                <a:spcPct val="100000"/>
              </a:lnSpc>
              <a:spcBef>
                <a:spcPts val="0"/>
              </a:spcBef>
              <a:spcAft>
                <a:spcPts val="0"/>
              </a:spcAft>
            </a:pPr>
            <a:r>
              <a:rPr sz="1300" b="1" i="1" dirty="0">
                <a:solidFill>
                  <a:srgbClr val="2E55C6"/>
                </a:solidFill>
                <a:latin typeface="Source Sans Pro"/>
              </a:rPr>
              <a:t>Depreciation on Buildings: 200,000 x 1% = 2,000</a:t>
            </a:r>
          </a:p>
        </p:txBody>
      </p:sp>
      <p:sp>
        <p:nvSpPr>
          <p:cNvPr id="50" name="anim_click2_w2"/>
          <p:cNvSpPr txBox="1"/>
          <p:nvPr/>
        </p:nvSpPr>
        <p:spPr>
          <a:xfrm>
            <a:off x="7000700" y="4055684"/>
            <a:ext cx="5231300" cy="219710"/>
          </a:xfrm>
          <a:prstGeom prst="rect">
            <a:avLst/>
          </a:prstGeom>
          <a:noFill/>
        </p:spPr>
        <p:txBody>
          <a:bodyPr wrap="square" lIns="0" tIns="0" rIns="0" bIns="0" anchor="t">
            <a:spAutoFit/>
          </a:bodyPr>
          <a:lstStyle/>
          <a:p>
            <a:pPr>
              <a:lnSpc>
                <a:spcPct val="100000"/>
              </a:lnSpc>
              <a:spcBef>
                <a:spcPts val="0"/>
              </a:spcBef>
              <a:spcAft>
                <a:spcPts val="0"/>
              </a:spcAft>
            </a:pPr>
            <a:r>
              <a:rPr sz="1300" b="1" i="1">
                <a:solidFill>
                  <a:srgbClr val="2E55C6"/>
                </a:solidFill>
                <a:latin typeface="Source Sans Pro"/>
              </a:rPr>
              <a:t>Depreciation on Vehicles: 20,000 x 20% = 4,000</a:t>
            </a:r>
          </a:p>
        </p:txBody>
      </p:sp>
      <p:sp>
        <p:nvSpPr>
          <p:cNvPr id="51" name="anim_click1_c">
            <a:extLst>
              <a:ext uri="{FF2B5EF4-FFF2-40B4-BE49-F238E27FC236}">
                <a16:creationId xmlns:a16="http://schemas.microsoft.com/office/drawing/2014/main" id="{4866139C-3C87-9C2A-652A-2EAC96E1EF3B}"/>
              </a:ext>
            </a:extLst>
          </p:cNvPr>
          <p:cNvSpPr txBox="1"/>
          <p:nvPr/>
        </p:nvSpPr>
        <p:spPr>
          <a:xfrm>
            <a:off x="6620700" y="1813639"/>
            <a:ext cx="5411300" cy="185500"/>
          </a:xfrm>
          <a:prstGeom prst="rect">
            <a:avLst/>
          </a:prstGeom>
          <a:noFill/>
        </p:spPr>
        <p:txBody>
          <a:bodyPr wrap="square" lIns="0" tIns="0" rIns="0" bIns="0" anchor="t">
            <a:spAutoFit/>
          </a:bodyPr>
          <a:lstStyle/>
          <a:p>
            <a:pPr>
              <a:lnSpc>
                <a:spcPct val="105000"/>
              </a:lnSpc>
              <a:spcBef>
                <a:spcPts val="0"/>
              </a:spcBef>
              <a:spcAft>
                <a:spcPts val="300"/>
              </a:spcAft>
            </a:pPr>
            <a:r>
              <a:rPr sz="1200" b="1" i="0" dirty="0">
                <a:solidFill>
                  <a:srgbClr val="203D48"/>
                </a:solidFill>
                <a:latin typeface="Source Sans Pro"/>
              </a:rPr>
              <a:t>STEP </a:t>
            </a:r>
            <a:r>
              <a:rPr lang="en-GB" sz="1200" b="1" dirty="0">
                <a:solidFill>
                  <a:srgbClr val="203D48"/>
                </a:solidFill>
                <a:latin typeface="Source Sans Pro"/>
              </a:rPr>
              <a:t>1</a:t>
            </a:r>
            <a:r>
              <a:rPr sz="1200" b="1" i="0" dirty="0">
                <a:solidFill>
                  <a:srgbClr val="203D48"/>
                </a:solidFill>
                <a:latin typeface="Source Sans Pro"/>
              </a:rPr>
              <a:t>: </a:t>
            </a:r>
            <a:r>
              <a:rPr lang="en-GB" sz="1200" b="1" i="0" dirty="0">
                <a:solidFill>
                  <a:srgbClr val="203D48"/>
                </a:solidFill>
                <a:latin typeface="Source Sans Pro"/>
              </a:rPr>
              <a:t>Start with gross profit from the trading account.</a:t>
            </a:r>
            <a:endParaRPr sz="1200" b="1" i="0" dirty="0">
              <a:solidFill>
                <a:srgbClr val="203D48"/>
              </a:solidFill>
              <a:latin typeface="Source Sans Pr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2"/>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3"/>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4"/>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9"/>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5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5"/>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46"/>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47"/>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758952" y="1463040"/>
            <a:ext cx="10671048" cy="3888372"/>
          </a:xfrm>
          <a:prstGeom prst="rect">
            <a:avLst/>
          </a:prstGeom>
          <a:noFill/>
        </p:spPr>
        <p:txBody>
          <a:bodyPr wrap="square" lIns="0" tIns="0" rIns="0" bIns="0" anchor="t">
            <a:spAutoFit/>
          </a:bodyPr>
          <a:lstStyle/>
          <a:p>
            <a:pPr>
              <a:lnSpc>
                <a:spcPct val="105000"/>
              </a:lnSpc>
              <a:spcBef>
                <a:spcPts val="0"/>
              </a:spcBef>
              <a:spcAft>
                <a:spcPts val="1600"/>
              </a:spcAft>
            </a:pPr>
            <a:r>
              <a:rPr sz="2400" b="1" i="0" dirty="0">
                <a:solidFill>
                  <a:srgbClr val="FFDE5C"/>
                </a:solidFill>
                <a:latin typeface="Source Sans Pro"/>
              </a:rPr>
              <a:t>Key Skill: </a:t>
            </a:r>
            <a:r>
              <a:rPr sz="2400" b="1" i="0" dirty="0">
                <a:solidFill>
                  <a:srgbClr val="FFFFFF"/>
                </a:solidFill>
                <a:latin typeface="Source Sans Pro"/>
              </a:rPr>
              <a:t>Calculate total expenses</a:t>
            </a:r>
          </a:p>
          <a:p>
            <a:pPr>
              <a:lnSpc>
                <a:spcPct val="110000"/>
              </a:lnSpc>
              <a:spcBef>
                <a:spcPts val="400"/>
              </a:spcBef>
              <a:spcAft>
                <a:spcPts val="400"/>
              </a:spcAft>
              <a:buNone/>
            </a:pPr>
            <a:r>
              <a:rPr sz="1600" b="1" i="0" dirty="0">
                <a:solidFill>
                  <a:srgbClr val="FFFFFF"/>
                </a:solidFill>
                <a:latin typeface="Source Sans Pro"/>
              </a:rPr>
              <a:t>A. Deadly Donuts Ltd had the following expenses during the year.</a:t>
            </a:r>
          </a:p>
          <a:p>
            <a:pPr marL="342900" indent="-342900">
              <a:lnSpc>
                <a:spcPct val="110000"/>
              </a:lnSpc>
              <a:spcBef>
                <a:spcPts val="400"/>
              </a:spcBef>
              <a:spcAft>
                <a:spcPts val="400"/>
              </a:spcAft>
              <a:buFont typeface="+mj-lt"/>
              <a:buAutoNum type="arabicPeriod"/>
            </a:pPr>
            <a:r>
              <a:rPr sz="1600" i="0" dirty="0">
                <a:solidFill>
                  <a:srgbClr val="FFFFFF"/>
                </a:solidFill>
                <a:latin typeface="Source Sans Pro"/>
              </a:rPr>
              <a:t>They spent €14,000 promoting their donuts on TikTok and Instagram</a:t>
            </a:r>
          </a:p>
          <a:p>
            <a:pPr marL="342900" indent="-342900">
              <a:lnSpc>
                <a:spcPct val="110000"/>
              </a:lnSpc>
              <a:spcBef>
                <a:spcPts val="400"/>
              </a:spcBef>
              <a:spcAft>
                <a:spcPts val="400"/>
              </a:spcAft>
              <a:buFont typeface="+mj-lt"/>
              <a:buAutoNum type="arabicPeriod"/>
            </a:pPr>
            <a:r>
              <a:rPr sz="1600" i="0" dirty="0">
                <a:solidFill>
                  <a:srgbClr val="FFFFFF"/>
                </a:solidFill>
                <a:latin typeface="Source Sans Pro"/>
              </a:rPr>
              <a:t>They paid €3,500 to cover accidents in their factory</a:t>
            </a:r>
          </a:p>
          <a:p>
            <a:pPr marL="342900" indent="-342900">
              <a:lnSpc>
                <a:spcPct val="110000"/>
              </a:lnSpc>
              <a:spcBef>
                <a:spcPts val="400"/>
              </a:spcBef>
              <a:spcAft>
                <a:spcPts val="400"/>
              </a:spcAft>
              <a:buFont typeface="+mj-lt"/>
              <a:buAutoNum type="arabicPeriod"/>
            </a:pPr>
            <a:r>
              <a:rPr sz="1600" i="0" dirty="0">
                <a:solidFill>
                  <a:srgbClr val="FFFFFF"/>
                </a:solidFill>
                <a:latin typeface="Source Sans Pro"/>
              </a:rPr>
              <a:t>They paid their staff €42,000 over the year</a:t>
            </a:r>
          </a:p>
          <a:p>
            <a:pPr marL="342900" indent="-342900">
              <a:lnSpc>
                <a:spcPct val="110000"/>
              </a:lnSpc>
              <a:spcBef>
                <a:spcPts val="400"/>
              </a:spcBef>
              <a:spcAft>
                <a:spcPts val="400"/>
              </a:spcAft>
              <a:buFont typeface="+mj-lt"/>
              <a:buAutoNum type="arabicPeriod"/>
            </a:pPr>
            <a:r>
              <a:rPr sz="1600" i="0" dirty="0">
                <a:solidFill>
                  <a:srgbClr val="FFFFFF"/>
                </a:solidFill>
                <a:latin typeface="Source Sans Pro"/>
              </a:rPr>
              <a:t>Their electricity and gas bills came to €6,800</a:t>
            </a:r>
          </a:p>
          <a:p>
            <a:pPr marL="342900" indent="-342900">
              <a:lnSpc>
                <a:spcPct val="110000"/>
              </a:lnSpc>
              <a:spcBef>
                <a:spcPts val="400"/>
              </a:spcBef>
              <a:spcAft>
                <a:spcPts val="400"/>
              </a:spcAft>
              <a:buFont typeface="+mj-lt"/>
              <a:buAutoNum type="arabicPeriod"/>
            </a:pPr>
            <a:r>
              <a:rPr sz="1600" i="0" dirty="0">
                <a:solidFill>
                  <a:srgbClr val="FFFFFF"/>
                </a:solidFill>
                <a:latin typeface="Source Sans Pro"/>
              </a:rPr>
              <a:t>They paid €18,000 to use their factory premises</a:t>
            </a:r>
          </a:p>
          <a:p>
            <a:pPr>
              <a:lnSpc>
                <a:spcPct val="110000"/>
              </a:lnSpc>
              <a:spcBef>
                <a:spcPts val="400"/>
              </a:spcBef>
              <a:spcAft>
                <a:spcPts val="400"/>
              </a:spcAft>
              <a:buNone/>
            </a:pPr>
            <a:r>
              <a:rPr sz="1600" i="0" dirty="0">
                <a:solidFill>
                  <a:srgbClr val="FFFFFF"/>
                </a:solidFill>
                <a:latin typeface="Source Sans Pro"/>
              </a:rPr>
              <a:t>(</a:t>
            </a:r>
            <a:r>
              <a:rPr sz="1600" i="0" dirty="0" err="1">
                <a:solidFill>
                  <a:srgbClr val="FFFFFF"/>
                </a:solidFill>
                <a:latin typeface="Source Sans Pro"/>
              </a:rPr>
              <a:t>i</a:t>
            </a:r>
            <a:r>
              <a:rPr sz="1600" i="0" dirty="0">
                <a:solidFill>
                  <a:srgbClr val="FFFFFF"/>
                </a:solidFill>
                <a:latin typeface="Source Sans Pro"/>
              </a:rPr>
              <a:t>) Match each expense to the correct name from the word bank below:</a:t>
            </a:r>
          </a:p>
          <a:p>
            <a:pPr>
              <a:lnSpc>
                <a:spcPct val="110000"/>
              </a:lnSpc>
              <a:spcBef>
                <a:spcPts val="400"/>
              </a:spcBef>
              <a:spcAft>
                <a:spcPts val="400"/>
              </a:spcAft>
              <a:buNone/>
            </a:pPr>
            <a:r>
              <a:rPr sz="1600" b="1" i="0" dirty="0">
                <a:solidFill>
                  <a:srgbClr val="FFFFFF"/>
                </a:solidFill>
                <a:latin typeface="Source Sans Pro"/>
              </a:rPr>
              <a:t>Word Bank: Advertising, Light &amp; Heat, Wages, Insurance, Rent</a:t>
            </a:r>
          </a:p>
          <a:p>
            <a:pPr>
              <a:lnSpc>
                <a:spcPct val="110000"/>
              </a:lnSpc>
              <a:spcBef>
                <a:spcPts val="400"/>
              </a:spcBef>
              <a:spcAft>
                <a:spcPts val="400"/>
              </a:spcAft>
              <a:buNone/>
            </a:pPr>
            <a:r>
              <a:rPr sz="1600" i="0" dirty="0">
                <a:solidFill>
                  <a:srgbClr val="FFFFFF"/>
                </a:solidFill>
                <a:latin typeface="Source Sans Pro"/>
              </a:rPr>
              <a:t>(ii) Calculate the total expenses for the year</a:t>
            </a:r>
            <a:r>
              <a:rPr lang="en-GB" sz="1600" dirty="0">
                <a:solidFill>
                  <a:srgbClr val="FFFFFF"/>
                </a:solidFill>
                <a:latin typeface="Source Sans Pro"/>
              </a:rPr>
              <a:t> for Deadly Donuts Ltd.</a:t>
            </a:r>
            <a:endParaRPr lang="en-GB" sz="1600" i="0" dirty="0">
              <a:solidFill>
                <a:srgbClr val="FFFFFF"/>
              </a:solidFill>
              <a:latin typeface="Source Sans Pro"/>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838200" y="365125"/>
            <a:ext cx="9300000" cy="514096"/>
          </a:xfrm>
          <a:prstGeom prst="rect">
            <a:avLst/>
          </a:prstGeom>
          <a:noFill/>
        </p:spPr>
        <p:txBody>
          <a:bodyPr wrap="square" lIns="0" tIns="0" rIns="0" bIns="0" anchor="t">
            <a:spAutoFit/>
          </a:bodyPr>
          <a:lstStyle/>
          <a:p>
            <a:pPr>
              <a:spcBef>
                <a:spcPts val="0"/>
              </a:spcBef>
              <a:spcAft>
                <a:spcPts val="0"/>
              </a:spcAft>
            </a:pPr>
            <a:r>
              <a:rPr sz="3200" b="0" i="0">
                <a:solidFill>
                  <a:srgbClr val="00B2FF"/>
                </a:solidFill>
                <a:latin typeface="ADLaM Display"/>
              </a:rPr>
              <a:t>Introduction</a:t>
            </a:r>
          </a:p>
        </p:txBody>
      </p:sp>
      <p:sp>
        <p:nvSpPr>
          <p:cNvPr id="3" name="TextBox 2"/>
          <p:cNvSpPr txBox="1"/>
          <p:nvPr/>
        </p:nvSpPr>
        <p:spPr>
          <a:xfrm>
            <a:off x="838200" y="1500000"/>
            <a:ext cx="10515600" cy="3426968"/>
          </a:xfrm>
          <a:prstGeom prst="rect">
            <a:avLst/>
          </a:prstGeom>
          <a:noFill/>
        </p:spPr>
        <p:txBody>
          <a:bodyPr wrap="square" lIns="0" tIns="0" rIns="0" bIns="0" anchor="t">
            <a:spAutoFit/>
          </a:bodyPr>
          <a:lstStyle/>
          <a:p>
            <a:pPr>
              <a:lnSpc>
                <a:spcPct val="110000"/>
              </a:lnSpc>
              <a:spcBef>
                <a:spcPts val="0"/>
              </a:spcBef>
              <a:spcAft>
                <a:spcPts val="1400"/>
              </a:spcAft>
            </a:pPr>
            <a:r>
              <a:rPr sz="2000" b="1" i="0">
                <a:solidFill>
                  <a:srgbClr val="203D48"/>
                </a:solidFill>
                <a:latin typeface="Source Sans Pro"/>
              </a:rPr>
              <a:t>At the end of every year, a business needs to answer two simple questions:</a:t>
            </a:r>
          </a:p>
          <a:p>
            <a:pPr>
              <a:lnSpc>
                <a:spcPct val="110000"/>
              </a:lnSpc>
              <a:spcBef>
                <a:spcPts val="0"/>
              </a:spcBef>
              <a:spcAft>
                <a:spcPts val="1400"/>
              </a:spcAft>
            </a:pPr>
            <a:r>
              <a:rPr sz="2000" b="1" i="0">
                <a:solidFill>
                  <a:srgbClr val="00B2FF"/>
                </a:solidFill>
                <a:latin typeface="Source Sans Pro"/>
              </a:rPr>
              <a:t>1. How did we do? </a:t>
            </a:r>
            <a:r>
              <a:rPr sz="2000" b="1" i="0">
                <a:solidFill>
                  <a:srgbClr val="203D48"/>
                </a:solidFill>
                <a:latin typeface="Source Sans Pro"/>
              </a:rPr>
              <a:t>Did the business make a profit or a loss during the year?</a:t>
            </a:r>
          </a:p>
          <a:p>
            <a:pPr>
              <a:lnSpc>
                <a:spcPct val="110000"/>
              </a:lnSpc>
              <a:spcBef>
                <a:spcPts val="0"/>
              </a:spcBef>
              <a:spcAft>
                <a:spcPts val="1400"/>
              </a:spcAft>
            </a:pPr>
            <a:r>
              <a:rPr sz="2000" b="1" i="0">
                <a:solidFill>
                  <a:srgbClr val="049F84"/>
                </a:solidFill>
                <a:latin typeface="Source Sans Pro"/>
              </a:rPr>
              <a:t>2. What are we worth? </a:t>
            </a:r>
            <a:r>
              <a:rPr sz="2000" b="1" i="0">
                <a:solidFill>
                  <a:srgbClr val="203D48"/>
                </a:solidFill>
                <a:latin typeface="Source Sans Pro"/>
              </a:rPr>
              <a:t>What does the business own, and what does it owe?</a:t>
            </a:r>
          </a:p>
          <a:p>
            <a:pPr>
              <a:lnSpc>
                <a:spcPct val="110000"/>
              </a:lnSpc>
              <a:spcBef>
                <a:spcPts val="0"/>
              </a:spcBef>
              <a:spcAft>
                <a:spcPts val="1400"/>
              </a:spcAft>
            </a:pPr>
            <a:r>
              <a:rPr sz="2000" b="1" i="0">
                <a:solidFill>
                  <a:srgbClr val="FFA700"/>
                </a:solidFill>
                <a:latin typeface="Source Sans Pro"/>
              </a:rPr>
              <a:t>Final Accounts</a:t>
            </a:r>
            <a:r>
              <a:rPr sz="2000" b="1" i="0">
                <a:solidFill>
                  <a:srgbClr val="203D48"/>
                </a:solidFill>
                <a:latin typeface="Source Sans Pro"/>
              </a:rPr>
              <a:t> answer these questions. Every limited company in Ireland must prepare them each financial year.</a:t>
            </a:r>
          </a:p>
          <a:p>
            <a:pPr>
              <a:lnSpc>
                <a:spcPct val="110000"/>
              </a:lnSpc>
              <a:spcBef>
                <a:spcPts val="0"/>
              </a:spcBef>
              <a:spcAft>
                <a:spcPts val="1400"/>
              </a:spcAft>
            </a:pPr>
            <a:r>
              <a:rPr sz="2000" b="1" i="0">
                <a:solidFill>
                  <a:srgbClr val="203D48"/>
                </a:solidFill>
                <a:latin typeface="Source Sans Pro"/>
              </a:rPr>
              <a:t>Used by </a:t>
            </a:r>
            <a:r>
              <a:rPr sz="2000" b="1" i="0">
                <a:solidFill>
                  <a:srgbClr val="00B2FF"/>
                </a:solidFill>
                <a:latin typeface="Source Sans Pro"/>
              </a:rPr>
              <a:t>investors and shareholders</a:t>
            </a:r>
            <a:r>
              <a:rPr sz="2000" b="1" i="0">
                <a:solidFill>
                  <a:srgbClr val="203D48"/>
                </a:solidFill>
                <a:latin typeface="Source Sans Pro"/>
              </a:rPr>
              <a:t> to see performance, by </a:t>
            </a:r>
            <a:r>
              <a:rPr sz="2000" b="1" i="0">
                <a:solidFill>
                  <a:srgbClr val="049F84"/>
                </a:solidFill>
                <a:latin typeface="Source Sans Pro"/>
              </a:rPr>
              <a:t>banks</a:t>
            </a:r>
            <a:r>
              <a:rPr sz="2000" b="1" i="0">
                <a:solidFill>
                  <a:srgbClr val="203D48"/>
                </a:solidFill>
                <a:latin typeface="Source Sans Pro"/>
              </a:rPr>
              <a:t> deciding whether to lend, and by the </a:t>
            </a:r>
            <a:r>
              <a:rPr sz="2000" b="1" i="0">
                <a:solidFill>
                  <a:srgbClr val="F32201"/>
                </a:solidFill>
                <a:latin typeface="Source Sans Pro"/>
              </a:rPr>
              <a:t>Revenue Commissioners</a:t>
            </a:r>
            <a:r>
              <a:rPr sz="2000" b="1" i="0">
                <a:solidFill>
                  <a:srgbClr val="203D48"/>
                </a:solidFill>
                <a:latin typeface="Source Sans Pro"/>
              </a:rPr>
              <a:t> to calculate the tax owed.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762000" y="1463040"/>
            <a:ext cx="5394960" cy="5486400"/>
          </a:xfrm>
          <a:prstGeom prst="rect">
            <a:avLst/>
          </a:prstGeom>
          <a:noFill/>
        </p:spPr>
        <p:txBody>
          <a:bodyPr wrap="square" lIns="0" tIns="0" rIns="0" bIns="0" anchor="t">
            <a:spAutoFit/>
          </a:bodyPr>
          <a:lstStyle/>
          <a:p>
            <a:pPr>
              <a:lnSpc>
                <a:spcPct val="105000"/>
              </a:lnSpc>
              <a:spcBef>
                <a:spcPts val="0"/>
              </a:spcBef>
              <a:spcAft>
                <a:spcPts val="1600"/>
              </a:spcAft>
            </a:pPr>
            <a:r>
              <a:rPr sz="2400" b="1" i="0">
                <a:solidFill>
                  <a:srgbClr val="FFDE5C"/>
                </a:solidFill>
                <a:latin typeface="Source Sans Pro"/>
              </a:rPr>
              <a:t>Key Skill: </a:t>
            </a:r>
            <a:r>
              <a:rPr sz="2400" b="1" i="0">
                <a:solidFill>
                  <a:srgbClr val="FFFFFF"/>
                </a:solidFill>
                <a:latin typeface="Source Sans Pro"/>
              </a:rPr>
              <a:t>Calculate depreciation and net profit</a:t>
            </a:r>
          </a:p>
          <a:p>
            <a:pPr>
              <a:lnSpc>
                <a:spcPct val="110000"/>
              </a:lnSpc>
              <a:spcBef>
                <a:spcPts val="400"/>
              </a:spcBef>
              <a:spcAft>
                <a:spcPts val="400"/>
              </a:spcAft>
              <a:buNone/>
            </a:pPr>
            <a:r>
              <a:rPr sz="1600" b="1" i="0">
                <a:solidFill>
                  <a:srgbClr val="FFFFFF"/>
                </a:solidFill>
                <a:latin typeface="Source Sans Pro"/>
              </a:rPr>
              <a:t>B. Depreciation is calculated by multiplying the cost of the asset by the depreciation rate.</a:t>
            </a:r>
          </a:p>
          <a:p>
            <a:pPr>
              <a:lnSpc>
                <a:spcPct val="110000"/>
              </a:lnSpc>
              <a:spcBef>
                <a:spcPts val="400"/>
              </a:spcBef>
              <a:spcAft>
                <a:spcPts val="400"/>
              </a:spcAft>
              <a:buNone/>
            </a:pPr>
            <a:r>
              <a:rPr sz="1600" i="0">
                <a:solidFill>
                  <a:srgbClr val="FFFFFF"/>
                </a:solidFill>
                <a:latin typeface="Source Sans Pro"/>
              </a:rPr>
              <a:t>Deadly Donuts Ltd also owns two other assets. Calculate the depreciation expense for each:</a:t>
            </a:r>
          </a:p>
          <a:p>
            <a:pPr>
              <a:lnSpc>
                <a:spcPct val="110000"/>
              </a:lnSpc>
              <a:spcBef>
                <a:spcPts val="400"/>
              </a:spcBef>
              <a:spcAft>
                <a:spcPts val="400"/>
              </a:spcAft>
              <a:buNone/>
            </a:pPr>
            <a:r>
              <a:rPr sz="1600" b="1" i="0">
                <a:solidFill>
                  <a:srgbClr val="FFFFFF"/>
                </a:solidFill>
                <a:latin typeface="Source Sans Pro"/>
              </a:rPr>
              <a:t>Buildings: cost €250,000, depreciation rate 1%</a:t>
            </a:r>
          </a:p>
          <a:p>
            <a:pPr>
              <a:lnSpc>
                <a:spcPct val="110000"/>
              </a:lnSpc>
              <a:spcBef>
                <a:spcPts val="400"/>
              </a:spcBef>
              <a:spcAft>
                <a:spcPts val="400"/>
              </a:spcAft>
              <a:buNone/>
            </a:pPr>
            <a:r>
              <a:rPr sz="1600" b="1" i="0">
                <a:solidFill>
                  <a:srgbClr val="FFFFFF"/>
                </a:solidFill>
                <a:latin typeface="Source Sans Pro"/>
              </a:rPr>
              <a:t>Equipment: cost €15,000, depreciation rate 20%</a:t>
            </a:r>
          </a:p>
          <a:p>
            <a:pPr>
              <a:lnSpc>
                <a:spcPct val="110000"/>
              </a:lnSpc>
              <a:spcBef>
                <a:spcPts val="400"/>
              </a:spcBef>
              <a:spcAft>
                <a:spcPts val="400"/>
              </a:spcAft>
              <a:buNone/>
            </a:pPr>
            <a:endParaRPr sz="1600" b="1" i="0">
              <a:solidFill>
                <a:srgbClr val="FFFFFF"/>
              </a:solidFill>
              <a:latin typeface="Source Sans Pro"/>
            </a:endParaRPr>
          </a:p>
          <a:p>
            <a:pPr>
              <a:lnSpc>
                <a:spcPct val="110000"/>
              </a:lnSpc>
              <a:spcBef>
                <a:spcPts val="400"/>
              </a:spcBef>
              <a:spcAft>
                <a:spcPts val="400"/>
              </a:spcAft>
              <a:buNone/>
            </a:pPr>
            <a:r>
              <a:rPr sz="1600" b="1" i="0">
                <a:solidFill>
                  <a:srgbClr val="FFFFFF"/>
                </a:solidFill>
                <a:latin typeface="Source Sans Pro"/>
              </a:rPr>
              <a:t>C. Using the information from Parts A and B, calculate the missing figures A, B, C and D in the Income Statement of Deadly Donuts Ltd below:</a:t>
            </a:r>
          </a:p>
        </p:txBody>
      </p:sp>
      <p:sp>
        <p:nvSpPr>
          <p:cNvPr id="8001" name="tblcell_8001"/>
          <p:cNvSpPr/>
          <p:nvPr/>
        </p:nvSpPr>
        <p:spPr>
          <a:xfrm>
            <a:off x="6263640" y="1920240"/>
            <a:ext cx="5212080" cy="457200"/>
          </a:xfrm>
          <a:prstGeom prst="rect">
            <a:avLst/>
          </a:prstGeom>
          <a:solidFill>
            <a:srgbClr val="FFA700"/>
          </a:solidFill>
          <a:ln w="9525">
            <a:solidFill>
              <a:srgbClr val="203D48"/>
            </a:solidFill>
          </a:ln>
        </p:spPr>
        <p:txBody>
          <a:bodyPr wrap="square" lIns="45720" tIns="0" rIns="45720" bIns="0" anchor="ctr"/>
          <a:lstStyle/>
          <a:p>
            <a:pPr algn="ctr"/>
            <a:r>
              <a:rPr lang="en-IE" sz="1200" b="1">
                <a:solidFill>
                  <a:srgbClr val="FFFFFF"/>
                </a:solidFill>
                <a:latin typeface="Source Sans Pro"/>
              </a:rPr>
              <a:t>Income Statement of Deadly Donuts Ltd for the year ended 31/12/2026</a:t>
            </a:r>
          </a:p>
        </p:txBody>
      </p:sp>
      <p:sp>
        <p:nvSpPr>
          <p:cNvPr id="8002" name="tblcell_8002"/>
          <p:cNvSpPr/>
          <p:nvPr/>
        </p:nvSpPr>
        <p:spPr>
          <a:xfrm>
            <a:off x="6263640" y="2377440"/>
            <a:ext cx="2743200" cy="310896"/>
          </a:xfrm>
          <a:prstGeom prst="rect">
            <a:avLst/>
          </a:prstGeom>
          <a:solidFill>
            <a:srgbClr val="FFFFFF"/>
          </a:solidFill>
          <a:ln w="9525">
            <a:solidFill>
              <a:srgbClr val="203D48"/>
            </a:solidFill>
          </a:ln>
        </p:spPr>
        <p:txBody>
          <a:bodyPr wrap="square" lIns="45720" tIns="0" rIns="45720" bIns="0" anchor="ctr"/>
          <a:lstStyle/>
          <a:p>
            <a:endParaRPr/>
          </a:p>
        </p:txBody>
      </p:sp>
      <p:sp>
        <p:nvSpPr>
          <p:cNvPr id="8003" name="tblcell_8003"/>
          <p:cNvSpPr/>
          <p:nvPr/>
        </p:nvSpPr>
        <p:spPr>
          <a:xfrm>
            <a:off x="9006840" y="2377440"/>
            <a:ext cx="1234440" cy="310896"/>
          </a:xfrm>
          <a:prstGeom prst="rect">
            <a:avLst/>
          </a:prstGeom>
          <a:solidFill>
            <a:srgbClr val="FFFFFF"/>
          </a:solidFill>
          <a:ln w="9525">
            <a:solidFill>
              <a:srgbClr val="203D48"/>
            </a:solidFill>
          </a:ln>
        </p:spPr>
        <p:txBody>
          <a:bodyPr wrap="square" lIns="45720" tIns="0" rIns="45720" bIns="0" anchor="ctr"/>
          <a:lstStyle/>
          <a:p>
            <a:pPr algn="ctr"/>
            <a:r>
              <a:rPr lang="en-IE" sz="1200" b="1">
                <a:solidFill>
                  <a:srgbClr val="203D48"/>
                </a:solidFill>
                <a:latin typeface="Source Sans Pro"/>
              </a:rPr>
              <a:t>€</a:t>
            </a:r>
          </a:p>
        </p:txBody>
      </p:sp>
      <p:sp>
        <p:nvSpPr>
          <p:cNvPr id="8004" name="tblcell_8004"/>
          <p:cNvSpPr/>
          <p:nvPr/>
        </p:nvSpPr>
        <p:spPr>
          <a:xfrm>
            <a:off x="10241280" y="2377440"/>
            <a:ext cx="1234440" cy="310896"/>
          </a:xfrm>
          <a:prstGeom prst="rect">
            <a:avLst/>
          </a:prstGeom>
          <a:solidFill>
            <a:srgbClr val="FFFFFF"/>
          </a:solidFill>
          <a:ln w="9525">
            <a:solidFill>
              <a:srgbClr val="203D48"/>
            </a:solidFill>
          </a:ln>
        </p:spPr>
        <p:txBody>
          <a:bodyPr wrap="square" lIns="45720" tIns="0" rIns="45720" bIns="0" anchor="ctr"/>
          <a:lstStyle/>
          <a:p>
            <a:pPr algn="ctr"/>
            <a:r>
              <a:rPr lang="en-IE" sz="1200" b="1">
                <a:solidFill>
                  <a:srgbClr val="203D48"/>
                </a:solidFill>
                <a:latin typeface="Source Sans Pro"/>
              </a:rPr>
              <a:t>€</a:t>
            </a:r>
          </a:p>
        </p:txBody>
      </p:sp>
      <p:sp>
        <p:nvSpPr>
          <p:cNvPr id="8005" name="tblcell_8005"/>
          <p:cNvSpPr/>
          <p:nvPr/>
        </p:nvSpPr>
        <p:spPr>
          <a:xfrm>
            <a:off x="6263640" y="2688336"/>
            <a:ext cx="2743200" cy="310896"/>
          </a:xfrm>
          <a:prstGeom prst="rect">
            <a:avLst/>
          </a:prstGeom>
          <a:solidFill>
            <a:srgbClr val="FFFFFF"/>
          </a:solidFill>
          <a:ln w="9525">
            <a:solidFill>
              <a:srgbClr val="203D48"/>
            </a:solidFill>
          </a:ln>
        </p:spPr>
        <p:txBody>
          <a:bodyPr wrap="square" lIns="45720" tIns="0" rIns="45720" bIns="0" anchor="ctr"/>
          <a:lstStyle/>
          <a:p>
            <a:r>
              <a:rPr lang="en-IE" sz="1200" b="1">
                <a:solidFill>
                  <a:srgbClr val="203D48"/>
                </a:solidFill>
                <a:latin typeface="Source Sans Pro"/>
              </a:rPr>
              <a:t>Gross Profit</a:t>
            </a:r>
          </a:p>
        </p:txBody>
      </p:sp>
      <p:sp>
        <p:nvSpPr>
          <p:cNvPr id="8006" name="tblcell_8006"/>
          <p:cNvSpPr/>
          <p:nvPr/>
        </p:nvSpPr>
        <p:spPr>
          <a:xfrm>
            <a:off x="9006840" y="2688336"/>
            <a:ext cx="1234440" cy="310896"/>
          </a:xfrm>
          <a:prstGeom prst="rect">
            <a:avLst/>
          </a:prstGeom>
          <a:solidFill>
            <a:srgbClr val="FFFFFF"/>
          </a:solidFill>
          <a:ln w="9525">
            <a:solidFill>
              <a:srgbClr val="203D48"/>
            </a:solidFill>
          </a:ln>
        </p:spPr>
        <p:txBody>
          <a:bodyPr wrap="square" lIns="45720" tIns="0" rIns="45720" bIns="0" anchor="ctr"/>
          <a:lstStyle/>
          <a:p>
            <a:pPr algn="r"/>
            <a:endParaRPr/>
          </a:p>
        </p:txBody>
      </p:sp>
      <p:sp>
        <p:nvSpPr>
          <p:cNvPr id="8007" name="tblcell_8007"/>
          <p:cNvSpPr/>
          <p:nvPr/>
        </p:nvSpPr>
        <p:spPr>
          <a:xfrm>
            <a:off x="10241280" y="2688336"/>
            <a:ext cx="1234440" cy="310896"/>
          </a:xfrm>
          <a:prstGeom prst="rect">
            <a:avLst/>
          </a:prstGeom>
          <a:solidFill>
            <a:srgbClr val="FFFFFF"/>
          </a:solidFill>
          <a:ln w="9525">
            <a:solidFill>
              <a:srgbClr val="203D48"/>
            </a:solidFill>
          </a:ln>
        </p:spPr>
        <p:txBody>
          <a:bodyPr wrap="square" lIns="45720" tIns="0" rIns="45720" bIns="0" anchor="ctr"/>
          <a:lstStyle/>
          <a:p>
            <a:pPr algn="r"/>
            <a:r>
              <a:rPr lang="en-IE" sz="1200">
                <a:solidFill>
                  <a:srgbClr val="203D48"/>
                </a:solidFill>
                <a:latin typeface="Source Sans Pro"/>
              </a:rPr>
              <a:t>120,000</a:t>
            </a:r>
          </a:p>
        </p:txBody>
      </p:sp>
      <p:sp>
        <p:nvSpPr>
          <p:cNvPr id="8008" name="tblcell_8008"/>
          <p:cNvSpPr/>
          <p:nvPr/>
        </p:nvSpPr>
        <p:spPr>
          <a:xfrm>
            <a:off x="6263640" y="2999232"/>
            <a:ext cx="2743200" cy="310896"/>
          </a:xfrm>
          <a:prstGeom prst="rect">
            <a:avLst/>
          </a:prstGeom>
          <a:solidFill>
            <a:srgbClr val="FFFFFF"/>
          </a:solidFill>
          <a:ln w="9525">
            <a:solidFill>
              <a:srgbClr val="203D48"/>
            </a:solidFill>
          </a:ln>
        </p:spPr>
        <p:txBody>
          <a:bodyPr wrap="square" lIns="45720" tIns="0" rIns="45720" bIns="0" anchor="ctr"/>
          <a:lstStyle/>
          <a:p>
            <a:r>
              <a:rPr lang="en-IE" sz="1200" b="1">
                <a:solidFill>
                  <a:srgbClr val="203D48"/>
                </a:solidFill>
                <a:latin typeface="Source Sans Pro"/>
              </a:rPr>
              <a:t>Less Expenses</a:t>
            </a:r>
          </a:p>
        </p:txBody>
      </p:sp>
      <p:sp>
        <p:nvSpPr>
          <p:cNvPr id="8009" name="tblcell_8009"/>
          <p:cNvSpPr/>
          <p:nvPr/>
        </p:nvSpPr>
        <p:spPr>
          <a:xfrm>
            <a:off x="9006840" y="2999232"/>
            <a:ext cx="1234440" cy="310896"/>
          </a:xfrm>
          <a:prstGeom prst="rect">
            <a:avLst/>
          </a:prstGeom>
          <a:solidFill>
            <a:srgbClr val="FFFFFF"/>
          </a:solidFill>
          <a:ln w="9525">
            <a:solidFill>
              <a:srgbClr val="203D48"/>
            </a:solidFill>
          </a:ln>
        </p:spPr>
        <p:txBody>
          <a:bodyPr wrap="square" lIns="45720" tIns="0" rIns="45720" bIns="0" anchor="ctr"/>
          <a:lstStyle/>
          <a:p>
            <a:pPr algn="r"/>
            <a:endParaRPr/>
          </a:p>
        </p:txBody>
      </p:sp>
      <p:sp>
        <p:nvSpPr>
          <p:cNvPr id="8010" name="tblcell_8010"/>
          <p:cNvSpPr/>
          <p:nvPr/>
        </p:nvSpPr>
        <p:spPr>
          <a:xfrm>
            <a:off x="10241280" y="2999232"/>
            <a:ext cx="1234440" cy="310896"/>
          </a:xfrm>
          <a:prstGeom prst="rect">
            <a:avLst/>
          </a:prstGeom>
          <a:solidFill>
            <a:srgbClr val="FFFFFF"/>
          </a:solidFill>
          <a:ln w="9525">
            <a:solidFill>
              <a:srgbClr val="203D48"/>
            </a:solidFill>
          </a:ln>
        </p:spPr>
        <p:txBody>
          <a:bodyPr wrap="square" lIns="45720" tIns="0" rIns="45720" bIns="0" anchor="ctr"/>
          <a:lstStyle/>
          <a:p>
            <a:pPr algn="r"/>
            <a:endParaRPr/>
          </a:p>
        </p:txBody>
      </p:sp>
      <p:sp>
        <p:nvSpPr>
          <p:cNvPr id="8011" name="tblcell_8011"/>
          <p:cNvSpPr/>
          <p:nvPr/>
        </p:nvSpPr>
        <p:spPr>
          <a:xfrm>
            <a:off x="6263640" y="3310127"/>
            <a:ext cx="2743200" cy="310896"/>
          </a:xfrm>
          <a:prstGeom prst="rect">
            <a:avLst/>
          </a:prstGeom>
          <a:solidFill>
            <a:srgbClr val="FFFFFF"/>
          </a:solidFill>
          <a:ln w="9525">
            <a:solidFill>
              <a:srgbClr val="203D48"/>
            </a:solidFill>
          </a:ln>
        </p:spPr>
        <p:txBody>
          <a:bodyPr wrap="square" lIns="45720" tIns="0" rIns="45720" bIns="0" anchor="ctr"/>
          <a:lstStyle/>
          <a:p>
            <a:r>
              <a:rPr lang="en-IE" sz="1200">
                <a:solidFill>
                  <a:srgbClr val="203D48"/>
                </a:solidFill>
                <a:latin typeface="Source Sans Pro"/>
              </a:rPr>
              <a:t>Advertising</a:t>
            </a:r>
          </a:p>
        </p:txBody>
      </p:sp>
      <p:sp>
        <p:nvSpPr>
          <p:cNvPr id="8012" name="tblcell_8012"/>
          <p:cNvSpPr/>
          <p:nvPr/>
        </p:nvSpPr>
        <p:spPr>
          <a:xfrm>
            <a:off x="9006840" y="3310127"/>
            <a:ext cx="1234440" cy="310896"/>
          </a:xfrm>
          <a:prstGeom prst="rect">
            <a:avLst/>
          </a:prstGeom>
          <a:solidFill>
            <a:srgbClr val="FFFFFF"/>
          </a:solidFill>
          <a:ln w="9525">
            <a:solidFill>
              <a:srgbClr val="203D48"/>
            </a:solidFill>
          </a:ln>
        </p:spPr>
        <p:txBody>
          <a:bodyPr wrap="square" lIns="45720" tIns="0" rIns="45720" bIns="0" anchor="ctr"/>
          <a:lstStyle/>
          <a:p>
            <a:pPr algn="r"/>
            <a:r>
              <a:rPr lang="en-IE" sz="1200">
                <a:solidFill>
                  <a:srgbClr val="203D48"/>
                </a:solidFill>
                <a:latin typeface="Source Sans Pro"/>
              </a:rPr>
              <a:t>14,000</a:t>
            </a:r>
          </a:p>
        </p:txBody>
      </p:sp>
      <p:sp>
        <p:nvSpPr>
          <p:cNvPr id="8013" name="tblcell_8013"/>
          <p:cNvSpPr/>
          <p:nvPr/>
        </p:nvSpPr>
        <p:spPr>
          <a:xfrm>
            <a:off x="10241280" y="3310127"/>
            <a:ext cx="1234440" cy="310896"/>
          </a:xfrm>
          <a:prstGeom prst="rect">
            <a:avLst/>
          </a:prstGeom>
          <a:solidFill>
            <a:srgbClr val="FFFFFF"/>
          </a:solidFill>
          <a:ln w="9525">
            <a:solidFill>
              <a:srgbClr val="203D48"/>
            </a:solidFill>
          </a:ln>
        </p:spPr>
        <p:txBody>
          <a:bodyPr wrap="square" lIns="45720" tIns="0" rIns="45720" bIns="0" anchor="ctr"/>
          <a:lstStyle/>
          <a:p>
            <a:pPr algn="r"/>
            <a:endParaRPr/>
          </a:p>
        </p:txBody>
      </p:sp>
      <p:sp>
        <p:nvSpPr>
          <p:cNvPr id="8014" name="tblcell_8014"/>
          <p:cNvSpPr/>
          <p:nvPr/>
        </p:nvSpPr>
        <p:spPr>
          <a:xfrm>
            <a:off x="6263640" y="3621023"/>
            <a:ext cx="2743200" cy="310896"/>
          </a:xfrm>
          <a:prstGeom prst="rect">
            <a:avLst/>
          </a:prstGeom>
          <a:solidFill>
            <a:srgbClr val="FFFFFF"/>
          </a:solidFill>
          <a:ln w="9525">
            <a:solidFill>
              <a:srgbClr val="203D48"/>
            </a:solidFill>
          </a:ln>
        </p:spPr>
        <p:txBody>
          <a:bodyPr wrap="square" lIns="45720" tIns="0" rIns="45720" bIns="0" anchor="ctr"/>
          <a:lstStyle/>
          <a:p>
            <a:r>
              <a:rPr lang="en-IE" sz="1200">
                <a:solidFill>
                  <a:srgbClr val="203D48"/>
                </a:solidFill>
                <a:latin typeface="Source Sans Pro"/>
              </a:rPr>
              <a:t>Insurance</a:t>
            </a:r>
          </a:p>
        </p:txBody>
      </p:sp>
      <p:sp>
        <p:nvSpPr>
          <p:cNvPr id="8015" name="tblcell_8015"/>
          <p:cNvSpPr/>
          <p:nvPr/>
        </p:nvSpPr>
        <p:spPr>
          <a:xfrm>
            <a:off x="9006840" y="3621023"/>
            <a:ext cx="1234440" cy="310896"/>
          </a:xfrm>
          <a:prstGeom prst="rect">
            <a:avLst/>
          </a:prstGeom>
          <a:solidFill>
            <a:srgbClr val="FFFFFF"/>
          </a:solidFill>
          <a:ln w="9525">
            <a:solidFill>
              <a:srgbClr val="203D48"/>
            </a:solidFill>
          </a:ln>
        </p:spPr>
        <p:txBody>
          <a:bodyPr wrap="square" lIns="45720" tIns="0" rIns="45720" bIns="0" anchor="ctr"/>
          <a:lstStyle/>
          <a:p>
            <a:pPr algn="r"/>
            <a:r>
              <a:rPr lang="en-IE" sz="1200">
                <a:solidFill>
                  <a:srgbClr val="203D48"/>
                </a:solidFill>
                <a:latin typeface="Source Sans Pro"/>
              </a:rPr>
              <a:t>3,500</a:t>
            </a:r>
          </a:p>
        </p:txBody>
      </p:sp>
      <p:sp>
        <p:nvSpPr>
          <p:cNvPr id="8016" name="tblcell_8016"/>
          <p:cNvSpPr/>
          <p:nvPr/>
        </p:nvSpPr>
        <p:spPr>
          <a:xfrm>
            <a:off x="10241280" y="3621023"/>
            <a:ext cx="1234440" cy="310896"/>
          </a:xfrm>
          <a:prstGeom prst="rect">
            <a:avLst/>
          </a:prstGeom>
          <a:solidFill>
            <a:srgbClr val="FFFFFF"/>
          </a:solidFill>
          <a:ln w="9525">
            <a:solidFill>
              <a:srgbClr val="203D48"/>
            </a:solidFill>
          </a:ln>
        </p:spPr>
        <p:txBody>
          <a:bodyPr wrap="square" lIns="45720" tIns="0" rIns="45720" bIns="0" anchor="ctr"/>
          <a:lstStyle/>
          <a:p>
            <a:pPr algn="r"/>
            <a:endParaRPr/>
          </a:p>
        </p:txBody>
      </p:sp>
      <p:sp>
        <p:nvSpPr>
          <p:cNvPr id="8017" name="tblcell_8017"/>
          <p:cNvSpPr/>
          <p:nvPr/>
        </p:nvSpPr>
        <p:spPr>
          <a:xfrm>
            <a:off x="6263640" y="3931918"/>
            <a:ext cx="2743200" cy="310896"/>
          </a:xfrm>
          <a:prstGeom prst="rect">
            <a:avLst/>
          </a:prstGeom>
          <a:solidFill>
            <a:srgbClr val="FFFFFF"/>
          </a:solidFill>
          <a:ln w="9525">
            <a:solidFill>
              <a:srgbClr val="203D48"/>
            </a:solidFill>
          </a:ln>
        </p:spPr>
        <p:txBody>
          <a:bodyPr wrap="square" lIns="45720" tIns="0" rIns="45720" bIns="0" anchor="ctr"/>
          <a:lstStyle/>
          <a:p>
            <a:r>
              <a:rPr lang="en-IE" sz="1200">
                <a:solidFill>
                  <a:srgbClr val="203D48"/>
                </a:solidFill>
                <a:latin typeface="Source Sans Pro"/>
              </a:rPr>
              <a:t>Wages</a:t>
            </a:r>
          </a:p>
        </p:txBody>
      </p:sp>
      <p:sp>
        <p:nvSpPr>
          <p:cNvPr id="8018" name="tblcell_8018"/>
          <p:cNvSpPr/>
          <p:nvPr/>
        </p:nvSpPr>
        <p:spPr>
          <a:xfrm>
            <a:off x="9006840" y="3931918"/>
            <a:ext cx="1234440" cy="310896"/>
          </a:xfrm>
          <a:prstGeom prst="rect">
            <a:avLst/>
          </a:prstGeom>
          <a:solidFill>
            <a:srgbClr val="FFFFFF"/>
          </a:solidFill>
          <a:ln w="9525">
            <a:solidFill>
              <a:srgbClr val="203D48"/>
            </a:solidFill>
          </a:ln>
        </p:spPr>
        <p:txBody>
          <a:bodyPr wrap="square" lIns="45720" tIns="0" rIns="45720" bIns="0" anchor="ctr"/>
          <a:lstStyle/>
          <a:p>
            <a:pPr algn="r"/>
            <a:r>
              <a:rPr lang="en-IE" sz="1200">
                <a:solidFill>
                  <a:srgbClr val="203D48"/>
                </a:solidFill>
                <a:latin typeface="Source Sans Pro"/>
              </a:rPr>
              <a:t>42,000</a:t>
            </a:r>
          </a:p>
        </p:txBody>
      </p:sp>
      <p:sp>
        <p:nvSpPr>
          <p:cNvPr id="8019" name="tblcell_8019"/>
          <p:cNvSpPr/>
          <p:nvPr/>
        </p:nvSpPr>
        <p:spPr>
          <a:xfrm>
            <a:off x="10241280" y="3931918"/>
            <a:ext cx="1234440" cy="310896"/>
          </a:xfrm>
          <a:prstGeom prst="rect">
            <a:avLst/>
          </a:prstGeom>
          <a:solidFill>
            <a:srgbClr val="FFFFFF"/>
          </a:solidFill>
          <a:ln w="9525">
            <a:solidFill>
              <a:srgbClr val="203D48"/>
            </a:solidFill>
          </a:ln>
        </p:spPr>
        <p:txBody>
          <a:bodyPr wrap="square" lIns="45720" tIns="0" rIns="45720" bIns="0" anchor="ctr"/>
          <a:lstStyle/>
          <a:p>
            <a:pPr algn="r"/>
            <a:endParaRPr/>
          </a:p>
        </p:txBody>
      </p:sp>
      <p:sp>
        <p:nvSpPr>
          <p:cNvPr id="8020" name="tblcell_8020"/>
          <p:cNvSpPr/>
          <p:nvPr/>
        </p:nvSpPr>
        <p:spPr>
          <a:xfrm>
            <a:off x="6263640" y="4242815"/>
            <a:ext cx="2743200" cy="310896"/>
          </a:xfrm>
          <a:prstGeom prst="rect">
            <a:avLst/>
          </a:prstGeom>
          <a:solidFill>
            <a:srgbClr val="FFFFFF"/>
          </a:solidFill>
          <a:ln w="9525">
            <a:solidFill>
              <a:srgbClr val="203D48"/>
            </a:solidFill>
          </a:ln>
        </p:spPr>
        <p:txBody>
          <a:bodyPr wrap="square" lIns="45720" tIns="0" rIns="45720" bIns="0" anchor="ctr"/>
          <a:lstStyle/>
          <a:p>
            <a:r>
              <a:rPr lang="en-IE" sz="1200">
                <a:solidFill>
                  <a:srgbClr val="203D48"/>
                </a:solidFill>
                <a:latin typeface="Source Sans Pro"/>
              </a:rPr>
              <a:t>Light &amp; Heat</a:t>
            </a:r>
          </a:p>
        </p:txBody>
      </p:sp>
      <p:sp>
        <p:nvSpPr>
          <p:cNvPr id="8021" name="tblcell_8021"/>
          <p:cNvSpPr/>
          <p:nvPr/>
        </p:nvSpPr>
        <p:spPr>
          <a:xfrm>
            <a:off x="9006840" y="4242815"/>
            <a:ext cx="1234440" cy="310896"/>
          </a:xfrm>
          <a:prstGeom prst="rect">
            <a:avLst/>
          </a:prstGeom>
          <a:solidFill>
            <a:srgbClr val="FFFFFF"/>
          </a:solidFill>
          <a:ln w="9525">
            <a:solidFill>
              <a:srgbClr val="203D48"/>
            </a:solidFill>
          </a:ln>
        </p:spPr>
        <p:txBody>
          <a:bodyPr wrap="square" lIns="45720" tIns="0" rIns="45720" bIns="0" anchor="ctr"/>
          <a:lstStyle/>
          <a:p>
            <a:pPr algn="r"/>
            <a:r>
              <a:rPr lang="en-IE" sz="1200">
                <a:solidFill>
                  <a:srgbClr val="203D48"/>
                </a:solidFill>
                <a:latin typeface="Source Sans Pro"/>
              </a:rPr>
              <a:t>6,800</a:t>
            </a:r>
          </a:p>
        </p:txBody>
      </p:sp>
      <p:sp>
        <p:nvSpPr>
          <p:cNvPr id="8022" name="tblcell_8022"/>
          <p:cNvSpPr/>
          <p:nvPr/>
        </p:nvSpPr>
        <p:spPr>
          <a:xfrm>
            <a:off x="10241280" y="4242815"/>
            <a:ext cx="1234440" cy="310896"/>
          </a:xfrm>
          <a:prstGeom prst="rect">
            <a:avLst/>
          </a:prstGeom>
          <a:solidFill>
            <a:srgbClr val="FFFFFF"/>
          </a:solidFill>
          <a:ln w="9525">
            <a:solidFill>
              <a:srgbClr val="203D48"/>
            </a:solidFill>
          </a:ln>
        </p:spPr>
        <p:txBody>
          <a:bodyPr wrap="square" lIns="45720" tIns="0" rIns="45720" bIns="0" anchor="ctr"/>
          <a:lstStyle/>
          <a:p>
            <a:pPr algn="r"/>
            <a:endParaRPr/>
          </a:p>
        </p:txBody>
      </p:sp>
      <p:sp>
        <p:nvSpPr>
          <p:cNvPr id="8023" name="tblcell_8023"/>
          <p:cNvSpPr/>
          <p:nvPr/>
        </p:nvSpPr>
        <p:spPr>
          <a:xfrm>
            <a:off x="6263640" y="4553711"/>
            <a:ext cx="2743200" cy="310896"/>
          </a:xfrm>
          <a:prstGeom prst="rect">
            <a:avLst/>
          </a:prstGeom>
          <a:solidFill>
            <a:srgbClr val="FFFFFF"/>
          </a:solidFill>
          <a:ln w="9525">
            <a:solidFill>
              <a:srgbClr val="203D48"/>
            </a:solidFill>
          </a:ln>
        </p:spPr>
        <p:txBody>
          <a:bodyPr wrap="square" lIns="45720" tIns="0" rIns="45720" bIns="0" anchor="ctr"/>
          <a:lstStyle/>
          <a:p>
            <a:r>
              <a:rPr lang="en-IE" sz="1200">
                <a:solidFill>
                  <a:srgbClr val="203D48"/>
                </a:solidFill>
                <a:latin typeface="Source Sans Pro"/>
              </a:rPr>
              <a:t>Rent</a:t>
            </a:r>
          </a:p>
        </p:txBody>
      </p:sp>
      <p:sp>
        <p:nvSpPr>
          <p:cNvPr id="8024" name="tblcell_8024"/>
          <p:cNvSpPr/>
          <p:nvPr/>
        </p:nvSpPr>
        <p:spPr>
          <a:xfrm>
            <a:off x="9006840" y="4553711"/>
            <a:ext cx="1234440" cy="310896"/>
          </a:xfrm>
          <a:prstGeom prst="rect">
            <a:avLst/>
          </a:prstGeom>
          <a:solidFill>
            <a:srgbClr val="00B2FF"/>
          </a:solidFill>
          <a:ln w="9525">
            <a:solidFill>
              <a:srgbClr val="203D48"/>
            </a:solidFill>
          </a:ln>
        </p:spPr>
        <p:txBody>
          <a:bodyPr wrap="square" lIns="45720" tIns="0" rIns="45720" bIns="0" anchor="ctr"/>
          <a:lstStyle/>
          <a:p>
            <a:pPr algn="ctr"/>
            <a:r>
              <a:rPr lang="en-IE" sz="1200" b="1">
                <a:solidFill>
                  <a:srgbClr val="FFFFFF"/>
                </a:solidFill>
                <a:latin typeface="Source Sans Pro"/>
              </a:rPr>
              <a:t>A</a:t>
            </a:r>
          </a:p>
        </p:txBody>
      </p:sp>
      <p:sp>
        <p:nvSpPr>
          <p:cNvPr id="8025" name="tblcell_8025"/>
          <p:cNvSpPr/>
          <p:nvPr/>
        </p:nvSpPr>
        <p:spPr>
          <a:xfrm>
            <a:off x="10241280" y="4553711"/>
            <a:ext cx="1234440" cy="310896"/>
          </a:xfrm>
          <a:prstGeom prst="rect">
            <a:avLst/>
          </a:prstGeom>
          <a:solidFill>
            <a:srgbClr val="FFFFFF"/>
          </a:solidFill>
          <a:ln w="9525">
            <a:solidFill>
              <a:srgbClr val="203D48"/>
            </a:solidFill>
          </a:ln>
        </p:spPr>
        <p:txBody>
          <a:bodyPr wrap="square" lIns="45720" tIns="0" rIns="45720" bIns="0" anchor="ctr"/>
          <a:lstStyle/>
          <a:p>
            <a:pPr algn="r"/>
            <a:endParaRPr/>
          </a:p>
        </p:txBody>
      </p:sp>
      <p:sp>
        <p:nvSpPr>
          <p:cNvPr id="8026" name="tblcell_8026"/>
          <p:cNvSpPr/>
          <p:nvPr/>
        </p:nvSpPr>
        <p:spPr>
          <a:xfrm>
            <a:off x="6263640" y="4864607"/>
            <a:ext cx="2743200" cy="310896"/>
          </a:xfrm>
          <a:prstGeom prst="rect">
            <a:avLst/>
          </a:prstGeom>
          <a:solidFill>
            <a:srgbClr val="FFFFFF"/>
          </a:solidFill>
          <a:ln w="9525">
            <a:solidFill>
              <a:srgbClr val="203D48"/>
            </a:solidFill>
          </a:ln>
        </p:spPr>
        <p:txBody>
          <a:bodyPr wrap="square" lIns="45720" tIns="0" rIns="45720" bIns="0" anchor="ctr"/>
          <a:lstStyle/>
          <a:p>
            <a:r>
              <a:rPr lang="en-IE" sz="1200">
                <a:solidFill>
                  <a:srgbClr val="203D48"/>
                </a:solidFill>
                <a:latin typeface="Source Sans Pro"/>
              </a:rPr>
              <a:t>Depreciation on Buildings</a:t>
            </a:r>
          </a:p>
        </p:txBody>
      </p:sp>
      <p:sp>
        <p:nvSpPr>
          <p:cNvPr id="8027" name="tblcell_8027"/>
          <p:cNvSpPr/>
          <p:nvPr/>
        </p:nvSpPr>
        <p:spPr>
          <a:xfrm>
            <a:off x="9006840" y="4864607"/>
            <a:ext cx="1234440" cy="310896"/>
          </a:xfrm>
          <a:prstGeom prst="rect">
            <a:avLst/>
          </a:prstGeom>
          <a:solidFill>
            <a:srgbClr val="FFFFFF"/>
          </a:solidFill>
          <a:ln w="9525">
            <a:solidFill>
              <a:srgbClr val="203D48"/>
            </a:solidFill>
          </a:ln>
        </p:spPr>
        <p:txBody>
          <a:bodyPr wrap="square" lIns="45720" tIns="0" rIns="45720" bIns="0" anchor="ctr"/>
          <a:lstStyle/>
          <a:p>
            <a:pPr algn="r"/>
            <a:r>
              <a:rPr lang="en-IE" sz="1200">
                <a:solidFill>
                  <a:srgbClr val="203D48"/>
                </a:solidFill>
                <a:latin typeface="Source Sans Pro"/>
              </a:rPr>
              <a:t>2,500</a:t>
            </a:r>
          </a:p>
        </p:txBody>
      </p:sp>
      <p:sp>
        <p:nvSpPr>
          <p:cNvPr id="8028" name="tblcell_8028"/>
          <p:cNvSpPr/>
          <p:nvPr/>
        </p:nvSpPr>
        <p:spPr>
          <a:xfrm>
            <a:off x="10241280" y="4864607"/>
            <a:ext cx="1234440" cy="310896"/>
          </a:xfrm>
          <a:prstGeom prst="rect">
            <a:avLst/>
          </a:prstGeom>
          <a:solidFill>
            <a:srgbClr val="FFFFFF"/>
          </a:solidFill>
          <a:ln w="9525">
            <a:solidFill>
              <a:srgbClr val="203D48"/>
            </a:solidFill>
          </a:ln>
        </p:spPr>
        <p:txBody>
          <a:bodyPr wrap="square" lIns="45720" tIns="0" rIns="45720" bIns="0" anchor="ctr"/>
          <a:lstStyle/>
          <a:p>
            <a:pPr algn="r"/>
            <a:endParaRPr/>
          </a:p>
        </p:txBody>
      </p:sp>
      <p:sp>
        <p:nvSpPr>
          <p:cNvPr id="8029" name="tblcell_8029"/>
          <p:cNvSpPr/>
          <p:nvPr/>
        </p:nvSpPr>
        <p:spPr>
          <a:xfrm>
            <a:off x="6263640" y="5175503"/>
            <a:ext cx="2743200" cy="310896"/>
          </a:xfrm>
          <a:prstGeom prst="rect">
            <a:avLst/>
          </a:prstGeom>
          <a:solidFill>
            <a:srgbClr val="FFFFFF"/>
          </a:solidFill>
          <a:ln w="9525">
            <a:solidFill>
              <a:srgbClr val="203D48"/>
            </a:solidFill>
          </a:ln>
        </p:spPr>
        <p:txBody>
          <a:bodyPr wrap="square" lIns="45720" tIns="0" rIns="45720" bIns="0" anchor="ctr"/>
          <a:lstStyle/>
          <a:p>
            <a:r>
              <a:rPr lang="en-IE" sz="1200">
                <a:solidFill>
                  <a:srgbClr val="203D48"/>
                </a:solidFill>
                <a:latin typeface="Source Sans Pro"/>
              </a:rPr>
              <a:t>Depreciation on Vehicles</a:t>
            </a:r>
          </a:p>
        </p:txBody>
      </p:sp>
      <p:sp>
        <p:nvSpPr>
          <p:cNvPr id="8030" name="tblcell_8030"/>
          <p:cNvSpPr/>
          <p:nvPr/>
        </p:nvSpPr>
        <p:spPr>
          <a:xfrm>
            <a:off x="9006840" y="5175503"/>
            <a:ext cx="1234440" cy="310896"/>
          </a:xfrm>
          <a:prstGeom prst="rect">
            <a:avLst/>
          </a:prstGeom>
          <a:solidFill>
            <a:srgbClr val="FFFFFF"/>
          </a:solidFill>
          <a:ln w="9525">
            <a:solidFill>
              <a:srgbClr val="203D48"/>
            </a:solidFill>
          </a:ln>
        </p:spPr>
        <p:txBody>
          <a:bodyPr wrap="square" lIns="45720" tIns="0" rIns="45720" bIns="0" anchor="ctr"/>
          <a:lstStyle/>
          <a:p>
            <a:pPr algn="r"/>
            <a:r>
              <a:rPr lang="en-IE" sz="1200">
                <a:solidFill>
                  <a:srgbClr val="203D48"/>
                </a:solidFill>
                <a:latin typeface="Source Sans Pro"/>
              </a:rPr>
              <a:t>4,000</a:t>
            </a:r>
          </a:p>
        </p:txBody>
      </p:sp>
      <p:sp>
        <p:nvSpPr>
          <p:cNvPr id="8031" name="tblcell_8031"/>
          <p:cNvSpPr/>
          <p:nvPr/>
        </p:nvSpPr>
        <p:spPr>
          <a:xfrm>
            <a:off x="10241280" y="5175503"/>
            <a:ext cx="1234440" cy="310896"/>
          </a:xfrm>
          <a:prstGeom prst="rect">
            <a:avLst/>
          </a:prstGeom>
          <a:solidFill>
            <a:srgbClr val="FFFFFF"/>
          </a:solidFill>
          <a:ln w="9525">
            <a:solidFill>
              <a:srgbClr val="203D48"/>
            </a:solidFill>
          </a:ln>
        </p:spPr>
        <p:txBody>
          <a:bodyPr wrap="square" lIns="45720" tIns="0" rIns="45720" bIns="0" anchor="ctr"/>
          <a:lstStyle/>
          <a:p>
            <a:pPr algn="r"/>
            <a:endParaRPr/>
          </a:p>
        </p:txBody>
      </p:sp>
      <p:sp>
        <p:nvSpPr>
          <p:cNvPr id="8032" name="tblcell_8032"/>
          <p:cNvSpPr/>
          <p:nvPr/>
        </p:nvSpPr>
        <p:spPr>
          <a:xfrm>
            <a:off x="6263640" y="5486399"/>
            <a:ext cx="2743200" cy="310896"/>
          </a:xfrm>
          <a:prstGeom prst="rect">
            <a:avLst/>
          </a:prstGeom>
          <a:solidFill>
            <a:srgbClr val="FFFFFF"/>
          </a:solidFill>
          <a:ln w="9525">
            <a:solidFill>
              <a:srgbClr val="203D48"/>
            </a:solidFill>
          </a:ln>
        </p:spPr>
        <p:txBody>
          <a:bodyPr wrap="square" lIns="45720" tIns="0" rIns="45720" bIns="0" anchor="ctr"/>
          <a:lstStyle/>
          <a:p>
            <a:r>
              <a:rPr lang="en-IE" sz="1200">
                <a:solidFill>
                  <a:srgbClr val="203D48"/>
                </a:solidFill>
                <a:latin typeface="Source Sans Pro"/>
              </a:rPr>
              <a:t>Depreciation on Equipment</a:t>
            </a:r>
          </a:p>
        </p:txBody>
      </p:sp>
      <p:sp>
        <p:nvSpPr>
          <p:cNvPr id="8033" name="tblcell_8033"/>
          <p:cNvSpPr/>
          <p:nvPr/>
        </p:nvSpPr>
        <p:spPr>
          <a:xfrm>
            <a:off x="9006840" y="5486399"/>
            <a:ext cx="1234440" cy="310896"/>
          </a:xfrm>
          <a:prstGeom prst="rect">
            <a:avLst/>
          </a:prstGeom>
          <a:solidFill>
            <a:srgbClr val="00B2FF"/>
          </a:solidFill>
          <a:ln w="9525">
            <a:solidFill>
              <a:srgbClr val="203D48"/>
            </a:solidFill>
          </a:ln>
        </p:spPr>
        <p:txBody>
          <a:bodyPr wrap="square" lIns="45720" tIns="0" rIns="45720" bIns="0" anchor="ctr"/>
          <a:lstStyle/>
          <a:p>
            <a:pPr algn="ctr"/>
            <a:r>
              <a:rPr lang="en-IE" sz="1200" b="1">
                <a:solidFill>
                  <a:srgbClr val="FFFFFF"/>
                </a:solidFill>
                <a:latin typeface="Source Sans Pro"/>
              </a:rPr>
              <a:t>B</a:t>
            </a:r>
          </a:p>
        </p:txBody>
      </p:sp>
      <p:sp>
        <p:nvSpPr>
          <p:cNvPr id="8034" name="tblcell_8034"/>
          <p:cNvSpPr/>
          <p:nvPr/>
        </p:nvSpPr>
        <p:spPr>
          <a:xfrm>
            <a:off x="10241280" y="5486399"/>
            <a:ext cx="1234440" cy="310896"/>
          </a:xfrm>
          <a:prstGeom prst="rect">
            <a:avLst/>
          </a:prstGeom>
          <a:solidFill>
            <a:srgbClr val="FFFFFF"/>
          </a:solidFill>
          <a:ln w="9525">
            <a:solidFill>
              <a:srgbClr val="203D48"/>
            </a:solidFill>
          </a:ln>
        </p:spPr>
        <p:txBody>
          <a:bodyPr wrap="square" lIns="45720" tIns="0" rIns="45720" bIns="0" anchor="ctr"/>
          <a:lstStyle/>
          <a:p>
            <a:pPr algn="r"/>
            <a:endParaRPr/>
          </a:p>
        </p:txBody>
      </p:sp>
      <p:sp>
        <p:nvSpPr>
          <p:cNvPr id="8035" name="tblcell_8035"/>
          <p:cNvSpPr/>
          <p:nvPr/>
        </p:nvSpPr>
        <p:spPr>
          <a:xfrm>
            <a:off x="6263640" y="5797295"/>
            <a:ext cx="2743200" cy="310896"/>
          </a:xfrm>
          <a:prstGeom prst="rect">
            <a:avLst/>
          </a:prstGeom>
          <a:solidFill>
            <a:srgbClr val="FFFFFF"/>
          </a:solidFill>
          <a:ln w="9525">
            <a:solidFill>
              <a:srgbClr val="203D48"/>
            </a:solidFill>
          </a:ln>
        </p:spPr>
        <p:txBody>
          <a:bodyPr wrap="square" lIns="45720" tIns="0" rIns="45720" bIns="0" anchor="ctr"/>
          <a:lstStyle/>
          <a:p>
            <a:r>
              <a:rPr lang="en-IE" sz="1200" b="1">
                <a:solidFill>
                  <a:srgbClr val="203D48"/>
                </a:solidFill>
                <a:latin typeface="Source Sans Pro"/>
              </a:rPr>
              <a:t>Total Expenses</a:t>
            </a:r>
          </a:p>
        </p:txBody>
      </p:sp>
      <p:sp>
        <p:nvSpPr>
          <p:cNvPr id="8036" name="tblcell_8036"/>
          <p:cNvSpPr/>
          <p:nvPr/>
        </p:nvSpPr>
        <p:spPr>
          <a:xfrm>
            <a:off x="9006840" y="5797295"/>
            <a:ext cx="1234440" cy="310896"/>
          </a:xfrm>
          <a:prstGeom prst="rect">
            <a:avLst/>
          </a:prstGeom>
          <a:solidFill>
            <a:srgbClr val="FFFFFF"/>
          </a:solidFill>
          <a:ln w="9525">
            <a:solidFill>
              <a:srgbClr val="203D48"/>
            </a:solidFill>
          </a:ln>
        </p:spPr>
        <p:txBody>
          <a:bodyPr wrap="square" lIns="45720" tIns="0" rIns="45720" bIns="0" anchor="ctr"/>
          <a:lstStyle/>
          <a:p>
            <a:pPr algn="r"/>
            <a:endParaRPr/>
          </a:p>
        </p:txBody>
      </p:sp>
      <p:sp>
        <p:nvSpPr>
          <p:cNvPr id="8037" name="tblcell_8037"/>
          <p:cNvSpPr/>
          <p:nvPr/>
        </p:nvSpPr>
        <p:spPr>
          <a:xfrm>
            <a:off x="10241280" y="5797295"/>
            <a:ext cx="1234440" cy="310896"/>
          </a:xfrm>
          <a:prstGeom prst="rect">
            <a:avLst/>
          </a:prstGeom>
          <a:solidFill>
            <a:srgbClr val="00B2FF"/>
          </a:solidFill>
          <a:ln w="9525">
            <a:solidFill>
              <a:srgbClr val="203D48"/>
            </a:solidFill>
          </a:ln>
        </p:spPr>
        <p:txBody>
          <a:bodyPr wrap="square" lIns="45720" tIns="0" rIns="45720" bIns="0" anchor="ctr"/>
          <a:lstStyle/>
          <a:p>
            <a:pPr algn="ctr"/>
            <a:r>
              <a:rPr lang="en-IE" sz="1200" b="1">
                <a:solidFill>
                  <a:srgbClr val="FFFFFF"/>
                </a:solidFill>
                <a:latin typeface="Source Sans Pro"/>
              </a:rPr>
              <a:t>C</a:t>
            </a:r>
          </a:p>
        </p:txBody>
      </p:sp>
      <p:sp>
        <p:nvSpPr>
          <p:cNvPr id="8038" name="tblcell_8038"/>
          <p:cNvSpPr/>
          <p:nvPr/>
        </p:nvSpPr>
        <p:spPr>
          <a:xfrm>
            <a:off x="6263640" y="6108191"/>
            <a:ext cx="2743200" cy="310896"/>
          </a:xfrm>
          <a:prstGeom prst="rect">
            <a:avLst/>
          </a:prstGeom>
          <a:solidFill>
            <a:srgbClr val="FFFFFF"/>
          </a:solidFill>
          <a:ln w="9525">
            <a:solidFill>
              <a:srgbClr val="203D48"/>
            </a:solidFill>
          </a:ln>
        </p:spPr>
        <p:txBody>
          <a:bodyPr wrap="square" lIns="45720" tIns="0" rIns="45720" bIns="0" anchor="ctr"/>
          <a:lstStyle/>
          <a:p>
            <a:r>
              <a:rPr lang="en-IE" sz="1200" b="1">
                <a:solidFill>
                  <a:srgbClr val="203D48"/>
                </a:solidFill>
                <a:latin typeface="Source Sans Pro"/>
              </a:rPr>
              <a:t>Net Profit</a:t>
            </a:r>
          </a:p>
        </p:txBody>
      </p:sp>
      <p:sp>
        <p:nvSpPr>
          <p:cNvPr id="8039" name="tblcell_8039"/>
          <p:cNvSpPr/>
          <p:nvPr/>
        </p:nvSpPr>
        <p:spPr>
          <a:xfrm>
            <a:off x="9006840" y="6108191"/>
            <a:ext cx="1234440" cy="310896"/>
          </a:xfrm>
          <a:prstGeom prst="rect">
            <a:avLst/>
          </a:prstGeom>
          <a:solidFill>
            <a:srgbClr val="FFFFFF"/>
          </a:solidFill>
          <a:ln w="9525">
            <a:solidFill>
              <a:srgbClr val="203D48"/>
            </a:solidFill>
          </a:ln>
        </p:spPr>
        <p:txBody>
          <a:bodyPr wrap="square" lIns="45720" tIns="0" rIns="45720" bIns="0" anchor="ctr"/>
          <a:lstStyle/>
          <a:p>
            <a:pPr algn="r"/>
            <a:endParaRPr/>
          </a:p>
        </p:txBody>
      </p:sp>
      <p:sp>
        <p:nvSpPr>
          <p:cNvPr id="8040" name="tblcell_8040"/>
          <p:cNvSpPr/>
          <p:nvPr/>
        </p:nvSpPr>
        <p:spPr>
          <a:xfrm>
            <a:off x="10241280" y="6108191"/>
            <a:ext cx="1234440" cy="310896"/>
          </a:xfrm>
          <a:prstGeom prst="rect">
            <a:avLst/>
          </a:prstGeom>
          <a:solidFill>
            <a:srgbClr val="00B2FF"/>
          </a:solidFill>
          <a:ln w="9525">
            <a:solidFill>
              <a:srgbClr val="203D48"/>
            </a:solidFill>
          </a:ln>
        </p:spPr>
        <p:txBody>
          <a:bodyPr wrap="square" lIns="45720" tIns="0" rIns="45720" bIns="0" anchor="ctr"/>
          <a:lstStyle/>
          <a:p>
            <a:pPr algn="ctr"/>
            <a:r>
              <a:rPr lang="en-IE" sz="1200" b="1">
                <a:solidFill>
                  <a:srgbClr val="FFFFFF"/>
                </a:solidFill>
                <a:latin typeface="Source Sans Pro"/>
              </a:rPr>
              <a:t>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838200" y="4208992"/>
            <a:ext cx="10515600" cy="1325563"/>
          </a:xfrm>
          <a:prstGeom prst="rect">
            <a:avLst/>
          </a:prstGeom>
          <a:noFill/>
        </p:spPr>
        <p:txBody>
          <a:bodyPr wrap="square" lIns="0" tIns="0" rIns="0" bIns="0" anchor="ctr">
            <a:spAutoFit/>
          </a:bodyPr>
          <a:lstStyle/>
          <a:p>
            <a:pPr algn="ctr">
              <a:spcBef>
                <a:spcPts val="0"/>
              </a:spcBef>
              <a:spcAft>
                <a:spcPts val="0"/>
              </a:spcAft>
            </a:pPr>
            <a:r>
              <a:rPr sz="5400" b="0" i="0">
                <a:solidFill>
                  <a:srgbClr val="FFFFFF"/>
                </a:solidFill>
                <a:latin typeface="ADLaM Display"/>
              </a:rPr>
              <a:t>Workbook Q16 -&gt; Q24</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838200" y="365125"/>
            <a:ext cx="9300000" cy="1009904"/>
          </a:xfrm>
          <a:prstGeom prst="rect">
            <a:avLst/>
          </a:prstGeom>
          <a:noFill/>
        </p:spPr>
        <p:txBody>
          <a:bodyPr wrap="square" lIns="0" tIns="0" rIns="0" bIns="0" anchor="t">
            <a:spAutoFit/>
          </a:bodyPr>
          <a:lstStyle/>
          <a:p>
            <a:pPr>
              <a:spcBef>
                <a:spcPts val="0"/>
              </a:spcBef>
              <a:spcAft>
                <a:spcPts val="0"/>
              </a:spcAft>
            </a:pPr>
            <a:r>
              <a:rPr sz="3200" b="0" i="0">
                <a:solidFill>
                  <a:srgbClr val="00B2FF"/>
                </a:solidFill>
                <a:latin typeface="ADLaM Display"/>
              </a:rPr>
              <a:t>The Income Statement: C. The Appropriation Account</a:t>
            </a:r>
          </a:p>
        </p:txBody>
      </p:sp>
      <p:sp>
        <p:nvSpPr>
          <p:cNvPr id="3" name="TextBox 2"/>
          <p:cNvSpPr txBox="1"/>
          <p:nvPr/>
        </p:nvSpPr>
        <p:spPr>
          <a:xfrm>
            <a:off x="838200" y="1500000"/>
            <a:ext cx="10515600" cy="2667762"/>
          </a:xfrm>
          <a:prstGeom prst="rect">
            <a:avLst/>
          </a:prstGeom>
          <a:noFill/>
        </p:spPr>
        <p:txBody>
          <a:bodyPr wrap="square" lIns="0" tIns="0" rIns="0" bIns="0" anchor="t">
            <a:spAutoFit/>
          </a:bodyPr>
          <a:lstStyle/>
          <a:p>
            <a:pPr>
              <a:lnSpc>
                <a:spcPct val="110000"/>
              </a:lnSpc>
              <a:spcBef>
                <a:spcPts val="0"/>
              </a:spcBef>
              <a:spcAft>
                <a:spcPts val="1400"/>
              </a:spcAft>
            </a:pPr>
            <a:r>
              <a:rPr sz="1900" b="1" i="0">
                <a:solidFill>
                  <a:srgbClr val="203D48"/>
                </a:solidFill>
                <a:latin typeface="Source Sans Pro"/>
              </a:rPr>
              <a:t>Two things finish the account after Net Profit:</a:t>
            </a:r>
          </a:p>
          <a:p>
            <a:pPr>
              <a:lnSpc>
                <a:spcPct val="110000"/>
              </a:lnSpc>
              <a:spcBef>
                <a:spcPts val="0"/>
              </a:spcBef>
              <a:spcAft>
                <a:spcPts val="1400"/>
              </a:spcAft>
            </a:pPr>
            <a:r>
              <a:rPr sz="1900" b="1" i="0">
                <a:solidFill>
                  <a:srgbClr val="FFDE5C"/>
                </a:solidFill>
                <a:latin typeface="Source Sans Pro"/>
              </a:rPr>
              <a:t>1. Deduct dividends paid to shareholders. </a:t>
            </a:r>
            <a:r>
              <a:rPr sz="1900" b="1" i="0">
                <a:solidFill>
                  <a:srgbClr val="203D48"/>
                </a:solidFill>
                <a:latin typeface="Source Sans Pro"/>
              </a:rPr>
              <a:t>Dividends are payments made by a company to its shareholders from their profits as a reward for investing in the business.</a:t>
            </a:r>
          </a:p>
          <a:p>
            <a:pPr>
              <a:lnSpc>
                <a:spcPct val="110000"/>
              </a:lnSpc>
              <a:spcBef>
                <a:spcPts val="0"/>
              </a:spcBef>
              <a:spcAft>
                <a:spcPts val="1400"/>
              </a:spcAft>
            </a:pPr>
            <a:r>
              <a:rPr sz="1900" b="1" i="0">
                <a:solidFill>
                  <a:srgbClr val="FFDE5C"/>
                </a:solidFill>
                <a:latin typeface="Source Sans Pro"/>
              </a:rPr>
              <a:t>2. Add back the opening P&amp;L Balance </a:t>
            </a:r>
            <a:r>
              <a:rPr sz="1900" b="1" i="0">
                <a:solidFill>
                  <a:srgbClr val="203D48"/>
                </a:solidFill>
                <a:latin typeface="Source Sans Pro"/>
              </a:rPr>
              <a:t>(01/01), also called opening reserves: profit from previous years kept in the business and carried forward into the current year.</a:t>
            </a:r>
          </a:p>
          <a:p>
            <a:pPr>
              <a:lnSpc>
                <a:spcPct val="110000"/>
              </a:lnSpc>
              <a:spcBef>
                <a:spcPts val="0"/>
              </a:spcBef>
              <a:spcAft>
                <a:spcPts val="1400"/>
              </a:spcAft>
            </a:pPr>
            <a:r>
              <a:rPr sz="1900" b="1" i="0">
                <a:solidFill>
                  <a:srgbClr val="203D48"/>
                </a:solidFill>
                <a:latin typeface="Source Sans Pro"/>
              </a:rPr>
              <a:t>The closing figure is the P&amp;L Balance 31/12, carried forward into next year.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838200" y="365125"/>
            <a:ext cx="9300000" cy="1009904"/>
          </a:xfrm>
          <a:prstGeom prst="rect">
            <a:avLst/>
          </a:prstGeom>
          <a:noFill/>
        </p:spPr>
        <p:txBody>
          <a:bodyPr wrap="square" lIns="0" tIns="0" rIns="0" bIns="0" anchor="t">
            <a:spAutoFit/>
          </a:bodyPr>
          <a:lstStyle/>
          <a:p>
            <a:pPr>
              <a:spcBef>
                <a:spcPts val="0"/>
              </a:spcBef>
              <a:spcAft>
                <a:spcPts val="0"/>
              </a:spcAft>
            </a:pPr>
            <a:r>
              <a:rPr sz="3200" b="0" i="0">
                <a:solidFill>
                  <a:srgbClr val="00B2FF"/>
                </a:solidFill>
                <a:latin typeface="ADLaM Display"/>
              </a:rPr>
              <a:t>Steps To Calculate P&amp;L Balance/Reserves on 31/12</a:t>
            </a:r>
          </a:p>
        </p:txBody>
      </p:sp>
      <p:sp>
        <p:nvSpPr>
          <p:cNvPr id="3" name="Rectangle 2"/>
          <p:cNvSpPr/>
          <p:nvPr/>
        </p:nvSpPr>
        <p:spPr>
          <a:xfrm>
            <a:off x="520700" y="1500000"/>
            <a:ext cx="3600000" cy="420000"/>
          </a:xfrm>
          <a:prstGeom prst="rect">
            <a:avLst/>
          </a:prstGeom>
          <a:solidFill>
            <a:srgbClr val="FFA700"/>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300" b="1" i="0">
                <a:solidFill>
                  <a:srgbClr val="FFFFFF"/>
                </a:solidFill>
                <a:latin typeface="Source Sans Pro"/>
              </a:rPr>
              <a:t>Net Profit</a:t>
            </a:r>
          </a:p>
        </p:txBody>
      </p:sp>
      <p:sp>
        <p:nvSpPr>
          <p:cNvPr id="4" name="Rectangle 3"/>
          <p:cNvSpPr/>
          <p:nvPr/>
        </p:nvSpPr>
        <p:spPr>
          <a:xfrm>
            <a:off x="4120700" y="1500000"/>
            <a:ext cx="1700000" cy="42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5" name="Rectangle 4"/>
          <p:cNvSpPr/>
          <p:nvPr/>
        </p:nvSpPr>
        <p:spPr>
          <a:xfrm>
            <a:off x="520700" y="1920000"/>
            <a:ext cx="3600000" cy="42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300" b="1" i="0">
                <a:solidFill>
                  <a:srgbClr val="203D48"/>
                </a:solidFill>
                <a:latin typeface="Source Sans Pro"/>
              </a:rPr>
              <a:t>Less Dividend Paid</a:t>
            </a:r>
          </a:p>
        </p:txBody>
      </p:sp>
      <p:sp>
        <p:nvSpPr>
          <p:cNvPr id="6" name="Rectangle 5"/>
          <p:cNvSpPr/>
          <p:nvPr/>
        </p:nvSpPr>
        <p:spPr>
          <a:xfrm>
            <a:off x="4120700" y="1920000"/>
            <a:ext cx="1700000" cy="42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7" name="Rectangle 6"/>
          <p:cNvSpPr/>
          <p:nvPr/>
        </p:nvSpPr>
        <p:spPr>
          <a:xfrm>
            <a:off x="520700" y="2340000"/>
            <a:ext cx="3600000" cy="42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endParaRPr/>
          </a:p>
        </p:txBody>
      </p:sp>
      <p:sp>
        <p:nvSpPr>
          <p:cNvPr id="8" name="Rectangle 7"/>
          <p:cNvSpPr/>
          <p:nvPr/>
        </p:nvSpPr>
        <p:spPr>
          <a:xfrm>
            <a:off x="4120700" y="2340000"/>
            <a:ext cx="1700000" cy="42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9" name="Rectangle 8"/>
          <p:cNvSpPr/>
          <p:nvPr/>
        </p:nvSpPr>
        <p:spPr>
          <a:xfrm>
            <a:off x="520700" y="2760000"/>
            <a:ext cx="3600000" cy="42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300" b="1" i="0">
                <a:solidFill>
                  <a:srgbClr val="203D48"/>
                </a:solidFill>
                <a:latin typeface="Source Sans Pro"/>
              </a:rPr>
              <a:t>Add P&amp;L Balance 01/01/26</a:t>
            </a:r>
          </a:p>
        </p:txBody>
      </p:sp>
      <p:sp>
        <p:nvSpPr>
          <p:cNvPr id="10" name="Rectangle 9"/>
          <p:cNvSpPr/>
          <p:nvPr/>
        </p:nvSpPr>
        <p:spPr>
          <a:xfrm>
            <a:off x="4120700" y="2760000"/>
            <a:ext cx="1700000" cy="42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11" name="Rectangle 10"/>
          <p:cNvSpPr/>
          <p:nvPr/>
        </p:nvSpPr>
        <p:spPr>
          <a:xfrm>
            <a:off x="520700" y="3180000"/>
            <a:ext cx="3600000" cy="420000"/>
          </a:xfrm>
          <a:prstGeom prst="rect">
            <a:avLst/>
          </a:prstGeom>
          <a:solidFill>
            <a:srgbClr val="FFDE5C"/>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300" b="1" i="0">
                <a:solidFill>
                  <a:srgbClr val="203D48"/>
                </a:solidFill>
                <a:latin typeface="Source Sans Pro"/>
              </a:rPr>
              <a:t>P&amp;L Balance 31/12/26</a:t>
            </a:r>
          </a:p>
        </p:txBody>
      </p:sp>
      <p:sp>
        <p:nvSpPr>
          <p:cNvPr id="12" name="Rectangle 11"/>
          <p:cNvSpPr/>
          <p:nvPr/>
        </p:nvSpPr>
        <p:spPr>
          <a:xfrm>
            <a:off x="4120700" y="3180000"/>
            <a:ext cx="1700000" cy="42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13" name="TextBox 12"/>
          <p:cNvSpPr txBox="1"/>
          <p:nvPr/>
        </p:nvSpPr>
        <p:spPr>
          <a:xfrm>
            <a:off x="4150700" y="1600145"/>
            <a:ext cx="1610000" cy="219710"/>
          </a:xfrm>
          <a:prstGeom prst="rect">
            <a:avLst/>
          </a:prstGeom>
          <a:noFill/>
        </p:spPr>
        <p:txBody>
          <a:bodyPr wrap="square" lIns="0" tIns="0" rIns="0" bIns="0" anchor="ctr">
            <a:spAutoFit/>
          </a:bodyPr>
          <a:lstStyle/>
          <a:p>
            <a:pPr algn="r">
              <a:spcBef>
                <a:spcPts val="0"/>
              </a:spcBef>
              <a:spcAft>
                <a:spcPts val="0"/>
              </a:spcAft>
            </a:pPr>
            <a:r>
              <a:rPr sz="1300" b="1" i="0">
                <a:solidFill>
                  <a:srgbClr val="203D48"/>
                </a:solidFill>
                <a:latin typeface="Source Sans Pro"/>
              </a:rPr>
              <a:t>38,000</a:t>
            </a:r>
          </a:p>
        </p:txBody>
      </p:sp>
      <p:sp>
        <p:nvSpPr>
          <p:cNvPr id="14" name="anim_click1_f0"/>
          <p:cNvSpPr txBox="1"/>
          <p:nvPr/>
        </p:nvSpPr>
        <p:spPr>
          <a:xfrm>
            <a:off x="4150700" y="2020145"/>
            <a:ext cx="1610000" cy="219710"/>
          </a:xfrm>
          <a:prstGeom prst="rect">
            <a:avLst/>
          </a:prstGeom>
          <a:noFill/>
        </p:spPr>
        <p:txBody>
          <a:bodyPr wrap="square" lIns="0" tIns="0" rIns="0" bIns="0" anchor="ctr">
            <a:spAutoFit/>
          </a:bodyPr>
          <a:lstStyle/>
          <a:p>
            <a:pPr algn="r">
              <a:spcBef>
                <a:spcPts val="0"/>
              </a:spcBef>
              <a:spcAft>
                <a:spcPts val="0"/>
              </a:spcAft>
            </a:pPr>
            <a:r>
              <a:rPr sz="1300" b="1" i="1">
                <a:solidFill>
                  <a:srgbClr val="2E55C6"/>
                </a:solidFill>
                <a:latin typeface="Source Sans Pro"/>
              </a:rPr>
              <a:t>(12,000)</a:t>
            </a:r>
          </a:p>
        </p:txBody>
      </p:sp>
      <p:sp>
        <p:nvSpPr>
          <p:cNvPr id="15" name="anim_click1_f1"/>
          <p:cNvSpPr txBox="1"/>
          <p:nvPr/>
        </p:nvSpPr>
        <p:spPr>
          <a:xfrm>
            <a:off x="4150700" y="2440145"/>
            <a:ext cx="1610000" cy="219710"/>
          </a:xfrm>
          <a:prstGeom prst="rect">
            <a:avLst/>
          </a:prstGeom>
          <a:noFill/>
        </p:spPr>
        <p:txBody>
          <a:bodyPr wrap="square" lIns="0" tIns="0" rIns="0" bIns="0" anchor="ctr">
            <a:spAutoFit/>
          </a:bodyPr>
          <a:lstStyle/>
          <a:p>
            <a:pPr algn="r">
              <a:spcBef>
                <a:spcPts val="0"/>
              </a:spcBef>
              <a:spcAft>
                <a:spcPts val="0"/>
              </a:spcAft>
            </a:pPr>
            <a:r>
              <a:rPr sz="1300" b="1" i="1">
                <a:solidFill>
                  <a:srgbClr val="2E55C6"/>
                </a:solidFill>
                <a:latin typeface="Source Sans Pro"/>
              </a:rPr>
              <a:t>26,000</a:t>
            </a:r>
          </a:p>
        </p:txBody>
      </p:sp>
      <p:sp>
        <p:nvSpPr>
          <p:cNvPr id="16" name="anim_click1_c"/>
          <p:cNvSpPr txBox="1"/>
          <p:nvPr/>
        </p:nvSpPr>
        <p:spPr>
          <a:xfrm>
            <a:off x="6040700" y="2339434"/>
            <a:ext cx="5971300" cy="421132"/>
          </a:xfrm>
          <a:prstGeom prst="rect">
            <a:avLst/>
          </a:prstGeom>
          <a:noFill/>
        </p:spPr>
        <p:txBody>
          <a:bodyPr wrap="square" lIns="0" tIns="0" rIns="0" bIns="0" anchor="t">
            <a:spAutoFit/>
          </a:bodyPr>
          <a:lstStyle/>
          <a:p>
            <a:pPr>
              <a:lnSpc>
                <a:spcPct val="105000"/>
              </a:lnSpc>
              <a:spcBef>
                <a:spcPts val="0"/>
              </a:spcBef>
              <a:spcAft>
                <a:spcPts val="300"/>
              </a:spcAft>
            </a:pPr>
            <a:r>
              <a:rPr sz="1300" b="1" i="0">
                <a:solidFill>
                  <a:srgbClr val="203D48"/>
                </a:solidFill>
                <a:latin typeface="Source Sans Pro"/>
              </a:rPr>
              <a:t>STEP 2: deduct dividends paid from Net Profit. €38,000 - €12,000 = €26,000.</a:t>
            </a:r>
          </a:p>
        </p:txBody>
      </p:sp>
      <p:sp>
        <p:nvSpPr>
          <p:cNvPr id="17" name="anim_click2_f0"/>
          <p:cNvSpPr txBox="1"/>
          <p:nvPr/>
        </p:nvSpPr>
        <p:spPr>
          <a:xfrm>
            <a:off x="4150700" y="2860145"/>
            <a:ext cx="1610000" cy="219710"/>
          </a:xfrm>
          <a:prstGeom prst="rect">
            <a:avLst/>
          </a:prstGeom>
          <a:noFill/>
        </p:spPr>
        <p:txBody>
          <a:bodyPr wrap="square" lIns="0" tIns="0" rIns="0" bIns="0" anchor="ctr">
            <a:spAutoFit/>
          </a:bodyPr>
          <a:lstStyle/>
          <a:p>
            <a:pPr algn="r">
              <a:spcBef>
                <a:spcPts val="0"/>
              </a:spcBef>
              <a:spcAft>
                <a:spcPts val="0"/>
              </a:spcAft>
            </a:pPr>
            <a:r>
              <a:rPr sz="1300" b="1" i="1">
                <a:solidFill>
                  <a:srgbClr val="2E55C6"/>
                </a:solidFill>
                <a:latin typeface="Source Sans Pro"/>
              </a:rPr>
              <a:t>17,500</a:t>
            </a:r>
          </a:p>
        </p:txBody>
      </p:sp>
      <p:sp>
        <p:nvSpPr>
          <p:cNvPr id="18" name="anim_click2_c"/>
          <p:cNvSpPr txBox="1"/>
          <p:nvPr/>
        </p:nvSpPr>
        <p:spPr>
          <a:xfrm>
            <a:off x="6040700" y="2833718"/>
            <a:ext cx="5971300" cy="421132"/>
          </a:xfrm>
          <a:prstGeom prst="rect">
            <a:avLst/>
          </a:prstGeom>
          <a:noFill/>
        </p:spPr>
        <p:txBody>
          <a:bodyPr wrap="square" lIns="0" tIns="0" rIns="0" bIns="0" anchor="t">
            <a:spAutoFit/>
          </a:bodyPr>
          <a:lstStyle/>
          <a:p>
            <a:pPr>
              <a:lnSpc>
                <a:spcPct val="105000"/>
              </a:lnSpc>
              <a:spcBef>
                <a:spcPts val="0"/>
              </a:spcBef>
              <a:spcAft>
                <a:spcPts val="300"/>
              </a:spcAft>
            </a:pPr>
            <a:r>
              <a:rPr sz="1300" b="1" i="0">
                <a:solidFill>
                  <a:srgbClr val="203D48"/>
                </a:solidFill>
                <a:latin typeface="Source Sans Pro"/>
              </a:rPr>
              <a:t>STEP 3: add the Reserves / Opening P&amp;L balance (01/01) from the start of the year.</a:t>
            </a:r>
          </a:p>
        </p:txBody>
      </p:sp>
      <p:sp>
        <p:nvSpPr>
          <p:cNvPr id="19" name="anim_click3_f0"/>
          <p:cNvSpPr txBox="1"/>
          <p:nvPr/>
        </p:nvSpPr>
        <p:spPr>
          <a:xfrm>
            <a:off x="4150700" y="3280145"/>
            <a:ext cx="1610000" cy="219710"/>
          </a:xfrm>
          <a:prstGeom prst="rect">
            <a:avLst/>
          </a:prstGeom>
          <a:noFill/>
        </p:spPr>
        <p:txBody>
          <a:bodyPr wrap="square" lIns="0" tIns="0" rIns="0" bIns="0" anchor="ctr">
            <a:spAutoFit/>
          </a:bodyPr>
          <a:lstStyle/>
          <a:p>
            <a:pPr algn="r">
              <a:spcBef>
                <a:spcPts val="0"/>
              </a:spcBef>
              <a:spcAft>
                <a:spcPts val="0"/>
              </a:spcAft>
            </a:pPr>
            <a:r>
              <a:rPr sz="1300" b="1" i="1">
                <a:solidFill>
                  <a:srgbClr val="2E55C6"/>
                </a:solidFill>
                <a:latin typeface="Source Sans Pro"/>
              </a:rPr>
              <a:t>43,500</a:t>
            </a:r>
          </a:p>
        </p:txBody>
      </p:sp>
      <p:sp>
        <p:nvSpPr>
          <p:cNvPr id="20" name="anim_click3_c"/>
          <p:cNvSpPr txBox="1"/>
          <p:nvPr/>
        </p:nvSpPr>
        <p:spPr>
          <a:xfrm>
            <a:off x="6040700" y="3328002"/>
            <a:ext cx="5971300" cy="421132"/>
          </a:xfrm>
          <a:prstGeom prst="rect">
            <a:avLst/>
          </a:prstGeom>
          <a:noFill/>
        </p:spPr>
        <p:txBody>
          <a:bodyPr wrap="square" lIns="0" tIns="0" rIns="0" bIns="0" anchor="t">
            <a:spAutoFit/>
          </a:bodyPr>
          <a:lstStyle/>
          <a:p>
            <a:pPr>
              <a:lnSpc>
                <a:spcPct val="105000"/>
              </a:lnSpc>
              <a:spcBef>
                <a:spcPts val="0"/>
              </a:spcBef>
              <a:spcAft>
                <a:spcPts val="300"/>
              </a:spcAft>
            </a:pPr>
            <a:r>
              <a:rPr sz="1300" b="1" i="0">
                <a:solidFill>
                  <a:srgbClr val="203D48"/>
                </a:solidFill>
                <a:latin typeface="Source Sans Pro"/>
              </a:rPr>
              <a:t>STEP 4: the new Profit and Loss balance on 31/12 that the business carries forward into the next year.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838200" y="365125"/>
            <a:ext cx="9300000" cy="1009904"/>
          </a:xfrm>
          <a:prstGeom prst="rect">
            <a:avLst/>
          </a:prstGeom>
          <a:noFill/>
        </p:spPr>
        <p:txBody>
          <a:bodyPr wrap="square" lIns="0" tIns="0" rIns="0" bIns="0" anchor="t">
            <a:spAutoFit/>
          </a:bodyPr>
          <a:lstStyle/>
          <a:p>
            <a:pPr>
              <a:spcBef>
                <a:spcPts val="0"/>
              </a:spcBef>
              <a:spcAft>
                <a:spcPts val="0"/>
              </a:spcAft>
            </a:pPr>
            <a:r>
              <a:rPr sz="3200" b="0" i="0">
                <a:solidFill>
                  <a:srgbClr val="00B2FF"/>
                </a:solidFill>
                <a:latin typeface="ADLaM Display"/>
              </a:rPr>
              <a:t>Measuring Performance: Gross and Net Profit</a:t>
            </a:r>
          </a:p>
        </p:txBody>
      </p:sp>
      <p:sp>
        <p:nvSpPr>
          <p:cNvPr id="3" name="TextBox 2"/>
          <p:cNvSpPr txBox="1"/>
          <p:nvPr/>
        </p:nvSpPr>
        <p:spPr>
          <a:xfrm>
            <a:off x="838200" y="1500000"/>
            <a:ext cx="10515600" cy="2078990"/>
          </a:xfrm>
          <a:prstGeom prst="rect">
            <a:avLst/>
          </a:prstGeom>
          <a:noFill/>
        </p:spPr>
        <p:txBody>
          <a:bodyPr wrap="square" lIns="0" tIns="0" rIns="0" bIns="0" anchor="t">
            <a:spAutoFit/>
          </a:bodyPr>
          <a:lstStyle/>
          <a:p>
            <a:pPr>
              <a:lnSpc>
                <a:spcPct val="110000"/>
              </a:lnSpc>
              <a:spcBef>
                <a:spcPts val="0"/>
              </a:spcBef>
              <a:spcAft>
                <a:spcPts val="1400"/>
              </a:spcAft>
            </a:pPr>
            <a:r>
              <a:rPr sz="1900" b="1" i="0">
                <a:solidFill>
                  <a:srgbClr val="00B2FF"/>
                </a:solidFill>
                <a:latin typeface="Source Sans Pro"/>
              </a:rPr>
              <a:t>Gross Profit €80,000: </a:t>
            </a:r>
            <a:r>
              <a:rPr sz="1900" b="1" i="0">
                <a:solidFill>
                  <a:srgbClr val="203D48"/>
                </a:solidFill>
                <a:latin typeface="Source Sans Pro"/>
              </a:rPr>
              <a:t>increasing Gross Profit is a positive trend. If it falls, consider finding a cheaper supplier or increasing selling prices.</a:t>
            </a:r>
          </a:p>
          <a:p>
            <a:pPr>
              <a:lnSpc>
                <a:spcPct val="110000"/>
              </a:lnSpc>
              <a:spcBef>
                <a:spcPts val="0"/>
              </a:spcBef>
              <a:spcAft>
                <a:spcPts val="1400"/>
              </a:spcAft>
            </a:pPr>
            <a:r>
              <a:rPr sz="1900" b="1" i="0">
                <a:solidFill>
                  <a:srgbClr val="FFA700"/>
                </a:solidFill>
                <a:latin typeface="Source Sans Pro"/>
              </a:rPr>
              <a:t>Net Profit €38,000: </a:t>
            </a:r>
            <a:r>
              <a:rPr sz="1900" b="1" i="0">
                <a:solidFill>
                  <a:srgbClr val="203D48"/>
                </a:solidFill>
                <a:latin typeface="Source Sans Pro"/>
              </a:rPr>
              <a:t>an increasing Net Profit is a positive trend. Net Profit is lower than Gross Profit because expenses are deducted in between.</a:t>
            </a:r>
          </a:p>
          <a:p>
            <a:pPr>
              <a:lnSpc>
                <a:spcPct val="110000"/>
              </a:lnSpc>
              <a:spcBef>
                <a:spcPts val="0"/>
              </a:spcBef>
              <a:spcAft>
                <a:spcPts val="1400"/>
              </a:spcAft>
            </a:pPr>
            <a:r>
              <a:rPr sz="1900" b="1" i="0">
                <a:solidFill>
                  <a:srgbClr val="203D48"/>
                </a:solidFill>
                <a:latin typeface="Source Sans Pro"/>
              </a:rPr>
              <a:t>If Net Profit falls but Gross Profit stays the same, expenses have increased: </a:t>
            </a:r>
            <a:r>
              <a:rPr sz="1900" b="1" i="0">
                <a:solidFill>
                  <a:srgbClr val="F32201"/>
                </a:solidFill>
                <a:latin typeface="Source Sans Pro"/>
              </a:rPr>
              <a:t>reduce costs</a:t>
            </a:r>
            <a:r>
              <a:rPr sz="1900" b="1" i="0">
                <a:solidFill>
                  <a:srgbClr val="203D48"/>
                </a:solidFill>
                <a:latin typeface="Source Sans Pro"/>
              </a:rPr>
              <a:t>, eg switch to a cheaper electricity provider or spend less on advertising.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838200" y="4208992"/>
            <a:ext cx="10515600" cy="1325563"/>
          </a:xfrm>
          <a:prstGeom prst="rect">
            <a:avLst/>
          </a:prstGeom>
          <a:noFill/>
        </p:spPr>
        <p:txBody>
          <a:bodyPr wrap="square" lIns="0" tIns="0" rIns="0" bIns="0" anchor="ctr">
            <a:spAutoFit/>
          </a:bodyPr>
          <a:lstStyle/>
          <a:p>
            <a:pPr algn="ctr">
              <a:spcBef>
                <a:spcPts val="0"/>
              </a:spcBef>
              <a:spcAft>
                <a:spcPts val="0"/>
              </a:spcAft>
            </a:pPr>
            <a:r>
              <a:rPr sz="5400" b="0" i="0">
                <a:solidFill>
                  <a:srgbClr val="FFFFFF"/>
                </a:solidFill>
                <a:latin typeface="ADLaM Display"/>
              </a:rPr>
              <a:t>Workbook Q25 -&gt; Q38</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838200" y="365125"/>
            <a:ext cx="9300000" cy="514096"/>
          </a:xfrm>
          <a:prstGeom prst="rect">
            <a:avLst/>
          </a:prstGeom>
          <a:noFill/>
        </p:spPr>
        <p:txBody>
          <a:bodyPr wrap="square" lIns="0" tIns="0" rIns="0" bIns="0" anchor="t">
            <a:spAutoFit/>
          </a:bodyPr>
          <a:lstStyle/>
          <a:p>
            <a:pPr>
              <a:spcBef>
                <a:spcPts val="0"/>
              </a:spcBef>
              <a:spcAft>
                <a:spcPts val="0"/>
              </a:spcAft>
            </a:pPr>
            <a:r>
              <a:rPr sz="3200" b="0" i="0">
                <a:solidFill>
                  <a:srgbClr val="00B2FF"/>
                </a:solidFill>
                <a:latin typeface="ADLaM Display"/>
              </a:rPr>
              <a:t>The Statement of Financial Position</a:t>
            </a:r>
          </a:p>
        </p:txBody>
      </p:sp>
      <p:sp>
        <p:nvSpPr>
          <p:cNvPr id="3" name="TextBox 2"/>
          <p:cNvSpPr txBox="1"/>
          <p:nvPr/>
        </p:nvSpPr>
        <p:spPr>
          <a:xfrm>
            <a:off x="838200" y="1300000"/>
            <a:ext cx="10515600" cy="545084"/>
          </a:xfrm>
          <a:prstGeom prst="rect">
            <a:avLst/>
          </a:prstGeom>
          <a:noFill/>
        </p:spPr>
        <p:txBody>
          <a:bodyPr wrap="square" lIns="0" tIns="0" rIns="0" bIns="0" anchor="t">
            <a:spAutoFit/>
          </a:bodyPr>
          <a:lstStyle/>
          <a:p>
            <a:pPr>
              <a:lnSpc>
                <a:spcPct val="110000"/>
              </a:lnSpc>
              <a:spcBef>
                <a:spcPts val="0"/>
              </a:spcBef>
              <a:spcAft>
                <a:spcPts val="0"/>
              </a:spcAft>
            </a:pPr>
            <a:r>
              <a:rPr sz="1700" b="1" i="0">
                <a:solidFill>
                  <a:srgbClr val="203D48"/>
                </a:solidFill>
                <a:latin typeface="Source Sans Pro"/>
              </a:rPr>
              <a:t>Shows the financial health of a business at a point in time: what it owns (assets), what it owes (liabilities), and how it is funded in the long term.</a:t>
            </a:r>
          </a:p>
        </p:txBody>
      </p:sp>
      <p:sp>
        <p:nvSpPr>
          <p:cNvPr id="4" name="Rectangle 3"/>
          <p:cNvSpPr/>
          <p:nvPr/>
        </p:nvSpPr>
        <p:spPr>
          <a:xfrm>
            <a:off x="520700" y="2300000"/>
            <a:ext cx="2735150" cy="560000"/>
          </a:xfrm>
          <a:prstGeom prst="rect">
            <a:avLst/>
          </a:prstGeom>
          <a:solidFill>
            <a:srgbClr val="00B2FF"/>
          </a:solidFill>
          <a:ln>
            <a:no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spcBef>
                <a:spcPts val="0"/>
              </a:spcBef>
              <a:spcAft>
                <a:spcPts val="0"/>
              </a:spcAft>
            </a:pPr>
            <a:r>
              <a:rPr b="1" i="0">
                <a:solidFill>
                  <a:srgbClr val="FFFFFF"/>
                </a:solidFill>
                <a:latin typeface="Source Sans Pro"/>
              </a:rPr>
              <a:t>Fixed Assets</a:t>
            </a:r>
          </a:p>
        </p:txBody>
      </p:sp>
      <p:sp>
        <p:nvSpPr>
          <p:cNvPr id="5" name="Rectangle 4"/>
          <p:cNvSpPr/>
          <p:nvPr/>
        </p:nvSpPr>
        <p:spPr>
          <a:xfrm>
            <a:off x="520700" y="2860000"/>
            <a:ext cx="2735150" cy="330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lnSpc>
                <a:spcPct val="105000"/>
              </a:lnSpc>
              <a:spcBef>
                <a:spcPts val="0"/>
              </a:spcBef>
              <a:spcAft>
                <a:spcPts val="0"/>
              </a:spcAft>
            </a:pPr>
            <a:r>
              <a:rPr b="0" i="0">
                <a:solidFill>
                  <a:srgbClr val="203D48"/>
                </a:solidFill>
                <a:latin typeface="Source Sans Pro"/>
              </a:rPr>
              <a:t>Any item a business owns and uses for more than one year. Land/Premises, Machinery, Equipment, Vehicles, Furniture &amp; Fittings.</a:t>
            </a:r>
          </a:p>
        </p:txBody>
      </p:sp>
      <p:sp>
        <p:nvSpPr>
          <p:cNvPr id="6" name="Rectangle 5"/>
          <p:cNvSpPr/>
          <p:nvPr/>
        </p:nvSpPr>
        <p:spPr>
          <a:xfrm>
            <a:off x="3325850" y="2300000"/>
            <a:ext cx="2735150" cy="560000"/>
          </a:xfrm>
          <a:prstGeom prst="rect">
            <a:avLst/>
          </a:prstGeom>
          <a:solidFill>
            <a:srgbClr val="049F84"/>
          </a:solidFill>
          <a:ln>
            <a:no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spcBef>
                <a:spcPts val="0"/>
              </a:spcBef>
              <a:spcAft>
                <a:spcPts val="0"/>
              </a:spcAft>
            </a:pPr>
            <a:r>
              <a:rPr b="1" i="0">
                <a:solidFill>
                  <a:srgbClr val="FFFFFF"/>
                </a:solidFill>
                <a:latin typeface="Source Sans Pro"/>
              </a:rPr>
              <a:t>Current Assets</a:t>
            </a:r>
          </a:p>
        </p:txBody>
      </p:sp>
      <p:sp>
        <p:nvSpPr>
          <p:cNvPr id="7" name="Rectangle 6"/>
          <p:cNvSpPr/>
          <p:nvPr/>
        </p:nvSpPr>
        <p:spPr>
          <a:xfrm>
            <a:off x="3325850" y="2860000"/>
            <a:ext cx="2735150" cy="330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lnSpc>
                <a:spcPct val="105000"/>
              </a:lnSpc>
              <a:spcBef>
                <a:spcPts val="0"/>
              </a:spcBef>
              <a:spcAft>
                <a:spcPts val="0"/>
              </a:spcAft>
            </a:pPr>
            <a:r>
              <a:rPr b="0" i="0">
                <a:solidFill>
                  <a:srgbClr val="203D48"/>
                </a:solidFill>
                <a:latin typeface="Source Sans Pro"/>
              </a:rPr>
              <a:t>Assets a business expects to sell, use, or receive payment for within one year. Closing Stock, Debtors, Cash, Bank.</a:t>
            </a:r>
          </a:p>
        </p:txBody>
      </p:sp>
      <p:sp>
        <p:nvSpPr>
          <p:cNvPr id="8" name="Rectangle 7"/>
          <p:cNvSpPr/>
          <p:nvPr/>
        </p:nvSpPr>
        <p:spPr>
          <a:xfrm>
            <a:off x="6131000" y="2300000"/>
            <a:ext cx="2735150" cy="560000"/>
          </a:xfrm>
          <a:prstGeom prst="rect">
            <a:avLst/>
          </a:prstGeom>
          <a:solidFill>
            <a:srgbClr val="FFA700"/>
          </a:solidFill>
          <a:ln>
            <a:no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spcBef>
                <a:spcPts val="0"/>
              </a:spcBef>
              <a:spcAft>
                <a:spcPts val="0"/>
              </a:spcAft>
            </a:pPr>
            <a:r>
              <a:rPr b="1" i="0">
                <a:solidFill>
                  <a:srgbClr val="FFFFFF"/>
                </a:solidFill>
                <a:latin typeface="Source Sans Pro"/>
              </a:rPr>
              <a:t>Current Liabilities</a:t>
            </a:r>
          </a:p>
        </p:txBody>
      </p:sp>
      <p:sp>
        <p:nvSpPr>
          <p:cNvPr id="9" name="Rectangle 8"/>
          <p:cNvSpPr/>
          <p:nvPr/>
        </p:nvSpPr>
        <p:spPr>
          <a:xfrm>
            <a:off x="6131000" y="2860000"/>
            <a:ext cx="2735150" cy="330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lnSpc>
                <a:spcPct val="105000"/>
              </a:lnSpc>
              <a:spcBef>
                <a:spcPts val="0"/>
              </a:spcBef>
              <a:spcAft>
                <a:spcPts val="0"/>
              </a:spcAft>
            </a:pPr>
            <a:r>
              <a:rPr b="0" i="0">
                <a:solidFill>
                  <a:srgbClr val="203D48"/>
                </a:solidFill>
                <a:latin typeface="Source Sans Pro"/>
              </a:rPr>
              <a:t>Amounts owed that must be repaid within one year. Bank Overdraft, Bills due, Creditors.</a:t>
            </a:r>
          </a:p>
        </p:txBody>
      </p:sp>
      <p:sp>
        <p:nvSpPr>
          <p:cNvPr id="10" name="Rectangle 9"/>
          <p:cNvSpPr/>
          <p:nvPr/>
        </p:nvSpPr>
        <p:spPr>
          <a:xfrm>
            <a:off x="8936150" y="2300000"/>
            <a:ext cx="2735150" cy="560000"/>
          </a:xfrm>
          <a:prstGeom prst="rect">
            <a:avLst/>
          </a:prstGeom>
          <a:solidFill>
            <a:srgbClr val="203D48"/>
          </a:solidFill>
          <a:ln>
            <a:no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spcBef>
                <a:spcPts val="0"/>
              </a:spcBef>
              <a:spcAft>
                <a:spcPts val="0"/>
              </a:spcAft>
            </a:pPr>
            <a:r>
              <a:rPr b="1" i="0">
                <a:solidFill>
                  <a:srgbClr val="FFFFFF"/>
                </a:solidFill>
                <a:latin typeface="Source Sans Pro"/>
              </a:rPr>
              <a:t>Financed By</a:t>
            </a:r>
          </a:p>
        </p:txBody>
      </p:sp>
      <p:sp>
        <p:nvSpPr>
          <p:cNvPr id="11" name="Rectangle 10"/>
          <p:cNvSpPr/>
          <p:nvPr/>
        </p:nvSpPr>
        <p:spPr>
          <a:xfrm>
            <a:off x="8936150" y="2860000"/>
            <a:ext cx="2735150" cy="330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lnSpc>
                <a:spcPct val="105000"/>
              </a:lnSpc>
              <a:spcBef>
                <a:spcPts val="0"/>
              </a:spcBef>
              <a:spcAft>
                <a:spcPts val="0"/>
              </a:spcAft>
            </a:pPr>
            <a:r>
              <a:rPr b="0" i="0">
                <a:solidFill>
                  <a:srgbClr val="203D48"/>
                </a:solidFill>
                <a:latin typeface="Source Sans Pro"/>
              </a:rPr>
              <a:t>Long-term finance for the business. Issued Share Capital, Long Term Loan, Reserves/Retained Profit.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1389380" y="1210941"/>
            <a:ext cx="8869680" cy="524374"/>
          </a:xfrm>
          <a:prstGeom prst="rect">
            <a:avLst/>
          </a:prstGeom>
          <a:noFill/>
        </p:spPr>
        <p:txBody>
          <a:bodyPr wrap="square" lIns="0" tIns="0" rIns="0" bIns="0" anchor="t">
            <a:spAutoFit/>
          </a:bodyPr>
          <a:lstStyle/>
          <a:p>
            <a:pPr>
              <a:lnSpc>
                <a:spcPct val="102000"/>
              </a:lnSpc>
              <a:spcBef>
                <a:spcPts val="0"/>
              </a:spcBef>
              <a:spcAft>
                <a:spcPts val="0"/>
              </a:spcAft>
            </a:pPr>
            <a:r>
              <a:rPr b="1" i="0" dirty="0">
                <a:solidFill>
                  <a:srgbClr val="049F84"/>
                </a:solidFill>
                <a:latin typeface="Source Sans Pro"/>
              </a:rPr>
              <a:t>2025 Q1   </a:t>
            </a:r>
            <a:r>
              <a:rPr sz="1600" b="1" i="0" dirty="0">
                <a:solidFill>
                  <a:srgbClr val="203D48"/>
                </a:solidFill>
                <a:latin typeface="Source Sans Pro"/>
              </a:rPr>
              <a:t>Indicate whether each of the assets of a company listed below are fixed or current by placing a tick (✓) in the correct box:</a:t>
            </a:r>
          </a:p>
        </p:txBody>
      </p:sp>
      <p:sp>
        <p:nvSpPr>
          <p:cNvPr id="4" name="Rectangle 3"/>
          <p:cNvSpPr/>
          <p:nvPr/>
        </p:nvSpPr>
        <p:spPr>
          <a:xfrm>
            <a:off x="1389380" y="2350000"/>
            <a:ext cx="3100000" cy="52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300" b="1" i="0">
                <a:solidFill>
                  <a:srgbClr val="203D48"/>
                </a:solidFill>
                <a:latin typeface="Source Sans Pro"/>
              </a:rPr>
              <a:t>Premises</a:t>
            </a:r>
          </a:p>
        </p:txBody>
      </p:sp>
      <p:sp>
        <p:nvSpPr>
          <p:cNvPr id="5" name="Rectangle 4"/>
          <p:cNvSpPr/>
          <p:nvPr/>
        </p:nvSpPr>
        <p:spPr>
          <a:xfrm>
            <a:off x="4489380" y="2350000"/>
            <a:ext cx="1700000" cy="52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6" name="Rectangle 5"/>
          <p:cNvSpPr/>
          <p:nvPr/>
        </p:nvSpPr>
        <p:spPr>
          <a:xfrm>
            <a:off x="6189380" y="2350000"/>
            <a:ext cx="1700000" cy="52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7" name="Rectangle 6"/>
          <p:cNvSpPr/>
          <p:nvPr/>
        </p:nvSpPr>
        <p:spPr>
          <a:xfrm>
            <a:off x="1389380" y="2870000"/>
            <a:ext cx="3100000" cy="52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300" b="1" i="0">
                <a:solidFill>
                  <a:srgbClr val="203D48"/>
                </a:solidFill>
                <a:latin typeface="Source Sans Pro"/>
              </a:rPr>
              <a:t>Cash</a:t>
            </a:r>
          </a:p>
        </p:txBody>
      </p:sp>
      <p:sp>
        <p:nvSpPr>
          <p:cNvPr id="8" name="Rectangle 7"/>
          <p:cNvSpPr/>
          <p:nvPr/>
        </p:nvSpPr>
        <p:spPr>
          <a:xfrm>
            <a:off x="4489380" y="2870000"/>
            <a:ext cx="1700000" cy="52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9" name="Rectangle 8"/>
          <p:cNvSpPr/>
          <p:nvPr/>
        </p:nvSpPr>
        <p:spPr>
          <a:xfrm>
            <a:off x="6189380" y="2870000"/>
            <a:ext cx="1700000" cy="52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10" name="Rectangle 9"/>
          <p:cNvSpPr/>
          <p:nvPr/>
        </p:nvSpPr>
        <p:spPr>
          <a:xfrm>
            <a:off x="1389380" y="3390000"/>
            <a:ext cx="3100000" cy="52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300" b="1" i="0">
                <a:solidFill>
                  <a:srgbClr val="203D48"/>
                </a:solidFill>
                <a:latin typeface="Source Sans Pro"/>
              </a:rPr>
              <a:t>Delivery Vehicle</a:t>
            </a:r>
          </a:p>
        </p:txBody>
      </p:sp>
      <p:sp>
        <p:nvSpPr>
          <p:cNvPr id="11" name="Rectangle 10"/>
          <p:cNvSpPr/>
          <p:nvPr/>
        </p:nvSpPr>
        <p:spPr>
          <a:xfrm>
            <a:off x="4489380" y="3390000"/>
            <a:ext cx="1700000" cy="52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12" name="Rectangle 11"/>
          <p:cNvSpPr/>
          <p:nvPr/>
        </p:nvSpPr>
        <p:spPr>
          <a:xfrm>
            <a:off x="6189380" y="3390000"/>
            <a:ext cx="1700000" cy="52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13" name="Rectangle 12"/>
          <p:cNvSpPr/>
          <p:nvPr/>
        </p:nvSpPr>
        <p:spPr>
          <a:xfrm>
            <a:off x="1389380" y="1830000"/>
            <a:ext cx="3100000" cy="520000"/>
          </a:xfrm>
          <a:prstGeom prst="rect">
            <a:avLst/>
          </a:prstGeom>
          <a:solidFill>
            <a:srgbClr val="203D48"/>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300" b="1" i="0">
                <a:solidFill>
                  <a:srgbClr val="FFFFFF"/>
                </a:solidFill>
                <a:latin typeface="Source Sans Pro"/>
              </a:rPr>
              <a:t>Assets</a:t>
            </a:r>
          </a:p>
        </p:txBody>
      </p:sp>
      <p:sp>
        <p:nvSpPr>
          <p:cNvPr id="14" name="Rectangle 13"/>
          <p:cNvSpPr/>
          <p:nvPr/>
        </p:nvSpPr>
        <p:spPr>
          <a:xfrm>
            <a:off x="4489380" y="1830000"/>
            <a:ext cx="1700000" cy="520000"/>
          </a:xfrm>
          <a:prstGeom prst="rect">
            <a:avLst/>
          </a:prstGeom>
          <a:solidFill>
            <a:srgbClr val="203D48"/>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spcBef>
                <a:spcPts val="0"/>
              </a:spcBef>
              <a:spcAft>
                <a:spcPts val="0"/>
              </a:spcAft>
            </a:pPr>
            <a:r>
              <a:rPr sz="1300" b="1" i="0">
                <a:solidFill>
                  <a:srgbClr val="FFFFFF"/>
                </a:solidFill>
                <a:latin typeface="Source Sans Pro"/>
              </a:rPr>
              <a:t>Fixed</a:t>
            </a:r>
          </a:p>
        </p:txBody>
      </p:sp>
      <p:sp>
        <p:nvSpPr>
          <p:cNvPr id="15" name="Rectangle 14"/>
          <p:cNvSpPr/>
          <p:nvPr/>
        </p:nvSpPr>
        <p:spPr>
          <a:xfrm>
            <a:off x="6189380" y="1830000"/>
            <a:ext cx="1700000" cy="520000"/>
          </a:xfrm>
          <a:prstGeom prst="rect">
            <a:avLst/>
          </a:prstGeom>
          <a:solidFill>
            <a:srgbClr val="203D48"/>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spcBef>
                <a:spcPts val="0"/>
              </a:spcBef>
              <a:spcAft>
                <a:spcPts val="0"/>
              </a:spcAft>
            </a:pPr>
            <a:r>
              <a:rPr sz="1300" b="1" i="0">
                <a:solidFill>
                  <a:srgbClr val="FFFFFF"/>
                </a:solidFill>
                <a:latin typeface="Source Sans Pro"/>
              </a:rPr>
              <a:t>Current</a:t>
            </a:r>
          </a:p>
        </p:txBody>
      </p:sp>
      <p:sp>
        <p:nvSpPr>
          <p:cNvPr id="16" name="anim_click1_f0"/>
          <p:cNvSpPr txBox="1"/>
          <p:nvPr/>
        </p:nvSpPr>
        <p:spPr>
          <a:xfrm>
            <a:off x="4519380" y="2476904"/>
            <a:ext cx="1610000" cy="266192"/>
          </a:xfrm>
          <a:prstGeom prst="rect">
            <a:avLst/>
          </a:prstGeom>
          <a:noFill/>
        </p:spPr>
        <p:txBody>
          <a:bodyPr wrap="square" lIns="0" tIns="0" rIns="0" bIns="0" anchor="ctr">
            <a:spAutoFit/>
          </a:bodyPr>
          <a:lstStyle/>
          <a:p>
            <a:pPr algn="ctr">
              <a:spcBef>
                <a:spcPts val="0"/>
              </a:spcBef>
              <a:spcAft>
                <a:spcPts val="0"/>
              </a:spcAft>
            </a:pPr>
            <a:r>
              <a:rPr sz="1600" b="1" i="1">
                <a:solidFill>
                  <a:srgbClr val="2E55C6"/>
                </a:solidFill>
                <a:latin typeface="Source Sans Pro"/>
              </a:rPr>
              <a:t>✓</a:t>
            </a:r>
          </a:p>
        </p:txBody>
      </p:sp>
      <p:sp>
        <p:nvSpPr>
          <p:cNvPr id="17" name="anim_click1_c"/>
          <p:cNvSpPr txBox="1"/>
          <p:nvPr/>
        </p:nvSpPr>
        <p:spPr>
          <a:xfrm>
            <a:off x="7944911" y="2393875"/>
            <a:ext cx="4114800" cy="451104"/>
          </a:xfrm>
          <a:prstGeom prst="rect">
            <a:avLst/>
          </a:prstGeom>
          <a:noFill/>
        </p:spPr>
        <p:txBody>
          <a:bodyPr wrap="square" lIns="0" tIns="0" rIns="0" bIns="0" anchor="t">
            <a:spAutoFit/>
          </a:bodyPr>
          <a:lstStyle/>
          <a:p>
            <a:pPr>
              <a:lnSpc>
                <a:spcPct val="105000"/>
              </a:lnSpc>
              <a:spcBef>
                <a:spcPts val="0"/>
              </a:spcBef>
              <a:spcAft>
                <a:spcPts val="300"/>
              </a:spcAft>
            </a:pPr>
            <a:r>
              <a:rPr sz="1200" b="1" i="0">
                <a:solidFill>
                  <a:srgbClr val="203D48"/>
                </a:solidFill>
                <a:latin typeface="Source Sans Pro"/>
              </a:rPr>
              <a:t>Premises = Fixed: owned and used for more than one year (2m).</a:t>
            </a:r>
          </a:p>
        </p:txBody>
      </p:sp>
      <p:sp>
        <p:nvSpPr>
          <p:cNvPr id="18" name="anim_click2_f0"/>
          <p:cNvSpPr txBox="1"/>
          <p:nvPr/>
        </p:nvSpPr>
        <p:spPr>
          <a:xfrm>
            <a:off x="6219380" y="2996904"/>
            <a:ext cx="1610000" cy="266192"/>
          </a:xfrm>
          <a:prstGeom prst="rect">
            <a:avLst/>
          </a:prstGeom>
          <a:noFill/>
        </p:spPr>
        <p:txBody>
          <a:bodyPr wrap="square" lIns="0" tIns="0" rIns="0" bIns="0" anchor="ctr">
            <a:spAutoFit/>
          </a:bodyPr>
          <a:lstStyle/>
          <a:p>
            <a:pPr algn="ctr">
              <a:spcBef>
                <a:spcPts val="0"/>
              </a:spcBef>
              <a:spcAft>
                <a:spcPts val="0"/>
              </a:spcAft>
            </a:pPr>
            <a:r>
              <a:rPr sz="1600" b="1" i="1">
                <a:solidFill>
                  <a:srgbClr val="2E55C6"/>
                </a:solidFill>
                <a:latin typeface="Source Sans Pro"/>
              </a:rPr>
              <a:t>✓</a:t>
            </a:r>
          </a:p>
        </p:txBody>
      </p:sp>
      <p:sp>
        <p:nvSpPr>
          <p:cNvPr id="19" name="anim_click2_c"/>
          <p:cNvSpPr txBox="1"/>
          <p:nvPr/>
        </p:nvSpPr>
        <p:spPr>
          <a:xfrm>
            <a:off x="7944911" y="2913875"/>
            <a:ext cx="4114800" cy="451104"/>
          </a:xfrm>
          <a:prstGeom prst="rect">
            <a:avLst/>
          </a:prstGeom>
          <a:noFill/>
        </p:spPr>
        <p:txBody>
          <a:bodyPr wrap="square" lIns="0" tIns="0" rIns="0" bIns="0" anchor="t">
            <a:spAutoFit/>
          </a:bodyPr>
          <a:lstStyle/>
          <a:p>
            <a:pPr>
              <a:lnSpc>
                <a:spcPct val="105000"/>
              </a:lnSpc>
              <a:spcBef>
                <a:spcPts val="0"/>
              </a:spcBef>
              <a:spcAft>
                <a:spcPts val="300"/>
              </a:spcAft>
            </a:pPr>
            <a:r>
              <a:rPr sz="1200" b="1" i="0">
                <a:solidFill>
                  <a:srgbClr val="203D48"/>
                </a:solidFill>
                <a:latin typeface="Source Sans Pro"/>
              </a:rPr>
              <a:t>Cash = Current: expected to be used within one year (2m).</a:t>
            </a:r>
          </a:p>
        </p:txBody>
      </p:sp>
      <p:sp>
        <p:nvSpPr>
          <p:cNvPr id="20" name="anim_click3_f0"/>
          <p:cNvSpPr txBox="1"/>
          <p:nvPr/>
        </p:nvSpPr>
        <p:spPr>
          <a:xfrm>
            <a:off x="4519380" y="3516904"/>
            <a:ext cx="1610000" cy="266192"/>
          </a:xfrm>
          <a:prstGeom prst="rect">
            <a:avLst/>
          </a:prstGeom>
          <a:noFill/>
        </p:spPr>
        <p:txBody>
          <a:bodyPr wrap="square" lIns="0" tIns="0" rIns="0" bIns="0" anchor="ctr">
            <a:spAutoFit/>
          </a:bodyPr>
          <a:lstStyle/>
          <a:p>
            <a:pPr algn="ctr">
              <a:spcBef>
                <a:spcPts val="0"/>
              </a:spcBef>
              <a:spcAft>
                <a:spcPts val="0"/>
              </a:spcAft>
            </a:pPr>
            <a:r>
              <a:rPr sz="1600" b="1" i="1">
                <a:solidFill>
                  <a:srgbClr val="2E55C6"/>
                </a:solidFill>
                <a:latin typeface="Source Sans Pro"/>
              </a:rPr>
              <a:t>✓</a:t>
            </a:r>
          </a:p>
        </p:txBody>
      </p:sp>
      <p:sp>
        <p:nvSpPr>
          <p:cNvPr id="21" name="anim_click3_c"/>
          <p:cNvSpPr txBox="1"/>
          <p:nvPr/>
        </p:nvSpPr>
        <p:spPr>
          <a:xfrm>
            <a:off x="7944911" y="3532935"/>
            <a:ext cx="4114800" cy="252984"/>
          </a:xfrm>
          <a:prstGeom prst="rect">
            <a:avLst/>
          </a:prstGeom>
          <a:noFill/>
        </p:spPr>
        <p:txBody>
          <a:bodyPr wrap="square" lIns="0" tIns="0" rIns="0" bIns="0" anchor="t">
            <a:spAutoFit/>
          </a:bodyPr>
          <a:lstStyle/>
          <a:p>
            <a:pPr>
              <a:lnSpc>
                <a:spcPct val="105000"/>
              </a:lnSpc>
              <a:spcBef>
                <a:spcPts val="0"/>
              </a:spcBef>
              <a:spcAft>
                <a:spcPts val="300"/>
              </a:spcAft>
            </a:pPr>
            <a:r>
              <a:rPr sz="1200" b="1" i="0">
                <a:solidFill>
                  <a:srgbClr val="203D48"/>
                </a:solidFill>
                <a:latin typeface="Source Sans Pro"/>
              </a:rPr>
              <a:t>Delivery Vehicle = Fixed (2m).</a:t>
            </a:r>
          </a:p>
        </p:txBody>
      </p:sp>
      <p:sp>
        <p:nvSpPr>
          <p:cNvPr id="22" name="Rounded Rectangle 21"/>
          <p:cNvSpPr/>
          <p:nvPr/>
        </p:nvSpPr>
        <p:spPr>
          <a:xfrm>
            <a:off x="1389380" y="4210000"/>
            <a:ext cx="6500000" cy="950000"/>
          </a:xfrm>
          <a:prstGeom prst="roundRect">
            <a:avLst>
              <a:gd name="adj" fmla="val 18000"/>
            </a:avLst>
          </a:prstGeom>
          <a:solidFill>
            <a:srgbClr val="FFF4D6"/>
          </a:solidFill>
          <a:ln>
            <a:no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sz="2400"/>
          </a:p>
        </p:txBody>
      </p:sp>
      <p:sp>
        <p:nvSpPr>
          <p:cNvPr id="23" name="TextBox 22"/>
          <p:cNvSpPr txBox="1"/>
          <p:nvPr/>
        </p:nvSpPr>
        <p:spPr>
          <a:xfrm>
            <a:off x="1539380" y="4465582"/>
            <a:ext cx="6200000" cy="438838"/>
          </a:xfrm>
          <a:prstGeom prst="rect">
            <a:avLst/>
          </a:prstGeom>
          <a:noFill/>
        </p:spPr>
        <p:txBody>
          <a:bodyPr wrap="square" lIns="0" tIns="0" rIns="0" bIns="0" anchor="ctr">
            <a:spAutoFit/>
          </a:bodyPr>
          <a:lstStyle/>
          <a:p>
            <a:pPr>
              <a:lnSpc>
                <a:spcPct val="104000"/>
              </a:lnSpc>
              <a:spcBef>
                <a:spcPts val="0"/>
              </a:spcBef>
              <a:spcAft>
                <a:spcPts val="0"/>
              </a:spcAft>
            </a:pPr>
            <a:r>
              <a:rPr sz="1400" b="1" i="0">
                <a:solidFill>
                  <a:srgbClr val="203D48"/>
                </a:solidFill>
                <a:latin typeface="Source Sans Pro"/>
              </a:rPr>
              <a:t>TOP TIP:  </a:t>
            </a:r>
            <a:r>
              <a:rPr sz="1400" b="0" i="0">
                <a:solidFill>
                  <a:srgbClr val="203D48"/>
                </a:solidFill>
                <a:latin typeface="Source Sans Pro"/>
              </a:rPr>
              <a:t>Fixed assets are used for more than one year; current assets will be sold, used or collected within one year.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838200" y="365125"/>
            <a:ext cx="9300000" cy="1009904"/>
          </a:xfrm>
          <a:prstGeom prst="rect">
            <a:avLst/>
          </a:prstGeom>
          <a:noFill/>
        </p:spPr>
        <p:txBody>
          <a:bodyPr wrap="square" lIns="0" tIns="0" rIns="0" bIns="0" anchor="t">
            <a:spAutoFit/>
          </a:bodyPr>
          <a:lstStyle/>
          <a:p>
            <a:pPr>
              <a:spcBef>
                <a:spcPts val="0"/>
              </a:spcBef>
              <a:spcAft>
                <a:spcPts val="0"/>
              </a:spcAft>
            </a:pPr>
            <a:r>
              <a:rPr sz="3200" b="0" i="0">
                <a:solidFill>
                  <a:srgbClr val="00B2FF"/>
                </a:solidFill>
                <a:latin typeface="ADLaM Display"/>
              </a:rPr>
              <a:t>The Statement of Financial Position: D. Fixed Assets</a:t>
            </a:r>
          </a:p>
        </p:txBody>
      </p:sp>
      <p:sp>
        <p:nvSpPr>
          <p:cNvPr id="3" name="TextBox 2"/>
          <p:cNvSpPr txBox="1"/>
          <p:nvPr/>
        </p:nvSpPr>
        <p:spPr>
          <a:xfrm>
            <a:off x="838200" y="1500000"/>
            <a:ext cx="10515600" cy="3086100"/>
          </a:xfrm>
          <a:prstGeom prst="rect">
            <a:avLst/>
          </a:prstGeom>
          <a:noFill/>
        </p:spPr>
        <p:txBody>
          <a:bodyPr wrap="square" lIns="0" tIns="0" rIns="0" bIns="0" anchor="t">
            <a:spAutoFit/>
          </a:bodyPr>
          <a:lstStyle/>
          <a:p>
            <a:pPr>
              <a:lnSpc>
                <a:spcPct val="110000"/>
              </a:lnSpc>
              <a:spcBef>
                <a:spcPts val="0"/>
              </a:spcBef>
              <a:spcAft>
                <a:spcPts val="1400"/>
              </a:spcAft>
            </a:pPr>
            <a:r>
              <a:rPr sz="1900" b="1" i="0">
                <a:solidFill>
                  <a:srgbClr val="00B2FF"/>
                </a:solidFill>
                <a:latin typeface="Source Sans Pro"/>
              </a:rPr>
              <a:t>Fixed assets</a:t>
            </a:r>
            <a:r>
              <a:rPr sz="1900" b="1" i="0">
                <a:solidFill>
                  <a:srgbClr val="203D48"/>
                </a:solidFill>
                <a:latin typeface="Source Sans Pro"/>
              </a:rPr>
              <a:t> are any items a business owns and uses for more than one year. They allow the business to generate sales:</a:t>
            </a:r>
          </a:p>
          <a:p>
            <a:pPr>
              <a:lnSpc>
                <a:spcPct val="110000"/>
              </a:lnSpc>
              <a:spcBef>
                <a:spcPts val="0"/>
              </a:spcBef>
              <a:spcAft>
                <a:spcPts val="1400"/>
              </a:spcAft>
            </a:pPr>
            <a:r>
              <a:rPr sz="1900" b="1" i="0">
                <a:solidFill>
                  <a:srgbClr val="049F84"/>
                </a:solidFill>
                <a:latin typeface="Source Sans Pro"/>
              </a:rPr>
              <a:t>Premises</a:t>
            </a:r>
            <a:r>
              <a:rPr sz="1900" b="1" i="0">
                <a:solidFill>
                  <a:srgbClr val="203D48"/>
                </a:solidFill>
                <a:latin typeface="Source Sans Pro"/>
              </a:rPr>
              <a:t> to make or sell products from; </a:t>
            </a:r>
            <a:r>
              <a:rPr sz="1900" b="1" i="0">
                <a:solidFill>
                  <a:srgbClr val="FFA700"/>
                </a:solidFill>
                <a:latin typeface="Source Sans Pro"/>
              </a:rPr>
              <a:t>machines</a:t>
            </a:r>
            <a:r>
              <a:rPr sz="1900" b="1" i="0">
                <a:solidFill>
                  <a:srgbClr val="203D48"/>
                </a:solidFill>
                <a:latin typeface="Source Sans Pro"/>
              </a:rPr>
              <a:t> to make the products; </a:t>
            </a:r>
            <a:r>
              <a:rPr sz="1900" b="1" i="0">
                <a:solidFill>
                  <a:srgbClr val="F32201"/>
                </a:solidFill>
                <a:latin typeface="Source Sans Pro"/>
              </a:rPr>
              <a:t>delivery vehicles</a:t>
            </a:r>
            <a:r>
              <a:rPr sz="1900" b="1" i="0">
                <a:solidFill>
                  <a:srgbClr val="203D48"/>
                </a:solidFill>
                <a:latin typeface="Source Sans Pro"/>
              </a:rPr>
              <a:t> to deliver them to the retailer or consumer.</a:t>
            </a:r>
          </a:p>
          <a:p>
            <a:pPr>
              <a:lnSpc>
                <a:spcPct val="110000"/>
              </a:lnSpc>
              <a:spcBef>
                <a:spcPts val="0"/>
              </a:spcBef>
              <a:spcAft>
                <a:spcPts val="1400"/>
              </a:spcAft>
            </a:pPr>
            <a:r>
              <a:rPr sz="1900" b="1" i="0">
                <a:solidFill>
                  <a:srgbClr val="203D48"/>
                </a:solidFill>
                <a:latin typeface="Source Sans Pro"/>
              </a:rPr>
              <a:t>This section shows the current value of each fixed asset after accounting for depreciation during the year: the </a:t>
            </a:r>
            <a:r>
              <a:rPr sz="1900" b="1" i="0">
                <a:solidFill>
                  <a:srgbClr val="00B2FF"/>
                </a:solidFill>
                <a:latin typeface="Source Sans Pro"/>
              </a:rPr>
              <a:t>Net Book Value (NBV)</a:t>
            </a:r>
            <a:r>
              <a:rPr sz="1900" b="1" i="0">
                <a:solidFill>
                  <a:srgbClr val="203D48"/>
                </a:solidFill>
                <a:latin typeface="Source Sans Pro"/>
              </a:rPr>
              <a:t>.</a:t>
            </a:r>
          </a:p>
          <a:p>
            <a:pPr>
              <a:lnSpc>
                <a:spcPct val="110000"/>
              </a:lnSpc>
              <a:spcBef>
                <a:spcPts val="0"/>
              </a:spcBef>
              <a:spcAft>
                <a:spcPts val="1400"/>
              </a:spcAft>
            </a:pPr>
            <a:r>
              <a:rPr sz="2200" b="1" i="0">
                <a:solidFill>
                  <a:srgbClr val="049F84"/>
                </a:solidFill>
                <a:latin typeface="Source Sans Pro"/>
              </a:rPr>
              <a:t>Cost of the asset - depreciation = Net Book Value (NBV)</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838200" y="365125"/>
            <a:ext cx="9300000" cy="514096"/>
          </a:xfrm>
          <a:prstGeom prst="rect">
            <a:avLst/>
          </a:prstGeom>
          <a:noFill/>
        </p:spPr>
        <p:txBody>
          <a:bodyPr wrap="square" lIns="0" tIns="0" rIns="0" bIns="0" anchor="t">
            <a:spAutoFit/>
          </a:bodyPr>
          <a:lstStyle/>
          <a:p>
            <a:pPr>
              <a:spcBef>
                <a:spcPts val="0"/>
              </a:spcBef>
              <a:spcAft>
                <a:spcPts val="0"/>
              </a:spcAft>
            </a:pPr>
            <a:r>
              <a:rPr sz="3200" b="0" i="0">
                <a:solidFill>
                  <a:srgbClr val="00B2FF"/>
                </a:solidFill>
                <a:latin typeface="ADLaM Display"/>
              </a:rPr>
              <a:t>Steps To Calculate Total Fixed Assets</a:t>
            </a:r>
          </a:p>
        </p:txBody>
      </p:sp>
      <p:sp>
        <p:nvSpPr>
          <p:cNvPr id="3" name="Rectangle 2"/>
          <p:cNvSpPr/>
          <p:nvPr/>
        </p:nvSpPr>
        <p:spPr>
          <a:xfrm>
            <a:off x="520700" y="1600000"/>
            <a:ext cx="7500000" cy="460000"/>
          </a:xfrm>
          <a:prstGeom prst="rect">
            <a:avLst/>
          </a:prstGeom>
          <a:solidFill>
            <a:srgbClr val="203D48"/>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spcBef>
                <a:spcPts val="0"/>
              </a:spcBef>
              <a:spcAft>
                <a:spcPts val="0"/>
              </a:spcAft>
            </a:pPr>
            <a:r>
              <a:rPr sz="1300" b="1" i="0">
                <a:solidFill>
                  <a:srgbClr val="FFFFFF"/>
                </a:solidFill>
                <a:latin typeface="Source Sans Pro"/>
              </a:rPr>
              <a:t>Statement of Financial Position of Hoodie Hub Ltd. as at 31/12/2026</a:t>
            </a:r>
          </a:p>
        </p:txBody>
      </p:sp>
      <p:sp>
        <p:nvSpPr>
          <p:cNvPr id="4" name="Rectangle 3"/>
          <p:cNvSpPr/>
          <p:nvPr/>
        </p:nvSpPr>
        <p:spPr>
          <a:xfrm>
            <a:off x="520700" y="2060000"/>
            <a:ext cx="3000000" cy="460000"/>
          </a:xfrm>
          <a:prstGeom prst="rect">
            <a:avLst/>
          </a:prstGeom>
          <a:solidFill>
            <a:srgbClr val="00B2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300" b="1" i="0">
                <a:solidFill>
                  <a:srgbClr val="FFFFFF"/>
                </a:solidFill>
                <a:latin typeface="Source Sans Pro"/>
              </a:rPr>
              <a:t>Fixed Assets</a:t>
            </a:r>
          </a:p>
        </p:txBody>
      </p:sp>
      <p:sp>
        <p:nvSpPr>
          <p:cNvPr id="5" name="Rectangle 4"/>
          <p:cNvSpPr/>
          <p:nvPr/>
        </p:nvSpPr>
        <p:spPr>
          <a:xfrm>
            <a:off x="3520700" y="2060000"/>
            <a:ext cx="1500000" cy="460000"/>
          </a:xfrm>
          <a:prstGeom prst="rect">
            <a:avLst/>
          </a:prstGeom>
          <a:solidFill>
            <a:srgbClr val="00B0F0"/>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6" name="Rectangle 5"/>
          <p:cNvSpPr/>
          <p:nvPr/>
        </p:nvSpPr>
        <p:spPr>
          <a:xfrm>
            <a:off x="5020700" y="2060000"/>
            <a:ext cx="1500000" cy="460000"/>
          </a:xfrm>
          <a:prstGeom prst="rect">
            <a:avLst/>
          </a:prstGeom>
          <a:solidFill>
            <a:srgbClr val="00B0F0"/>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7" name="Rectangle 6"/>
          <p:cNvSpPr/>
          <p:nvPr/>
        </p:nvSpPr>
        <p:spPr>
          <a:xfrm>
            <a:off x="6520700" y="2060000"/>
            <a:ext cx="1500000" cy="460000"/>
          </a:xfrm>
          <a:prstGeom prst="rect">
            <a:avLst/>
          </a:prstGeom>
          <a:solidFill>
            <a:srgbClr val="00B0F0"/>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8" name="Rectangle 7"/>
          <p:cNvSpPr/>
          <p:nvPr/>
        </p:nvSpPr>
        <p:spPr>
          <a:xfrm>
            <a:off x="520700" y="2520000"/>
            <a:ext cx="3000000" cy="46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300" b="1" i="0">
                <a:solidFill>
                  <a:srgbClr val="203D48"/>
                </a:solidFill>
                <a:latin typeface="Source Sans Pro"/>
              </a:rPr>
              <a:t>Buildings</a:t>
            </a:r>
          </a:p>
        </p:txBody>
      </p:sp>
      <p:sp>
        <p:nvSpPr>
          <p:cNvPr id="9" name="Rectangle 8"/>
          <p:cNvSpPr/>
          <p:nvPr/>
        </p:nvSpPr>
        <p:spPr>
          <a:xfrm>
            <a:off x="3520700" y="2520000"/>
            <a:ext cx="1500000" cy="46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10" name="Rectangle 9"/>
          <p:cNvSpPr/>
          <p:nvPr/>
        </p:nvSpPr>
        <p:spPr>
          <a:xfrm>
            <a:off x="5020700" y="2520000"/>
            <a:ext cx="1500000" cy="46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11" name="Rectangle 10"/>
          <p:cNvSpPr/>
          <p:nvPr/>
        </p:nvSpPr>
        <p:spPr>
          <a:xfrm>
            <a:off x="6520700" y="2520000"/>
            <a:ext cx="1500000" cy="46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12" name="Rectangle 11"/>
          <p:cNvSpPr/>
          <p:nvPr/>
        </p:nvSpPr>
        <p:spPr>
          <a:xfrm>
            <a:off x="520700" y="2980000"/>
            <a:ext cx="3000000" cy="46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300" b="1" i="0">
                <a:solidFill>
                  <a:srgbClr val="203D48"/>
                </a:solidFill>
                <a:latin typeface="Source Sans Pro"/>
              </a:rPr>
              <a:t>Vehicles</a:t>
            </a:r>
          </a:p>
        </p:txBody>
      </p:sp>
      <p:sp>
        <p:nvSpPr>
          <p:cNvPr id="13" name="Rectangle 12"/>
          <p:cNvSpPr/>
          <p:nvPr/>
        </p:nvSpPr>
        <p:spPr>
          <a:xfrm>
            <a:off x="3520700" y="2980000"/>
            <a:ext cx="1500000" cy="46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14" name="Rectangle 13"/>
          <p:cNvSpPr/>
          <p:nvPr/>
        </p:nvSpPr>
        <p:spPr>
          <a:xfrm>
            <a:off x="5020700" y="2980000"/>
            <a:ext cx="1500000" cy="46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15" name="Rectangle 14"/>
          <p:cNvSpPr/>
          <p:nvPr/>
        </p:nvSpPr>
        <p:spPr>
          <a:xfrm>
            <a:off x="6520700" y="2980000"/>
            <a:ext cx="1500000" cy="46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16" name="Rectangle 15"/>
          <p:cNvSpPr/>
          <p:nvPr/>
        </p:nvSpPr>
        <p:spPr>
          <a:xfrm>
            <a:off x="520700" y="3440000"/>
            <a:ext cx="3000000" cy="460000"/>
          </a:xfrm>
          <a:prstGeom prst="rect">
            <a:avLst/>
          </a:prstGeom>
          <a:solidFill>
            <a:srgbClr val="00B2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300" b="1" i="0">
                <a:solidFill>
                  <a:srgbClr val="FFFFFF"/>
                </a:solidFill>
                <a:latin typeface="Source Sans Pro"/>
              </a:rPr>
              <a:t>Total Fixed Assets</a:t>
            </a:r>
          </a:p>
        </p:txBody>
      </p:sp>
      <p:sp>
        <p:nvSpPr>
          <p:cNvPr id="17" name="Rectangle 16"/>
          <p:cNvSpPr/>
          <p:nvPr/>
        </p:nvSpPr>
        <p:spPr>
          <a:xfrm>
            <a:off x="3520700" y="3440000"/>
            <a:ext cx="1500000" cy="46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18" name="Rectangle 17"/>
          <p:cNvSpPr/>
          <p:nvPr/>
        </p:nvSpPr>
        <p:spPr>
          <a:xfrm>
            <a:off x="5020700" y="3440000"/>
            <a:ext cx="1500000" cy="46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19" name="Rectangle 18"/>
          <p:cNvSpPr/>
          <p:nvPr/>
        </p:nvSpPr>
        <p:spPr>
          <a:xfrm>
            <a:off x="6520700" y="3440000"/>
            <a:ext cx="1500000" cy="46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20" name="TextBox 19"/>
          <p:cNvSpPr txBox="1"/>
          <p:nvPr/>
        </p:nvSpPr>
        <p:spPr>
          <a:xfrm>
            <a:off x="3550700" y="2189855"/>
            <a:ext cx="1500000" cy="200055"/>
          </a:xfrm>
          <a:prstGeom prst="rect">
            <a:avLst/>
          </a:prstGeom>
          <a:noFill/>
        </p:spPr>
        <p:txBody>
          <a:bodyPr wrap="square" lIns="0" tIns="0" rIns="0" bIns="0" anchor="t">
            <a:spAutoFit/>
          </a:bodyPr>
          <a:lstStyle/>
          <a:p>
            <a:pPr algn="ctr">
              <a:spcBef>
                <a:spcPts val="0"/>
              </a:spcBef>
              <a:spcAft>
                <a:spcPts val="0"/>
              </a:spcAft>
            </a:pPr>
            <a:r>
              <a:rPr sz="1300" b="1" i="0">
                <a:solidFill>
                  <a:schemeClr val="bg1"/>
                </a:solidFill>
                <a:latin typeface="Source Sans Pro"/>
              </a:rPr>
              <a:t>Cost</a:t>
            </a:r>
          </a:p>
        </p:txBody>
      </p:sp>
      <p:sp>
        <p:nvSpPr>
          <p:cNvPr id="21" name="TextBox 20"/>
          <p:cNvSpPr txBox="1"/>
          <p:nvPr/>
        </p:nvSpPr>
        <p:spPr>
          <a:xfrm>
            <a:off x="5050700" y="2189855"/>
            <a:ext cx="1500000" cy="200055"/>
          </a:xfrm>
          <a:prstGeom prst="rect">
            <a:avLst/>
          </a:prstGeom>
          <a:noFill/>
        </p:spPr>
        <p:txBody>
          <a:bodyPr wrap="square" lIns="0" tIns="0" rIns="0" bIns="0" anchor="t">
            <a:spAutoFit/>
          </a:bodyPr>
          <a:lstStyle/>
          <a:p>
            <a:pPr algn="ctr">
              <a:spcBef>
                <a:spcPts val="0"/>
              </a:spcBef>
              <a:spcAft>
                <a:spcPts val="0"/>
              </a:spcAft>
            </a:pPr>
            <a:r>
              <a:rPr sz="1300" b="1" i="0" dirty="0">
                <a:solidFill>
                  <a:schemeClr val="bg1"/>
                </a:solidFill>
                <a:latin typeface="Source Sans Pro"/>
              </a:rPr>
              <a:t>Dep</a:t>
            </a:r>
            <a:r>
              <a:rPr lang="en-GB" sz="1300" b="1" i="0" dirty="0">
                <a:solidFill>
                  <a:schemeClr val="bg1"/>
                </a:solidFill>
                <a:latin typeface="Source Sans Pro"/>
              </a:rPr>
              <a:t>reciation</a:t>
            </a:r>
            <a:endParaRPr sz="1300" b="1" i="0" dirty="0">
              <a:solidFill>
                <a:schemeClr val="bg1"/>
              </a:solidFill>
              <a:latin typeface="Source Sans Pro"/>
            </a:endParaRPr>
          </a:p>
        </p:txBody>
      </p:sp>
      <p:sp>
        <p:nvSpPr>
          <p:cNvPr id="22" name="TextBox 21"/>
          <p:cNvSpPr txBox="1"/>
          <p:nvPr/>
        </p:nvSpPr>
        <p:spPr>
          <a:xfrm>
            <a:off x="6550700" y="2189855"/>
            <a:ext cx="1500000" cy="200055"/>
          </a:xfrm>
          <a:prstGeom prst="rect">
            <a:avLst/>
          </a:prstGeom>
          <a:noFill/>
        </p:spPr>
        <p:txBody>
          <a:bodyPr wrap="square" lIns="0" tIns="0" rIns="0" bIns="0" anchor="t">
            <a:spAutoFit/>
          </a:bodyPr>
          <a:lstStyle/>
          <a:p>
            <a:pPr algn="ctr">
              <a:spcBef>
                <a:spcPts val="0"/>
              </a:spcBef>
              <a:spcAft>
                <a:spcPts val="0"/>
              </a:spcAft>
            </a:pPr>
            <a:r>
              <a:rPr sz="1300" b="1" i="0" dirty="0">
                <a:solidFill>
                  <a:schemeClr val="bg1"/>
                </a:solidFill>
                <a:latin typeface="Source Sans Pro"/>
              </a:rPr>
              <a:t>N.B.V.</a:t>
            </a:r>
          </a:p>
        </p:txBody>
      </p:sp>
      <p:sp>
        <p:nvSpPr>
          <p:cNvPr id="23" name="TextBox 22"/>
          <p:cNvSpPr txBox="1"/>
          <p:nvPr/>
        </p:nvSpPr>
        <p:spPr>
          <a:xfrm>
            <a:off x="3550700" y="2640145"/>
            <a:ext cx="1410000" cy="219710"/>
          </a:xfrm>
          <a:prstGeom prst="rect">
            <a:avLst/>
          </a:prstGeom>
          <a:noFill/>
        </p:spPr>
        <p:txBody>
          <a:bodyPr wrap="square" lIns="0" tIns="0" rIns="0" bIns="0" anchor="ctr">
            <a:spAutoFit/>
          </a:bodyPr>
          <a:lstStyle/>
          <a:p>
            <a:pPr algn="r">
              <a:spcBef>
                <a:spcPts val="0"/>
              </a:spcBef>
              <a:spcAft>
                <a:spcPts val="0"/>
              </a:spcAft>
            </a:pPr>
            <a:r>
              <a:rPr sz="1300" b="1" i="0">
                <a:solidFill>
                  <a:srgbClr val="203D48"/>
                </a:solidFill>
                <a:latin typeface="Source Sans Pro"/>
              </a:rPr>
              <a:t>200,000</a:t>
            </a:r>
          </a:p>
        </p:txBody>
      </p:sp>
      <p:sp>
        <p:nvSpPr>
          <p:cNvPr id="24" name="TextBox 23"/>
          <p:cNvSpPr txBox="1"/>
          <p:nvPr/>
        </p:nvSpPr>
        <p:spPr>
          <a:xfrm>
            <a:off x="3550700" y="3100145"/>
            <a:ext cx="1410000" cy="219710"/>
          </a:xfrm>
          <a:prstGeom prst="rect">
            <a:avLst/>
          </a:prstGeom>
          <a:noFill/>
        </p:spPr>
        <p:txBody>
          <a:bodyPr wrap="square" lIns="0" tIns="0" rIns="0" bIns="0" anchor="ctr">
            <a:spAutoFit/>
          </a:bodyPr>
          <a:lstStyle/>
          <a:p>
            <a:pPr algn="r">
              <a:spcBef>
                <a:spcPts val="0"/>
              </a:spcBef>
              <a:spcAft>
                <a:spcPts val="0"/>
              </a:spcAft>
            </a:pPr>
            <a:r>
              <a:rPr sz="1300" b="1" i="0">
                <a:solidFill>
                  <a:srgbClr val="203D48"/>
                </a:solidFill>
                <a:latin typeface="Source Sans Pro"/>
              </a:rPr>
              <a:t>20,000</a:t>
            </a:r>
          </a:p>
        </p:txBody>
      </p:sp>
      <p:sp>
        <p:nvSpPr>
          <p:cNvPr id="25" name="Rectangle 24"/>
          <p:cNvSpPr/>
          <p:nvPr/>
        </p:nvSpPr>
        <p:spPr>
          <a:xfrm>
            <a:off x="520700" y="4150000"/>
            <a:ext cx="7500000" cy="320000"/>
          </a:xfrm>
          <a:prstGeom prst="rect">
            <a:avLst/>
          </a:prstGeom>
          <a:solidFill>
            <a:srgbClr val="D9D9D9"/>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300" b="1" i="0">
                <a:solidFill>
                  <a:srgbClr val="203D48"/>
                </a:solidFill>
                <a:latin typeface="Source Sans Pro"/>
              </a:rPr>
              <a:t>Workings: Depreciation = Cost x Rate</a:t>
            </a:r>
          </a:p>
        </p:txBody>
      </p:sp>
      <p:sp>
        <p:nvSpPr>
          <p:cNvPr id="26" name="Rectangle 25"/>
          <p:cNvSpPr/>
          <p:nvPr/>
        </p:nvSpPr>
        <p:spPr>
          <a:xfrm>
            <a:off x="520700" y="4470000"/>
            <a:ext cx="7500000" cy="113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27" name="anim_click1_w1"/>
          <p:cNvSpPr txBox="1"/>
          <p:nvPr/>
        </p:nvSpPr>
        <p:spPr>
          <a:xfrm>
            <a:off x="610700" y="4530000"/>
            <a:ext cx="7320000" cy="219710"/>
          </a:xfrm>
          <a:prstGeom prst="rect">
            <a:avLst/>
          </a:prstGeom>
          <a:noFill/>
        </p:spPr>
        <p:txBody>
          <a:bodyPr wrap="square" lIns="0" tIns="0" rIns="0" bIns="0" anchor="t">
            <a:spAutoFit/>
          </a:bodyPr>
          <a:lstStyle/>
          <a:p>
            <a:pPr>
              <a:lnSpc>
                <a:spcPct val="100000"/>
              </a:lnSpc>
              <a:spcBef>
                <a:spcPts val="0"/>
              </a:spcBef>
              <a:spcAft>
                <a:spcPts val="0"/>
              </a:spcAft>
            </a:pPr>
            <a:r>
              <a:rPr sz="1300" b="1" i="1">
                <a:solidFill>
                  <a:srgbClr val="2E55C6"/>
                </a:solidFill>
                <a:latin typeface="Source Sans Pro"/>
              </a:rPr>
              <a:t>Buildings: €200,000 x 1% = €2,000</a:t>
            </a:r>
          </a:p>
        </p:txBody>
      </p:sp>
      <p:sp>
        <p:nvSpPr>
          <p:cNvPr id="28" name="anim_click1_w2"/>
          <p:cNvSpPr txBox="1"/>
          <p:nvPr/>
        </p:nvSpPr>
        <p:spPr>
          <a:xfrm>
            <a:off x="610700" y="4930000"/>
            <a:ext cx="7320000" cy="219710"/>
          </a:xfrm>
          <a:prstGeom prst="rect">
            <a:avLst/>
          </a:prstGeom>
          <a:noFill/>
        </p:spPr>
        <p:txBody>
          <a:bodyPr wrap="square" lIns="0" tIns="0" rIns="0" bIns="0" anchor="t">
            <a:spAutoFit/>
          </a:bodyPr>
          <a:lstStyle/>
          <a:p>
            <a:pPr>
              <a:lnSpc>
                <a:spcPct val="100000"/>
              </a:lnSpc>
              <a:spcBef>
                <a:spcPts val="0"/>
              </a:spcBef>
              <a:spcAft>
                <a:spcPts val="0"/>
              </a:spcAft>
            </a:pPr>
            <a:r>
              <a:rPr sz="1300" b="1" i="1">
                <a:solidFill>
                  <a:srgbClr val="2E55C6"/>
                </a:solidFill>
                <a:latin typeface="Source Sans Pro"/>
              </a:rPr>
              <a:t>Vehicles: €20,000 x 20% = €4,000</a:t>
            </a:r>
          </a:p>
        </p:txBody>
      </p:sp>
      <p:sp>
        <p:nvSpPr>
          <p:cNvPr id="29" name="anim_click1_f0"/>
          <p:cNvSpPr txBox="1"/>
          <p:nvPr/>
        </p:nvSpPr>
        <p:spPr>
          <a:xfrm>
            <a:off x="5050700" y="2640145"/>
            <a:ext cx="1410000" cy="219710"/>
          </a:xfrm>
          <a:prstGeom prst="rect">
            <a:avLst/>
          </a:prstGeom>
          <a:noFill/>
        </p:spPr>
        <p:txBody>
          <a:bodyPr wrap="square" lIns="0" tIns="0" rIns="0" bIns="0" anchor="ctr">
            <a:spAutoFit/>
          </a:bodyPr>
          <a:lstStyle/>
          <a:p>
            <a:pPr algn="r">
              <a:spcBef>
                <a:spcPts val="0"/>
              </a:spcBef>
              <a:spcAft>
                <a:spcPts val="0"/>
              </a:spcAft>
            </a:pPr>
            <a:r>
              <a:rPr sz="1300" b="1" i="1">
                <a:solidFill>
                  <a:srgbClr val="2E55C6"/>
                </a:solidFill>
                <a:latin typeface="Source Sans Pro"/>
              </a:rPr>
              <a:t>(2,000)</a:t>
            </a:r>
          </a:p>
        </p:txBody>
      </p:sp>
      <p:sp>
        <p:nvSpPr>
          <p:cNvPr id="30" name="anim_click1_f1"/>
          <p:cNvSpPr txBox="1"/>
          <p:nvPr/>
        </p:nvSpPr>
        <p:spPr>
          <a:xfrm>
            <a:off x="5050700" y="3100145"/>
            <a:ext cx="1410000" cy="219710"/>
          </a:xfrm>
          <a:prstGeom prst="rect">
            <a:avLst/>
          </a:prstGeom>
          <a:noFill/>
        </p:spPr>
        <p:txBody>
          <a:bodyPr wrap="square" lIns="0" tIns="0" rIns="0" bIns="0" anchor="ctr">
            <a:spAutoFit/>
          </a:bodyPr>
          <a:lstStyle/>
          <a:p>
            <a:pPr algn="r">
              <a:spcBef>
                <a:spcPts val="0"/>
              </a:spcBef>
              <a:spcAft>
                <a:spcPts val="0"/>
              </a:spcAft>
            </a:pPr>
            <a:r>
              <a:rPr sz="1300" b="1" i="1">
                <a:solidFill>
                  <a:srgbClr val="2E55C6"/>
                </a:solidFill>
                <a:latin typeface="Source Sans Pro"/>
              </a:rPr>
              <a:t>(4,000)</a:t>
            </a:r>
          </a:p>
        </p:txBody>
      </p:sp>
      <p:sp>
        <p:nvSpPr>
          <p:cNvPr id="31" name="anim_click1_c"/>
          <p:cNvSpPr txBox="1"/>
          <p:nvPr/>
        </p:nvSpPr>
        <p:spPr>
          <a:xfrm>
            <a:off x="8240700" y="2494763"/>
            <a:ext cx="3771300" cy="668837"/>
          </a:xfrm>
          <a:prstGeom prst="rect">
            <a:avLst/>
          </a:prstGeom>
          <a:noFill/>
        </p:spPr>
        <p:txBody>
          <a:bodyPr wrap="square" lIns="0" tIns="0" rIns="0" bIns="0" anchor="t">
            <a:spAutoFit/>
          </a:bodyPr>
          <a:lstStyle/>
          <a:p>
            <a:pPr>
              <a:lnSpc>
                <a:spcPct val="105000"/>
              </a:lnSpc>
              <a:spcBef>
                <a:spcPts val="0"/>
              </a:spcBef>
              <a:spcAft>
                <a:spcPts val="300"/>
              </a:spcAft>
            </a:pPr>
            <a:r>
              <a:rPr sz="1400" b="1" i="0" dirty="0">
                <a:solidFill>
                  <a:srgbClr val="203D48"/>
                </a:solidFill>
                <a:latin typeface="Source Sans Pro"/>
              </a:rPr>
              <a:t>STEP 2: calculate depreciation in the Workings box (cost x the % depreciated), then enter it in brackets.</a:t>
            </a:r>
          </a:p>
        </p:txBody>
      </p:sp>
      <p:sp>
        <p:nvSpPr>
          <p:cNvPr id="32" name="anim_click2_f0"/>
          <p:cNvSpPr txBox="1"/>
          <p:nvPr/>
        </p:nvSpPr>
        <p:spPr>
          <a:xfrm>
            <a:off x="6550700" y="2640145"/>
            <a:ext cx="1410000" cy="219710"/>
          </a:xfrm>
          <a:prstGeom prst="rect">
            <a:avLst/>
          </a:prstGeom>
          <a:noFill/>
        </p:spPr>
        <p:txBody>
          <a:bodyPr wrap="square" lIns="0" tIns="0" rIns="0" bIns="0" anchor="ctr">
            <a:spAutoFit/>
          </a:bodyPr>
          <a:lstStyle/>
          <a:p>
            <a:pPr algn="r">
              <a:spcBef>
                <a:spcPts val="0"/>
              </a:spcBef>
              <a:spcAft>
                <a:spcPts val="0"/>
              </a:spcAft>
            </a:pPr>
            <a:r>
              <a:rPr sz="1300" b="1" i="1">
                <a:solidFill>
                  <a:srgbClr val="2E55C6"/>
                </a:solidFill>
                <a:latin typeface="Source Sans Pro"/>
              </a:rPr>
              <a:t>198,000</a:t>
            </a:r>
          </a:p>
        </p:txBody>
      </p:sp>
      <p:sp>
        <p:nvSpPr>
          <p:cNvPr id="33" name="anim_click2_f1"/>
          <p:cNvSpPr txBox="1"/>
          <p:nvPr/>
        </p:nvSpPr>
        <p:spPr>
          <a:xfrm>
            <a:off x="6550700" y="3100145"/>
            <a:ext cx="1410000" cy="219710"/>
          </a:xfrm>
          <a:prstGeom prst="rect">
            <a:avLst/>
          </a:prstGeom>
          <a:noFill/>
        </p:spPr>
        <p:txBody>
          <a:bodyPr wrap="square" lIns="0" tIns="0" rIns="0" bIns="0" anchor="ctr">
            <a:spAutoFit/>
          </a:bodyPr>
          <a:lstStyle/>
          <a:p>
            <a:pPr algn="r">
              <a:spcBef>
                <a:spcPts val="0"/>
              </a:spcBef>
              <a:spcAft>
                <a:spcPts val="0"/>
              </a:spcAft>
            </a:pPr>
            <a:r>
              <a:rPr sz="1300" b="1" i="1">
                <a:solidFill>
                  <a:srgbClr val="2E55C6"/>
                </a:solidFill>
                <a:latin typeface="Source Sans Pro"/>
              </a:rPr>
              <a:t>16,000</a:t>
            </a:r>
          </a:p>
        </p:txBody>
      </p:sp>
      <p:sp>
        <p:nvSpPr>
          <p:cNvPr id="34" name="anim_click2_c"/>
          <p:cNvSpPr txBox="1"/>
          <p:nvPr/>
        </p:nvSpPr>
        <p:spPr>
          <a:xfrm>
            <a:off x="8240700" y="3440000"/>
            <a:ext cx="3771300" cy="216406"/>
          </a:xfrm>
          <a:prstGeom prst="rect">
            <a:avLst/>
          </a:prstGeom>
          <a:noFill/>
        </p:spPr>
        <p:txBody>
          <a:bodyPr wrap="square" lIns="0" tIns="0" rIns="0" bIns="0" anchor="t">
            <a:spAutoFit/>
          </a:bodyPr>
          <a:lstStyle/>
          <a:p>
            <a:pPr>
              <a:lnSpc>
                <a:spcPct val="105000"/>
              </a:lnSpc>
              <a:spcBef>
                <a:spcPts val="0"/>
              </a:spcBef>
              <a:spcAft>
                <a:spcPts val="300"/>
              </a:spcAft>
            </a:pPr>
            <a:r>
              <a:rPr sz="1400" b="1" i="0">
                <a:solidFill>
                  <a:srgbClr val="203D48"/>
                </a:solidFill>
                <a:latin typeface="Source Sans Pro"/>
              </a:rPr>
              <a:t>STEP 3: Net Book Value = Cost - Depreciation.</a:t>
            </a:r>
          </a:p>
        </p:txBody>
      </p:sp>
      <p:sp>
        <p:nvSpPr>
          <p:cNvPr id="35" name="anim_click3_f0"/>
          <p:cNvSpPr txBox="1"/>
          <p:nvPr/>
        </p:nvSpPr>
        <p:spPr>
          <a:xfrm>
            <a:off x="3550700" y="3560145"/>
            <a:ext cx="1410000" cy="219710"/>
          </a:xfrm>
          <a:prstGeom prst="rect">
            <a:avLst/>
          </a:prstGeom>
          <a:noFill/>
        </p:spPr>
        <p:txBody>
          <a:bodyPr wrap="square" lIns="0" tIns="0" rIns="0" bIns="0" anchor="ctr">
            <a:spAutoFit/>
          </a:bodyPr>
          <a:lstStyle/>
          <a:p>
            <a:pPr algn="r">
              <a:spcBef>
                <a:spcPts val="0"/>
              </a:spcBef>
              <a:spcAft>
                <a:spcPts val="0"/>
              </a:spcAft>
            </a:pPr>
            <a:r>
              <a:rPr sz="1300" b="1" i="1">
                <a:solidFill>
                  <a:srgbClr val="2E55C6"/>
                </a:solidFill>
                <a:latin typeface="Source Sans Pro"/>
              </a:rPr>
              <a:t>220,000</a:t>
            </a:r>
          </a:p>
        </p:txBody>
      </p:sp>
      <p:sp>
        <p:nvSpPr>
          <p:cNvPr id="36" name="anim_click3_f1"/>
          <p:cNvSpPr txBox="1"/>
          <p:nvPr/>
        </p:nvSpPr>
        <p:spPr>
          <a:xfrm>
            <a:off x="5050700" y="3560145"/>
            <a:ext cx="1410000" cy="219710"/>
          </a:xfrm>
          <a:prstGeom prst="rect">
            <a:avLst/>
          </a:prstGeom>
          <a:noFill/>
        </p:spPr>
        <p:txBody>
          <a:bodyPr wrap="square" lIns="0" tIns="0" rIns="0" bIns="0" anchor="ctr">
            <a:spAutoFit/>
          </a:bodyPr>
          <a:lstStyle/>
          <a:p>
            <a:pPr algn="r">
              <a:spcBef>
                <a:spcPts val="0"/>
              </a:spcBef>
              <a:spcAft>
                <a:spcPts val="0"/>
              </a:spcAft>
            </a:pPr>
            <a:r>
              <a:rPr sz="1300" b="1" i="1">
                <a:solidFill>
                  <a:srgbClr val="2E55C6"/>
                </a:solidFill>
                <a:latin typeface="Source Sans Pro"/>
              </a:rPr>
              <a:t>(6,000)</a:t>
            </a:r>
          </a:p>
        </p:txBody>
      </p:sp>
      <p:sp>
        <p:nvSpPr>
          <p:cNvPr id="37" name="anim_click3_f2"/>
          <p:cNvSpPr txBox="1"/>
          <p:nvPr/>
        </p:nvSpPr>
        <p:spPr>
          <a:xfrm>
            <a:off x="6550700" y="3560145"/>
            <a:ext cx="1410000" cy="219710"/>
          </a:xfrm>
          <a:prstGeom prst="rect">
            <a:avLst/>
          </a:prstGeom>
          <a:noFill/>
        </p:spPr>
        <p:txBody>
          <a:bodyPr wrap="square" lIns="0" tIns="0" rIns="0" bIns="0" anchor="ctr">
            <a:spAutoFit/>
          </a:bodyPr>
          <a:lstStyle/>
          <a:p>
            <a:pPr algn="r">
              <a:spcBef>
                <a:spcPts val="0"/>
              </a:spcBef>
              <a:spcAft>
                <a:spcPts val="0"/>
              </a:spcAft>
            </a:pPr>
            <a:r>
              <a:rPr sz="1300" b="1" i="1">
                <a:solidFill>
                  <a:srgbClr val="2E55C6"/>
                </a:solidFill>
                <a:latin typeface="Source Sans Pro"/>
              </a:rPr>
              <a:t>214,000</a:t>
            </a:r>
          </a:p>
        </p:txBody>
      </p:sp>
      <p:sp>
        <p:nvSpPr>
          <p:cNvPr id="38" name="anim_click3_c"/>
          <p:cNvSpPr txBox="1"/>
          <p:nvPr/>
        </p:nvSpPr>
        <p:spPr>
          <a:xfrm>
            <a:off x="8240700" y="4034484"/>
            <a:ext cx="3771300" cy="668837"/>
          </a:xfrm>
          <a:prstGeom prst="rect">
            <a:avLst/>
          </a:prstGeom>
          <a:noFill/>
        </p:spPr>
        <p:txBody>
          <a:bodyPr wrap="square" lIns="0" tIns="0" rIns="0" bIns="0" anchor="t">
            <a:spAutoFit/>
          </a:bodyPr>
          <a:lstStyle/>
          <a:p>
            <a:pPr>
              <a:lnSpc>
                <a:spcPct val="105000"/>
              </a:lnSpc>
              <a:spcBef>
                <a:spcPts val="0"/>
              </a:spcBef>
              <a:spcAft>
                <a:spcPts val="300"/>
              </a:spcAft>
            </a:pPr>
            <a:r>
              <a:rPr sz="1400" b="1" i="0">
                <a:solidFill>
                  <a:srgbClr val="203D48"/>
                </a:solidFill>
                <a:latin typeface="Source Sans Pro"/>
              </a:rPr>
              <a:t>STEP 4: add the values from each column to calculate Total Fixed Assets. Hoodie Hub owns €214,000 of fixed assets after depreciation.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3"/>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5"/>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6"/>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7"/>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762000" y="1463040"/>
            <a:ext cx="8778240" cy="4895468"/>
          </a:xfrm>
          <a:prstGeom prst="rect">
            <a:avLst/>
          </a:prstGeom>
          <a:noFill/>
        </p:spPr>
        <p:txBody>
          <a:bodyPr wrap="square" lIns="0" tIns="0" rIns="0" bIns="0" anchor="t">
            <a:spAutoFit/>
          </a:bodyPr>
          <a:lstStyle/>
          <a:p>
            <a:pPr>
              <a:lnSpc>
                <a:spcPct val="105000"/>
              </a:lnSpc>
              <a:spcBef>
                <a:spcPts val="0"/>
              </a:spcBef>
              <a:spcAft>
                <a:spcPts val="1600"/>
              </a:spcAft>
            </a:pPr>
            <a:r>
              <a:rPr sz="2400" b="1" i="0">
                <a:solidFill>
                  <a:srgbClr val="FFDE5C"/>
                </a:solidFill>
                <a:latin typeface="Source Sans Pro"/>
              </a:rPr>
              <a:t>Introduction Activity: </a:t>
            </a:r>
            <a:r>
              <a:rPr sz="2400" b="1" i="0">
                <a:solidFill>
                  <a:srgbClr val="FFFFFF"/>
                </a:solidFill>
                <a:latin typeface="Source Sans Pro"/>
              </a:rPr>
              <a:t>Read each statement and decide if it is True or False.</a:t>
            </a:r>
          </a:p>
          <a:p>
            <a:pPr>
              <a:lnSpc>
                <a:spcPct val="110000"/>
              </a:lnSpc>
              <a:spcBef>
                <a:spcPts val="500"/>
              </a:spcBef>
              <a:spcAft>
                <a:spcPts val="1400"/>
              </a:spcAft>
              <a:buNone/>
            </a:pPr>
            <a:r>
              <a:rPr sz="2100" i="0">
                <a:solidFill>
                  <a:srgbClr val="FFFFFF"/>
                </a:solidFill>
                <a:latin typeface="Source Sans Pro"/>
              </a:rPr>
              <a:t>1. Profit is calculated by adding costs to sales.</a:t>
            </a:r>
          </a:p>
          <a:p>
            <a:pPr>
              <a:lnSpc>
                <a:spcPct val="110000"/>
              </a:lnSpc>
              <a:spcBef>
                <a:spcPts val="500"/>
              </a:spcBef>
              <a:spcAft>
                <a:spcPts val="1400"/>
              </a:spcAft>
              <a:buNone/>
            </a:pPr>
            <a:r>
              <a:rPr sz="2100" i="0">
                <a:solidFill>
                  <a:srgbClr val="FFFFFF"/>
                </a:solidFill>
                <a:latin typeface="Source Sans Pro"/>
              </a:rPr>
              <a:t>2. If you buy a delivery van outright, there is no cost to owning it.</a:t>
            </a:r>
          </a:p>
          <a:p>
            <a:pPr>
              <a:lnSpc>
                <a:spcPct val="110000"/>
              </a:lnSpc>
              <a:spcBef>
                <a:spcPts val="500"/>
              </a:spcBef>
              <a:spcAft>
                <a:spcPts val="1400"/>
              </a:spcAft>
              <a:buNone/>
            </a:pPr>
            <a:r>
              <a:rPr sz="2100" i="0">
                <a:solidFill>
                  <a:srgbClr val="FFFFFF"/>
                </a:solidFill>
                <a:latin typeface="Source Sans Pro"/>
              </a:rPr>
              <a:t>3. A business can be very profitable but not be able to pay its bills on time.</a:t>
            </a:r>
          </a:p>
          <a:p>
            <a:pPr>
              <a:lnSpc>
                <a:spcPct val="110000"/>
              </a:lnSpc>
              <a:spcBef>
                <a:spcPts val="500"/>
              </a:spcBef>
              <a:spcAft>
                <a:spcPts val="1400"/>
              </a:spcAft>
              <a:buNone/>
            </a:pPr>
            <a:r>
              <a:rPr sz="2100" b="1" i="0">
                <a:solidFill>
                  <a:srgbClr val="FFFFFF"/>
                </a:solidFill>
                <a:latin typeface="Source Sans Pro"/>
              </a:rPr>
              <a:t>Answer these questions:</a:t>
            </a:r>
          </a:p>
          <a:p>
            <a:pPr>
              <a:lnSpc>
                <a:spcPct val="110000"/>
              </a:lnSpc>
              <a:spcBef>
                <a:spcPts val="500"/>
              </a:spcBef>
              <a:spcAft>
                <a:spcPts val="1400"/>
              </a:spcAft>
              <a:buNone/>
            </a:pPr>
            <a:r>
              <a:rPr sz="2100" i="0">
                <a:solidFill>
                  <a:srgbClr val="FFFFFF"/>
                </a:solidFill>
                <a:latin typeface="Source Sans Pro"/>
              </a:rPr>
              <a:t>1. Name three expenses a clothing business might have.</a:t>
            </a:r>
          </a:p>
          <a:p>
            <a:pPr>
              <a:lnSpc>
                <a:spcPct val="110000"/>
              </a:lnSpc>
              <a:spcBef>
                <a:spcPts val="500"/>
              </a:spcBef>
              <a:spcAft>
                <a:spcPts val="1400"/>
              </a:spcAft>
              <a:buNone/>
            </a:pPr>
            <a:r>
              <a:rPr sz="2100" i="0">
                <a:solidFill>
                  <a:srgbClr val="FFFFFF"/>
                </a:solidFill>
                <a:latin typeface="Source Sans Pro"/>
              </a:rPr>
              <a:t>2. Name three things a business might own that have value.</a:t>
            </a:r>
          </a:p>
          <a:p>
            <a:pPr>
              <a:lnSpc>
                <a:spcPct val="110000"/>
              </a:lnSpc>
              <a:spcBef>
                <a:spcPts val="500"/>
              </a:spcBef>
              <a:spcAft>
                <a:spcPts val="1400"/>
              </a:spcAft>
              <a:buNone/>
            </a:pPr>
            <a:r>
              <a:rPr sz="2100" i="0">
                <a:solidFill>
                  <a:srgbClr val="FFFFFF"/>
                </a:solidFill>
                <a:latin typeface="Source Sans Pro"/>
              </a:rPr>
              <a:t>3. Name one thing a business might owe money for.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1394460" y="1123586"/>
            <a:ext cx="6126480" cy="524374"/>
          </a:xfrm>
          <a:prstGeom prst="rect">
            <a:avLst/>
          </a:prstGeom>
          <a:noFill/>
        </p:spPr>
        <p:txBody>
          <a:bodyPr wrap="square" lIns="0" tIns="0" rIns="0" bIns="0" anchor="t">
            <a:spAutoFit/>
          </a:bodyPr>
          <a:lstStyle/>
          <a:p>
            <a:pPr>
              <a:lnSpc>
                <a:spcPct val="102000"/>
              </a:lnSpc>
              <a:spcBef>
                <a:spcPts val="0"/>
              </a:spcBef>
              <a:spcAft>
                <a:spcPts val="0"/>
              </a:spcAft>
            </a:pPr>
            <a:r>
              <a:rPr b="1" i="0" dirty="0">
                <a:solidFill>
                  <a:srgbClr val="049F84"/>
                </a:solidFill>
                <a:latin typeface="Source Sans Pro"/>
              </a:rPr>
              <a:t>2024 Q6   </a:t>
            </a:r>
            <a:r>
              <a:rPr sz="1600" b="1" i="0" dirty="0">
                <a:solidFill>
                  <a:srgbClr val="203D48"/>
                </a:solidFill>
                <a:latin typeface="Source Sans Pro"/>
              </a:rPr>
              <a:t>Complete the Statement of Financial Position (extract) below by filling in the three unshaded areas, numbered (</a:t>
            </a:r>
            <a:r>
              <a:rPr sz="1600" b="1" i="0" dirty="0" err="1">
                <a:solidFill>
                  <a:srgbClr val="203D48"/>
                </a:solidFill>
                <a:latin typeface="Source Sans Pro"/>
              </a:rPr>
              <a:t>i</a:t>
            </a:r>
            <a:r>
              <a:rPr sz="1600" b="1" i="0" dirty="0">
                <a:solidFill>
                  <a:srgbClr val="203D48"/>
                </a:solidFill>
                <a:latin typeface="Source Sans Pro"/>
              </a:rPr>
              <a:t>) to (iii).</a:t>
            </a:r>
          </a:p>
        </p:txBody>
      </p:sp>
      <p:sp>
        <p:nvSpPr>
          <p:cNvPr id="4" name="Rectangle 3"/>
          <p:cNvSpPr/>
          <p:nvPr/>
        </p:nvSpPr>
        <p:spPr>
          <a:xfrm>
            <a:off x="1490980" y="1890400"/>
            <a:ext cx="6950000" cy="470000"/>
          </a:xfrm>
          <a:prstGeom prst="rect">
            <a:avLst/>
          </a:prstGeom>
          <a:solidFill>
            <a:srgbClr val="203D48"/>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spcBef>
                <a:spcPts val="0"/>
              </a:spcBef>
              <a:spcAft>
                <a:spcPts val="0"/>
              </a:spcAft>
            </a:pPr>
            <a:r>
              <a:rPr sz="1200" b="1" i="0">
                <a:solidFill>
                  <a:srgbClr val="FFFFFF"/>
                </a:solidFill>
                <a:latin typeface="Source Sans Pro"/>
              </a:rPr>
              <a:t>Statement of Financial Position as at 31/12/2023</a:t>
            </a:r>
          </a:p>
        </p:txBody>
      </p:sp>
      <p:sp>
        <p:nvSpPr>
          <p:cNvPr id="5" name="Rectangle 4"/>
          <p:cNvSpPr/>
          <p:nvPr/>
        </p:nvSpPr>
        <p:spPr>
          <a:xfrm>
            <a:off x="1490980" y="2360400"/>
            <a:ext cx="2600000" cy="470000"/>
          </a:xfrm>
          <a:prstGeom prst="rect">
            <a:avLst/>
          </a:prstGeom>
          <a:solidFill>
            <a:srgbClr val="00B2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200" b="1" i="0">
                <a:solidFill>
                  <a:srgbClr val="FFFFFF"/>
                </a:solidFill>
                <a:latin typeface="Source Sans Pro"/>
              </a:rPr>
              <a:t>Fixed Assets</a:t>
            </a:r>
          </a:p>
        </p:txBody>
      </p:sp>
      <p:sp>
        <p:nvSpPr>
          <p:cNvPr id="6" name="Rectangle 5"/>
          <p:cNvSpPr/>
          <p:nvPr/>
        </p:nvSpPr>
        <p:spPr>
          <a:xfrm>
            <a:off x="4090979" y="2360400"/>
            <a:ext cx="1450000" cy="47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7" name="Rectangle 6"/>
          <p:cNvSpPr/>
          <p:nvPr/>
        </p:nvSpPr>
        <p:spPr>
          <a:xfrm>
            <a:off x="5540980" y="2360400"/>
            <a:ext cx="1450000" cy="47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8" name="Rectangle 7"/>
          <p:cNvSpPr/>
          <p:nvPr/>
        </p:nvSpPr>
        <p:spPr>
          <a:xfrm>
            <a:off x="6990980" y="2360400"/>
            <a:ext cx="1450000" cy="47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9" name="Rectangle 8"/>
          <p:cNvSpPr/>
          <p:nvPr/>
        </p:nvSpPr>
        <p:spPr>
          <a:xfrm>
            <a:off x="1490980" y="2830400"/>
            <a:ext cx="2600000" cy="47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200" b="1" i="0">
                <a:solidFill>
                  <a:srgbClr val="203D48"/>
                </a:solidFill>
                <a:latin typeface="Source Sans Pro"/>
              </a:rPr>
              <a:t>Buildings</a:t>
            </a:r>
          </a:p>
        </p:txBody>
      </p:sp>
      <p:sp>
        <p:nvSpPr>
          <p:cNvPr id="10" name="Rectangle 9"/>
          <p:cNvSpPr/>
          <p:nvPr/>
        </p:nvSpPr>
        <p:spPr>
          <a:xfrm>
            <a:off x="4090979" y="2830400"/>
            <a:ext cx="1450000" cy="47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11" name="Rectangle 10"/>
          <p:cNvSpPr/>
          <p:nvPr/>
        </p:nvSpPr>
        <p:spPr>
          <a:xfrm>
            <a:off x="5540980" y="2830400"/>
            <a:ext cx="1450000" cy="47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12" name="Rectangle 11"/>
          <p:cNvSpPr/>
          <p:nvPr/>
        </p:nvSpPr>
        <p:spPr>
          <a:xfrm>
            <a:off x="6990980" y="2830400"/>
            <a:ext cx="1450000" cy="47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13" name="Rectangle 12"/>
          <p:cNvSpPr/>
          <p:nvPr/>
        </p:nvSpPr>
        <p:spPr>
          <a:xfrm>
            <a:off x="1490980" y="3300400"/>
            <a:ext cx="2600000" cy="47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200" b="1" i="0">
                <a:solidFill>
                  <a:srgbClr val="203D48"/>
                </a:solidFill>
                <a:latin typeface="Source Sans Pro"/>
              </a:rPr>
              <a:t>Equipment</a:t>
            </a:r>
          </a:p>
        </p:txBody>
      </p:sp>
      <p:sp>
        <p:nvSpPr>
          <p:cNvPr id="14" name="Rectangle 13"/>
          <p:cNvSpPr/>
          <p:nvPr/>
        </p:nvSpPr>
        <p:spPr>
          <a:xfrm>
            <a:off x="4090979" y="3300400"/>
            <a:ext cx="1450000" cy="47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15" name="Rectangle 14"/>
          <p:cNvSpPr/>
          <p:nvPr/>
        </p:nvSpPr>
        <p:spPr>
          <a:xfrm>
            <a:off x="5540980" y="3300400"/>
            <a:ext cx="1450000" cy="47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16" name="Rectangle 15"/>
          <p:cNvSpPr/>
          <p:nvPr/>
        </p:nvSpPr>
        <p:spPr>
          <a:xfrm>
            <a:off x="6990980" y="3300400"/>
            <a:ext cx="1450000" cy="47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17" name="Rectangle 16"/>
          <p:cNvSpPr/>
          <p:nvPr/>
        </p:nvSpPr>
        <p:spPr>
          <a:xfrm>
            <a:off x="1490980" y="3770400"/>
            <a:ext cx="2600000" cy="47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endParaRPr/>
          </a:p>
        </p:txBody>
      </p:sp>
      <p:sp>
        <p:nvSpPr>
          <p:cNvPr id="18" name="Rectangle 17"/>
          <p:cNvSpPr/>
          <p:nvPr/>
        </p:nvSpPr>
        <p:spPr>
          <a:xfrm>
            <a:off x="4090979" y="3770400"/>
            <a:ext cx="1450000" cy="47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19" name="Rectangle 18"/>
          <p:cNvSpPr/>
          <p:nvPr/>
        </p:nvSpPr>
        <p:spPr>
          <a:xfrm>
            <a:off x="5540980" y="3770400"/>
            <a:ext cx="1450000" cy="47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20" name="Rectangle 19"/>
          <p:cNvSpPr/>
          <p:nvPr/>
        </p:nvSpPr>
        <p:spPr>
          <a:xfrm>
            <a:off x="6990980" y="3770400"/>
            <a:ext cx="1450000" cy="47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21" name="TextBox 20"/>
          <p:cNvSpPr txBox="1"/>
          <p:nvPr/>
        </p:nvSpPr>
        <p:spPr>
          <a:xfrm>
            <a:off x="4090979" y="2506400"/>
            <a:ext cx="1450000" cy="188722"/>
          </a:xfrm>
          <a:prstGeom prst="rect">
            <a:avLst/>
          </a:prstGeom>
          <a:noFill/>
        </p:spPr>
        <p:txBody>
          <a:bodyPr wrap="square" lIns="0" tIns="0" rIns="0" bIns="0" anchor="t">
            <a:spAutoFit/>
          </a:bodyPr>
          <a:lstStyle/>
          <a:p>
            <a:pPr algn="ctr">
              <a:spcBef>
                <a:spcPts val="0"/>
              </a:spcBef>
              <a:spcAft>
                <a:spcPts val="0"/>
              </a:spcAft>
            </a:pPr>
            <a:r>
              <a:rPr sz="1100" b="1" i="0">
                <a:solidFill>
                  <a:srgbClr val="203D48"/>
                </a:solidFill>
                <a:latin typeface="Source Sans Pro"/>
              </a:rPr>
              <a:t>Cost</a:t>
            </a:r>
          </a:p>
        </p:txBody>
      </p:sp>
      <p:sp>
        <p:nvSpPr>
          <p:cNvPr id="22" name="TextBox 21"/>
          <p:cNvSpPr txBox="1"/>
          <p:nvPr/>
        </p:nvSpPr>
        <p:spPr>
          <a:xfrm>
            <a:off x="5540980" y="2506400"/>
            <a:ext cx="1450000" cy="188722"/>
          </a:xfrm>
          <a:prstGeom prst="rect">
            <a:avLst/>
          </a:prstGeom>
          <a:noFill/>
        </p:spPr>
        <p:txBody>
          <a:bodyPr wrap="square" lIns="0" tIns="0" rIns="0" bIns="0" anchor="t">
            <a:spAutoFit/>
          </a:bodyPr>
          <a:lstStyle/>
          <a:p>
            <a:pPr algn="ctr">
              <a:spcBef>
                <a:spcPts val="0"/>
              </a:spcBef>
              <a:spcAft>
                <a:spcPts val="0"/>
              </a:spcAft>
            </a:pPr>
            <a:r>
              <a:rPr sz="1100" b="1" i="0">
                <a:solidFill>
                  <a:srgbClr val="203D48"/>
                </a:solidFill>
                <a:latin typeface="Source Sans Pro"/>
              </a:rPr>
              <a:t>Depreciation</a:t>
            </a:r>
          </a:p>
        </p:txBody>
      </p:sp>
      <p:sp>
        <p:nvSpPr>
          <p:cNvPr id="23" name="TextBox 22"/>
          <p:cNvSpPr txBox="1"/>
          <p:nvPr/>
        </p:nvSpPr>
        <p:spPr>
          <a:xfrm>
            <a:off x="6990980" y="2506400"/>
            <a:ext cx="1450000" cy="188722"/>
          </a:xfrm>
          <a:prstGeom prst="rect">
            <a:avLst/>
          </a:prstGeom>
          <a:noFill/>
        </p:spPr>
        <p:txBody>
          <a:bodyPr wrap="square" lIns="0" tIns="0" rIns="0" bIns="0" anchor="t">
            <a:spAutoFit/>
          </a:bodyPr>
          <a:lstStyle/>
          <a:p>
            <a:pPr algn="ctr">
              <a:spcBef>
                <a:spcPts val="0"/>
              </a:spcBef>
              <a:spcAft>
                <a:spcPts val="0"/>
              </a:spcAft>
            </a:pPr>
            <a:r>
              <a:rPr sz="1100" b="1" i="0">
                <a:solidFill>
                  <a:srgbClr val="203D48"/>
                </a:solidFill>
                <a:latin typeface="Source Sans Pro"/>
              </a:rPr>
              <a:t>Net Book Value</a:t>
            </a:r>
          </a:p>
        </p:txBody>
      </p:sp>
      <p:sp>
        <p:nvSpPr>
          <p:cNvPr id="24" name="TextBox 23"/>
          <p:cNvSpPr txBox="1"/>
          <p:nvPr/>
        </p:nvSpPr>
        <p:spPr>
          <a:xfrm>
            <a:off x="4120980" y="2963292"/>
            <a:ext cx="1360000" cy="204216"/>
          </a:xfrm>
          <a:prstGeom prst="rect">
            <a:avLst/>
          </a:prstGeom>
          <a:noFill/>
        </p:spPr>
        <p:txBody>
          <a:bodyPr wrap="square" lIns="0" tIns="0" rIns="0" bIns="0" anchor="ctr">
            <a:spAutoFit/>
          </a:bodyPr>
          <a:lstStyle/>
          <a:p>
            <a:pPr algn="r">
              <a:spcBef>
                <a:spcPts val="0"/>
              </a:spcBef>
              <a:spcAft>
                <a:spcPts val="0"/>
              </a:spcAft>
            </a:pPr>
            <a:r>
              <a:rPr sz="1200" b="1" i="0">
                <a:solidFill>
                  <a:srgbClr val="203D48"/>
                </a:solidFill>
                <a:latin typeface="Source Sans Pro"/>
              </a:rPr>
              <a:t>550,000</a:t>
            </a:r>
          </a:p>
        </p:txBody>
      </p:sp>
      <p:sp>
        <p:nvSpPr>
          <p:cNvPr id="25" name="TextBox 24"/>
          <p:cNvSpPr txBox="1"/>
          <p:nvPr/>
        </p:nvSpPr>
        <p:spPr>
          <a:xfrm>
            <a:off x="5570980" y="2963292"/>
            <a:ext cx="1360000" cy="204216"/>
          </a:xfrm>
          <a:prstGeom prst="rect">
            <a:avLst/>
          </a:prstGeom>
          <a:noFill/>
        </p:spPr>
        <p:txBody>
          <a:bodyPr wrap="square" lIns="0" tIns="0" rIns="0" bIns="0" anchor="ctr">
            <a:spAutoFit/>
          </a:bodyPr>
          <a:lstStyle/>
          <a:p>
            <a:pPr algn="r">
              <a:spcBef>
                <a:spcPts val="0"/>
              </a:spcBef>
              <a:spcAft>
                <a:spcPts val="0"/>
              </a:spcAft>
            </a:pPr>
            <a:r>
              <a:rPr sz="1200" b="1" i="0">
                <a:solidFill>
                  <a:srgbClr val="203D48"/>
                </a:solidFill>
                <a:latin typeface="Source Sans Pro"/>
              </a:rPr>
              <a:t>(11,000)</a:t>
            </a:r>
          </a:p>
        </p:txBody>
      </p:sp>
      <p:sp>
        <p:nvSpPr>
          <p:cNvPr id="26" name="TextBox 25"/>
          <p:cNvSpPr txBox="1"/>
          <p:nvPr/>
        </p:nvSpPr>
        <p:spPr>
          <a:xfrm>
            <a:off x="4120980" y="3433292"/>
            <a:ext cx="1360000" cy="204216"/>
          </a:xfrm>
          <a:prstGeom prst="rect">
            <a:avLst/>
          </a:prstGeom>
          <a:noFill/>
        </p:spPr>
        <p:txBody>
          <a:bodyPr wrap="square" lIns="0" tIns="0" rIns="0" bIns="0" anchor="ctr">
            <a:spAutoFit/>
          </a:bodyPr>
          <a:lstStyle/>
          <a:p>
            <a:pPr algn="r">
              <a:spcBef>
                <a:spcPts val="0"/>
              </a:spcBef>
              <a:spcAft>
                <a:spcPts val="0"/>
              </a:spcAft>
            </a:pPr>
            <a:r>
              <a:rPr sz="1200" b="1" i="0">
                <a:solidFill>
                  <a:srgbClr val="203D48"/>
                </a:solidFill>
                <a:latin typeface="Source Sans Pro"/>
              </a:rPr>
              <a:t>92,000</a:t>
            </a:r>
          </a:p>
        </p:txBody>
      </p:sp>
      <p:sp>
        <p:nvSpPr>
          <p:cNvPr id="27" name="TextBox 26"/>
          <p:cNvSpPr txBox="1"/>
          <p:nvPr/>
        </p:nvSpPr>
        <p:spPr>
          <a:xfrm>
            <a:off x="7020980" y="3433292"/>
            <a:ext cx="1360000" cy="204216"/>
          </a:xfrm>
          <a:prstGeom prst="rect">
            <a:avLst/>
          </a:prstGeom>
          <a:noFill/>
        </p:spPr>
        <p:txBody>
          <a:bodyPr wrap="square" lIns="0" tIns="0" rIns="0" bIns="0" anchor="ctr">
            <a:spAutoFit/>
          </a:bodyPr>
          <a:lstStyle/>
          <a:p>
            <a:pPr algn="r">
              <a:spcBef>
                <a:spcPts val="0"/>
              </a:spcBef>
              <a:spcAft>
                <a:spcPts val="0"/>
              </a:spcAft>
            </a:pPr>
            <a:r>
              <a:rPr sz="1200" b="1" i="0">
                <a:solidFill>
                  <a:srgbClr val="203D48"/>
                </a:solidFill>
                <a:latin typeface="Source Sans Pro"/>
              </a:rPr>
              <a:t>82,800</a:t>
            </a:r>
          </a:p>
        </p:txBody>
      </p:sp>
      <p:sp>
        <p:nvSpPr>
          <p:cNvPr id="28" name="TextBox 27"/>
          <p:cNvSpPr txBox="1"/>
          <p:nvPr/>
        </p:nvSpPr>
        <p:spPr>
          <a:xfrm>
            <a:off x="5570980" y="3903292"/>
            <a:ext cx="1360000" cy="204216"/>
          </a:xfrm>
          <a:prstGeom prst="rect">
            <a:avLst/>
          </a:prstGeom>
          <a:noFill/>
        </p:spPr>
        <p:txBody>
          <a:bodyPr wrap="square" lIns="0" tIns="0" rIns="0" bIns="0" anchor="ctr">
            <a:spAutoFit/>
          </a:bodyPr>
          <a:lstStyle/>
          <a:p>
            <a:pPr algn="r">
              <a:spcBef>
                <a:spcPts val="0"/>
              </a:spcBef>
              <a:spcAft>
                <a:spcPts val="0"/>
              </a:spcAft>
            </a:pPr>
            <a:r>
              <a:rPr sz="1200" b="1" i="0">
                <a:solidFill>
                  <a:srgbClr val="203D48"/>
                </a:solidFill>
                <a:latin typeface="Source Sans Pro"/>
              </a:rPr>
              <a:t>(20,200)</a:t>
            </a:r>
          </a:p>
        </p:txBody>
      </p:sp>
      <p:sp>
        <p:nvSpPr>
          <p:cNvPr id="29" name="TextBox 28"/>
          <p:cNvSpPr txBox="1"/>
          <p:nvPr/>
        </p:nvSpPr>
        <p:spPr>
          <a:xfrm>
            <a:off x="7020980" y="3903292"/>
            <a:ext cx="1360000" cy="204216"/>
          </a:xfrm>
          <a:prstGeom prst="rect">
            <a:avLst/>
          </a:prstGeom>
          <a:noFill/>
        </p:spPr>
        <p:txBody>
          <a:bodyPr wrap="square" lIns="0" tIns="0" rIns="0" bIns="0" anchor="ctr">
            <a:spAutoFit/>
          </a:bodyPr>
          <a:lstStyle/>
          <a:p>
            <a:pPr algn="r">
              <a:spcBef>
                <a:spcPts val="0"/>
              </a:spcBef>
              <a:spcAft>
                <a:spcPts val="0"/>
              </a:spcAft>
            </a:pPr>
            <a:r>
              <a:rPr sz="1200" b="1" i="0">
                <a:solidFill>
                  <a:srgbClr val="203D48"/>
                </a:solidFill>
                <a:latin typeface="Source Sans Pro"/>
              </a:rPr>
              <a:t>621,800</a:t>
            </a:r>
          </a:p>
        </p:txBody>
      </p:sp>
      <p:sp>
        <p:nvSpPr>
          <p:cNvPr id="30" name="Rectangle 29"/>
          <p:cNvSpPr/>
          <p:nvPr/>
        </p:nvSpPr>
        <p:spPr>
          <a:xfrm>
            <a:off x="1490980" y="4470400"/>
            <a:ext cx="6950000" cy="320000"/>
          </a:xfrm>
          <a:prstGeom prst="rect">
            <a:avLst/>
          </a:prstGeom>
          <a:solidFill>
            <a:srgbClr val="D9D9D9"/>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300" b="1" i="0">
                <a:solidFill>
                  <a:srgbClr val="203D48"/>
                </a:solidFill>
                <a:latin typeface="Source Sans Pro"/>
              </a:rPr>
              <a:t>Workings</a:t>
            </a:r>
          </a:p>
        </p:txBody>
      </p:sp>
      <p:sp>
        <p:nvSpPr>
          <p:cNvPr id="31" name="Rectangle 30"/>
          <p:cNvSpPr/>
          <p:nvPr/>
        </p:nvSpPr>
        <p:spPr>
          <a:xfrm>
            <a:off x="1490980" y="4790400"/>
            <a:ext cx="6950000" cy="128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32" name="anim_click1_f0"/>
          <p:cNvSpPr txBox="1"/>
          <p:nvPr/>
        </p:nvSpPr>
        <p:spPr>
          <a:xfrm>
            <a:off x="7020980" y="2963292"/>
            <a:ext cx="1360000" cy="204216"/>
          </a:xfrm>
          <a:prstGeom prst="rect">
            <a:avLst/>
          </a:prstGeom>
          <a:noFill/>
        </p:spPr>
        <p:txBody>
          <a:bodyPr wrap="square" lIns="0" tIns="0" rIns="0" bIns="0" anchor="ctr">
            <a:spAutoFit/>
          </a:bodyPr>
          <a:lstStyle/>
          <a:p>
            <a:pPr algn="r">
              <a:spcBef>
                <a:spcPts val="0"/>
              </a:spcBef>
              <a:spcAft>
                <a:spcPts val="0"/>
              </a:spcAft>
            </a:pPr>
            <a:r>
              <a:rPr sz="1200" b="1" i="1">
                <a:solidFill>
                  <a:srgbClr val="2E55C6"/>
                </a:solidFill>
                <a:latin typeface="Source Sans Pro"/>
              </a:rPr>
              <a:t>(i) 539,000</a:t>
            </a:r>
          </a:p>
        </p:txBody>
      </p:sp>
      <p:sp>
        <p:nvSpPr>
          <p:cNvPr id="33" name="anim_click1_w"/>
          <p:cNvSpPr txBox="1"/>
          <p:nvPr/>
        </p:nvSpPr>
        <p:spPr>
          <a:xfrm>
            <a:off x="1580980" y="4850400"/>
            <a:ext cx="6770000" cy="219710"/>
          </a:xfrm>
          <a:prstGeom prst="rect">
            <a:avLst/>
          </a:prstGeom>
          <a:noFill/>
        </p:spPr>
        <p:txBody>
          <a:bodyPr wrap="square" lIns="0" tIns="0" rIns="0" bIns="0" anchor="t">
            <a:spAutoFit/>
          </a:bodyPr>
          <a:lstStyle/>
          <a:p>
            <a:pPr>
              <a:lnSpc>
                <a:spcPct val="100000"/>
              </a:lnSpc>
              <a:spcBef>
                <a:spcPts val="0"/>
              </a:spcBef>
              <a:spcAft>
                <a:spcPts val="0"/>
              </a:spcAft>
            </a:pPr>
            <a:r>
              <a:rPr sz="1300" b="1" i="1">
                <a:solidFill>
                  <a:srgbClr val="2E55C6"/>
                </a:solidFill>
                <a:latin typeface="Source Sans Pro"/>
              </a:rPr>
              <a:t>(i) 550,000 - 11,000 = €539,000</a:t>
            </a:r>
          </a:p>
        </p:txBody>
      </p:sp>
      <p:sp>
        <p:nvSpPr>
          <p:cNvPr id="34" name="anim_click1_c"/>
          <p:cNvSpPr txBox="1"/>
          <p:nvPr/>
        </p:nvSpPr>
        <p:spPr>
          <a:xfrm>
            <a:off x="8651240" y="2473452"/>
            <a:ext cx="3246120" cy="252984"/>
          </a:xfrm>
          <a:prstGeom prst="rect">
            <a:avLst/>
          </a:prstGeom>
          <a:noFill/>
        </p:spPr>
        <p:txBody>
          <a:bodyPr wrap="square" lIns="0" tIns="0" rIns="0" bIns="0" anchor="t">
            <a:spAutoFit/>
          </a:bodyPr>
          <a:lstStyle/>
          <a:p>
            <a:pPr>
              <a:lnSpc>
                <a:spcPct val="105000"/>
              </a:lnSpc>
              <a:spcBef>
                <a:spcPts val="0"/>
              </a:spcBef>
              <a:spcAft>
                <a:spcPts val="300"/>
              </a:spcAft>
            </a:pPr>
            <a:r>
              <a:rPr sz="1200" b="1" i="0">
                <a:solidFill>
                  <a:srgbClr val="203D48"/>
                </a:solidFill>
                <a:latin typeface="Source Sans Pro"/>
              </a:rPr>
              <a:t>NBV = Cost - Depreciation (2m).</a:t>
            </a:r>
          </a:p>
        </p:txBody>
      </p:sp>
      <p:sp>
        <p:nvSpPr>
          <p:cNvPr id="35" name="anim_click2_f0"/>
          <p:cNvSpPr txBox="1"/>
          <p:nvPr/>
        </p:nvSpPr>
        <p:spPr>
          <a:xfrm>
            <a:off x="5570980" y="3433292"/>
            <a:ext cx="1360000" cy="204216"/>
          </a:xfrm>
          <a:prstGeom prst="rect">
            <a:avLst/>
          </a:prstGeom>
          <a:noFill/>
        </p:spPr>
        <p:txBody>
          <a:bodyPr wrap="square" lIns="0" tIns="0" rIns="0" bIns="0" anchor="ctr">
            <a:spAutoFit/>
          </a:bodyPr>
          <a:lstStyle/>
          <a:p>
            <a:pPr algn="r">
              <a:spcBef>
                <a:spcPts val="0"/>
              </a:spcBef>
              <a:spcAft>
                <a:spcPts val="0"/>
              </a:spcAft>
            </a:pPr>
            <a:r>
              <a:rPr sz="1200" b="1" i="1">
                <a:solidFill>
                  <a:srgbClr val="2E55C6"/>
                </a:solidFill>
                <a:latin typeface="Source Sans Pro"/>
              </a:rPr>
              <a:t>(ii) (9,200)</a:t>
            </a:r>
          </a:p>
        </p:txBody>
      </p:sp>
      <p:sp>
        <p:nvSpPr>
          <p:cNvPr id="36" name="anim_click2_w"/>
          <p:cNvSpPr txBox="1"/>
          <p:nvPr/>
        </p:nvSpPr>
        <p:spPr>
          <a:xfrm>
            <a:off x="1580980" y="5250400"/>
            <a:ext cx="6770000" cy="219710"/>
          </a:xfrm>
          <a:prstGeom prst="rect">
            <a:avLst/>
          </a:prstGeom>
          <a:noFill/>
        </p:spPr>
        <p:txBody>
          <a:bodyPr wrap="square" lIns="0" tIns="0" rIns="0" bIns="0" anchor="t">
            <a:spAutoFit/>
          </a:bodyPr>
          <a:lstStyle/>
          <a:p>
            <a:pPr>
              <a:lnSpc>
                <a:spcPct val="100000"/>
              </a:lnSpc>
              <a:spcBef>
                <a:spcPts val="0"/>
              </a:spcBef>
              <a:spcAft>
                <a:spcPts val="0"/>
              </a:spcAft>
            </a:pPr>
            <a:r>
              <a:rPr sz="1300" b="1" i="1">
                <a:solidFill>
                  <a:srgbClr val="2E55C6"/>
                </a:solidFill>
                <a:latin typeface="Source Sans Pro"/>
              </a:rPr>
              <a:t>(ii) 92,000 - 82,800 = €9,200</a:t>
            </a:r>
          </a:p>
        </p:txBody>
      </p:sp>
      <p:sp>
        <p:nvSpPr>
          <p:cNvPr id="37" name="anim_click2_c"/>
          <p:cNvSpPr txBox="1"/>
          <p:nvPr/>
        </p:nvSpPr>
        <p:spPr>
          <a:xfrm>
            <a:off x="8651240" y="2939795"/>
            <a:ext cx="3246120" cy="252984"/>
          </a:xfrm>
          <a:prstGeom prst="rect">
            <a:avLst/>
          </a:prstGeom>
          <a:noFill/>
        </p:spPr>
        <p:txBody>
          <a:bodyPr wrap="square" lIns="0" tIns="0" rIns="0" bIns="0" anchor="t">
            <a:spAutoFit/>
          </a:bodyPr>
          <a:lstStyle/>
          <a:p>
            <a:pPr>
              <a:lnSpc>
                <a:spcPct val="105000"/>
              </a:lnSpc>
              <a:spcBef>
                <a:spcPts val="0"/>
              </a:spcBef>
              <a:spcAft>
                <a:spcPts val="300"/>
              </a:spcAft>
            </a:pPr>
            <a:r>
              <a:rPr sz="1200" b="1" i="0">
                <a:solidFill>
                  <a:srgbClr val="203D48"/>
                </a:solidFill>
                <a:latin typeface="Source Sans Pro"/>
              </a:rPr>
              <a:t>Depreciation = Cost - NBV (2m).</a:t>
            </a:r>
          </a:p>
        </p:txBody>
      </p:sp>
      <p:sp>
        <p:nvSpPr>
          <p:cNvPr id="38" name="anim_click3_f0"/>
          <p:cNvSpPr txBox="1"/>
          <p:nvPr/>
        </p:nvSpPr>
        <p:spPr>
          <a:xfrm>
            <a:off x="4120980" y="3903292"/>
            <a:ext cx="1360000" cy="204216"/>
          </a:xfrm>
          <a:prstGeom prst="rect">
            <a:avLst/>
          </a:prstGeom>
          <a:noFill/>
        </p:spPr>
        <p:txBody>
          <a:bodyPr wrap="square" lIns="0" tIns="0" rIns="0" bIns="0" anchor="ctr">
            <a:spAutoFit/>
          </a:bodyPr>
          <a:lstStyle/>
          <a:p>
            <a:pPr algn="r">
              <a:spcBef>
                <a:spcPts val="0"/>
              </a:spcBef>
              <a:spcAft>
                <a:spcPts val="0"/>
              </a:spcAft>
            </a:pPr>
            <a:r>
              <a:rPr sz="1200" b="1" i="1">
                <a:solidFill>
                  <a:srgbClr val="2E55C6"/>
                </a:solidFill>
                <a:latin typeface="Source Sans Pro"/>
              </a:rPr>
              <a:t>(iii) €642,000</a:t>
            </a:r>
          </a:p>
        </p:txBody>
      </p:sp>
      <p:sp>
        <p:nvSpPr>
          <p:cNvPr id="39" name="anim_click3_w"/>
          <p:cNvSpPr txBox="1"/>
          <p:nvPr/>
        </p:nvSpPr>
        <p:spPr>
          <a:xfrm>
            <a:off x="1580980" y="5650400"/>
            <a:ext cx="6770000" cy="219710"/>
          </a:xfrm>
          <a:prstGeom prst="rect">
            <a:avLst/>
          </a:prstGeom>
          <a:noFill/>
        </p:spPr>
        <p:txBody>
          <a:bodyPr wrap="square" lIns="0" tIns="0" rIns="0" bIns="0" anchor="t">
            <a:spAutoFit/>
          </a:bodyPr>
          <a:lstStyle/>
          <a:p>
            <a:pPr>
              <a:lnSpc>
                <a:spcPct val="100000"/>
              </a:lnSpc>
              <a:spcBef>
                <a:spcPts val="0"/>
              </a:spcBef>
              <a:spcAft>
                <a:spcPts val="0"/>
              </a:spcAft>
            </a:pPr>
            <a:r>
              <a:rPr sz="1300" b="1" i="1">
                <a:solidFill>
                  <a:srgbClr val="2E55C6"/>
                </a:solidFill>
                <a:latin typeface="Source Sans Pro"/>
              </a:rPr>
              <a:t>(iii) €550,000 + €92,000 = €642,000</a:t>
            </a:r>
          </a:p>
        </p:txBody>
      </p:sp>
      <p:sp>
        <p:nvSpPr>
          <p:cNvPr id="40" name="anim_click3_c"/>
          <p:cNvSpPr txBox="1"/>
          <p:nvPr/>
        </p:nvSpPr>
        <p:spPr>
          <a:xfrm>
            <a:off x="8651240" y="3683508"/>
            <a:ext cx="3246120" cy="649224"/>
          </a:xfrm>
          <a:prstGeom prst="rect">
            <a:avLst/>
          </a:prstGeom>
          <a:noFill/>
        </p:spPr>
        <p:txBody>
          <a:bodyPr wrap="square" lIns="0" tIns="0" rIns="0" bIns="0" anchor="t">
            <a:spAutoFit/>
          </a:bodyPr>
          <a:lstStyle/>
          <a:p>
            <a:pPr>
              <a:lnSpc>
                <a:spcPct val="105000"/>
              </a:lnSpc>
              <a:spcBef>
                <a:spcPts val="0"/>
              </a:spcBef>
              <a:spcAft>
                <a:spcPts val="300"/>
              </a:spcAft>
            </a:pPr>
            <a:r>
              <a:rPr sz="1200" b="1" i="0">
                <a:solidFill>
                  <a:srgbClr val="203D48"/>
                </a:solidFill>
                <a:latin typeface="Source Sans Pro"/>
              </a:rPr>
              <a:t>Total cost = add the Cost column (2m). Check: €642,000 - €20,200 = €621,800.</a:t>
            </a:r>
          </a:p>
        </p:txBody>
      </p:sp>
      <p:sp>
        <p:nvSpPr>
          <p:cNvPr id="41" name="Rounded Rectangle 40"/>
          <p:cNvSpPr/>
          <p:nvPr/>
        </p:nvSpPr>
        <p:spPr>
          <a:xfrm>
            <a:off x="7818120" y="411480"/>
            <a:ext cx="2697480" cy="1281160"/>
          </a:xfrm>
          <a:prstGeom prst="roundRect">
            <a:avLst>
              <a:gd name="adj" fmla="val 18000"/>
            </a:avLst>
          </a:prstGeom>
          <a:solidFill>
            <a:srgbClr val="FFF4D6"/>
          </a:solidFill>
          <a:ln>
            <a:no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42" name="TextBox 41"/>
          <p:cNvSpPr txBox="1"/>
          <p:nvPr/>
        </p:nvSpPr>
        <p:spPr>
          <a:xfrm>
            <a:off x="8001000" y="384048"/>
            <a:ext cx="2377440" cy="1326134"/>
          </a:xfrm>
          <a:prstGeom prst="rect">
            <a:avLst/>
          </a:prstGeom>
          <a:noFill/>
        </p:spPr>
        <p:txBody>
          <a:bodyPr wrap="square" lIns="0" tIns="0" rIns="0" bIns="0" anchor="ctr">
            <a:spAutoFit/>
          </a:bodyPr>
          <a:lstStyle/>
          <a:p>
            <a:pPr>
              <a:lnSpc>
                <a:spcPct val="104000"/>
              </a:lnSpc>
              <a:spcBef>
                <a:spcPts val="0"/>
              </a:spcBef>
              <a:spcAft>
                <a:spcPts val="0"/>
              </a:spcAft>
            </a:pPr>
            <a:r>
              <a:rPr sz="1100" b="1" i="0" dirty="0">
                <a:solidFill>
                  <a:srgbClr val="203D48"/>
                </a:solidFill>
                <a:latin typeface="Source Sans Pro"/>
              </a:rPr>
              <a:t>TOP TIP:  </a:t>
            </a:r>
            <a:r>
              <a:rPr sz="1100" b="0" i="0" dirty="0">
                <a:solidFill>
                  <a:srgbClr val="203D48"/>
                </a:solidFill>
                <a:latin typeface="Source Sans Pro"/>
              </a:rPr>
              <a:t>Cost - Depreciation = Net Book Value. Some assets won’t depreciate, so if no % is given under the Trial Balance, you should not depreciate the fixed asset.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8"/>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9"/>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762000" y="1463040"/>
            <a:ext cx="5394960" cy="4790313"/>
          </a:xfrm>
          <a:prstGeom prst="rect">
            <a:avLst/>
          </a:prstGeom>
          <a:noFill/>
        </p:spPr>
        <p:txBody>
          <a:bodyPr wrap="square" lIns="0" tIns="0" rIns="0" bIns="0" anchor="t">
            <a:spAutoFit/>
          </a:bodyPr>
          <a:lstStyle/>
          <a:p>
            <a:pPr>
              <a:lnSpc>
                <a:spcPct val="105000"/>
              </a:lnSpc>
              <a:spcBef>
                <a:spcPts val="0"/>
              </a:spcBef>
              <a:spcAft>
                <a:spcPts val="1600"/>
              </a:spcAft>
            </a:pPr>
            <a:r>
              <a:rPr sz="2400" b="1" i="0">
                <a:solidFill>
                  <a:srgbClr val="FFDE5C"/>
                </a:solidFill>
                <a:latin typeface="Source Sans Pro"/>
              </a:rPr>
              <a:t>Key Skill: </a:t>
            </a:r>
            <a:r>
              <a:rPr sz="2400" b="1" i="0">
                <a:solidFill>
                  <a:srgbClr val="FFFFFF"/>
                </a:solidFill>
                <a:latin typeface="Source Sans Pro"/>
              </a:rPr>
              <a:t>Calculate Fixed Assets Net Book Value</a:t>
            </a:r>
          </a:p>
          <a:p>
            <a:pPr>
              <a:lnSpc>
                <a:spcPct val="110000"/>
              </a:lnSpc>
              <a:spcBef>
                <a:spcPts val="400"/>
              </a:spcBef>
              <a:spcAft>
                <a:spcPts val="400"/>
              </a:spcAft>
              <a:buNone/>
            </a:pPr>
            <a:r>
              <a:rPr sz="1900" b="1" i="0">
                <a:solidFill>
                  <a:srgbClr val="FFFFFF"/>
                </a:solidFill>
                <a:latin typeface="Source Sans Pro"/>
              </a:rPr>
              <a:t>A. State whether each of the following statements is true or false, and give a reason for your answer.</a:t>
            </a:r>
          </a:p>
          <a:p>
            <a:pPr>
              <a:lnSpc>
                <a:spcPct val="110000"/>
              </a:lnSpc>
              <a:spcBef>
                <a:spcPts val="400"/>
              </a:spcBef>
              <a:spcAft>
                <a:spcPts val="400"/>
              </a:spcAft>
              <a:buNone/>
            </a:pPr>
            <a:r>
              <a:rPr sz="1900" i="0">
                <a:solidFill>
                  <a:srgbClr val="FFFFFF"/>
                </a:solidFill>
                <a:latin typeface="Source Sans Pro"/>
              </a:rPr>
              <a:t>1. A fixed asset is used up within one year.</a:t>
            </a:r>
          </a:p>
          <a:p>
            <a:pPr>
              <a:lnSpc>
                <a:spcPct val="110000"/>
              </a:lnSpc>
              <a:spcBef>
                <a:spcPts val="400"/>
              </a:spcBef>
              <a:spcAft>
                <a:spcPts val="400"/>
              </a:spcAft>
              <a:buNone/>
            </a:pPr>
            <a:r>
              <a:rPr sz="1900" i="0">
                <a:solidFill>
                  <a:srgbClr val="FFFFFF"/>
                </a:solidFill>
                <a:latin typeface="Source Sans Pro"/>
              </a:rPr>
              <a:t>2. Closing stock is a fixed asset.</a:t>
            </a:r>
          </a:p>
          <a:p>
            <a:pPr>
              <a:lnSpc>
                <a:spcPct val="110000"/>
              </a:lnSpc>
              <a:spcBef>
                <a:spcPts val="400"/>
              </a:spcBef>
              <a:spcAft>
                <a:spcPts val="400"/>
              </a:spcAft>
              <a:buNone/>
            </a:pPr>
            <a:r>
              <a:rPr sz="1900" i="0">
                <a:solidFill>
                  <a:srgbClr val="FFFFFF"/>
                </a:solidFill>
                <a:latin typeface="Source Sans Pro"/>
              </a:rPr>
              <a:t>3. A vehicle depreciates due to wear and tear over time.</a:t>
            </a:r>
          </a:p>
          <a:p>
            <a:pPr>
              <a:lnSpc>
                <a:spcPct val="110000"/>
              </a:lnSpc>
              <a:spcBef>
                <a:spcPts val="400"/>
              </a:spcBef>
              <a:spcAft>
                <a:spcPts val="400"/>
              </a:spcAft>
              <a:buNone/>
            </a:pPr>
            <a:r>
              <a:rPr sz="1900" i="0">
                <a:solidFill>
                  <a:srgbClr val="FFFFFF"/>
                </a:solidFill>
                <a:latin typeface="Source Sans Pro"/>
              </a:rPr>
              <a:t>4. Net Book Value will always be less than the cost of a fixed asset.</a:t>
            </a:r>
          </a:p>
        </p:txBody>
      </p:sp>
      <p:sp>
        <p:nvSpPr>
          <p:cNvPr id="8001" name="tblcell_stem_8001"/>
          <p:cNvSpPr/>
          <p:nvPr/>
        </p:nvSpPr>
        <p:spPr>
          <a:xfrm>
            <a:off x="6263640" y="1691640"/>
            <a:ext cx="5486400" cy="914400"/>
          </a:xfrm>
          <a:prstGeom prst="rect">
            <a:avLst/>
          </a:prstGeom>
          <a:noFill/>
          <a:ln>
            <a:noFill/>
          </a:ln>
        </p:spPr>
        <p:txBody>
          <a:bodyPr wrap="square" lIns="0" tIns="0" rIns="0" bIns="0" anchor="t"/>
          <a:lstStyle/>
          <a:p>
            <a:r>
              <a:rPr lang="en-IE" sz="1600" b="1">
                <a:solidFill>
                  <a:srgbClr val="FFFFFF"/>
                </a:solidFill>
                <a:latin typeface="Source Sans Pro"/>
              </a:rPr>
              <a:t>B. Calculate the three shaded areas, numbered (i) to (iii) in the Statement of Financial Position (extract) below.</a:t>
            </a:r>
          </a:p>
        </p:txBody>
      </p:sp>
      <p:sp>
        <p:nvSpPr>
          <p:cNvPr id="8002" name="tblcell_8002"/>
          <p:cNvSpPr/>
          <p:nvPr/>
        </p:nvSpPr>
        <p:spPr>
          <a:xfrm>
            <a:off x="6263640" y="2743200"/>
            <a:ext cx="5532120" cy="457200"/>
          </a:xfrm>
          <a:prstGeom prst="rect">
            <a:avLst/>
          </a:prstGeom>
          <a:solidFill>
            <a:srgbClr val="D9D9D9"/>
          </a:solidFill>
          <a:ln w="9525">
            <a:solidFill>
              <a:srgbClr val="203D48"/>
            </a:solidFill>
          </a:ln>
        </p:spPr>
        <p:txBody>
          <a:bodyPr wrap="square" lIns="45720" tIns="0" rIns="45720" bIns="0" anchor="ctr"/>
          <a:lstStyle/>
          <a:p>
            <a:pPr algn="ctr"/>
            <a:r>
              <a:rPr lang="en-IE" sz="1200" b="1">
                <a:solidFill>
                  <a:srgbClr val="203D48"/>
                </a:solidFill>
                <a:latin typeface="Source Sans Pro"/>
              </a:rPr>
              <a:t>Statement of Financial Position as at 31/12/2027</a:t>
            </a:r>
          </a:p>
        </p:txBody>
      </p:sp>
      <p:sp>
        <p:nvSpPr>
          <p:cNvPr id="8003" name="tblcell_8003"/>
          <p:cNvSpPr/>
          <p:nvPr/>
        </p:nvSpPr>
        <p:spPr>
          <a:xfrm>
            <a:off x="6263640" y="3200400"/>
            <a:ext cx="1920240" cy="329184"/>
          </a:xfrm>
          <a:prstGeom prst="rect">
            <a:avLst/>
          </a:prstGeom>
          <a:solidFill>
            <a:srgbClr val="FFFFFF"/>
          </a:solidFill>
          <a:ln w="9525">
            <a:solidFill>
              <a:srgbClr val="203D48"/>
            </a:solidFill>
          </a:ln>
        </p:spPr>
        <p:txBody>
          <a:bodyPr wrap="square" lIns="45720" tIns="0" rIns="45720" bIns="0" anchor="ctr"/>
          <a:lstStyle/>
          <a:p>
            <a:endParaRPr/>
          </a:p>
        </p:txBody>
      </p:sp>
      <p:sp>
        <p:nvSpPr>
          <p:cNvPr id="8004" name="tblcell_8004"/>
          <p:cNvSpPr/>
          <p:nvPr/>
        </p:nvSpPr>
        <p:spPr>
          <a:xfrm>
            <a:off x="8183879" y="3200400"/>
            <a:ext cx="1143000" cy="329184"/>
          </a:xfrm>
          <a:prstGeom prst="rect">
            <a:avLst/>
          </a:prstGeom>
          <a:solidFill>
            <a:srgbClr val="FFFFFF"/>
          </a:solidFill>
          <a:ln w="9525">
            <a:solidFill>
              <a:srgbClr val="203D48"/>
            </a:solidFill>
          </a:ln>
        </p:spPr>
        <p:txBody>
          <a:bodyPr wrap="square" lIns="45720" tIns="0" rIns="45720" bIns="0" anchor="ctr"/>
          <a:lstStyle/>
          <a:p>
            <a:pPr algn="ctr"/>
            <a:r>
              <a:rPr lang="en-IE" sz="1200" b="1">
                <a:solidFill>
                  <a:srgbClr val="203D48"/>
                </a:solidFill>
                <a:latin typeface="Source Sans Pro"/>
              </a:rPr>
              <a:t>€</a:t>
            </a:r>
          </a:p>
        </p:txBody>
      </p:sp>
      <p:sp>
        <p:nvSpPr>
          <p:cNvPr id="8005" name="tblcell_8005"/>
          <p:cNvSpPr/>
          <p:nvPr/>
        </p:nvSpPr>
        <p:spPr>
          <a:xfrm>
            <a:off x="9326880" y="3200400"/>
            <a:ext cx="1234440" cy="329184"/>
          </a:xfrm>
          <a:prstGeom prst="rect">
            <a:avLst/>
          </a:prstGeom>
          <a:solidFill>
            <a:srgbClr val="FFFFFF"/>
          </a:solidFill>
          <a:ln w="9525">
            <a:solidFill>
              <a:srgbClr val="203D48"/>
            </a:solidFill>
          </a:ln>
        </p:spPr>
        <p:txBody>
          <a:bodyPr wrap="square" lIns="45720" tIns="0" rIns="45720" bIns="0" anchor="ctr"/>
          <a:lstStyle/>
          <a:p>
            <a:pPr algn="ctr"/>
            <a:r>
              <a:rPr lang="en-IE" sz="1200" b="1">
                <a:solidFill>
                  <a:srgbClr val="203D48"/>
                </a:solidFill>
                <a:latin typeface="Source Sans Pro"/>
              </a:rPr>
              <a:t>€</a:t>
            </a:r>
          </a:p>
        </p:txBody>
      </p:sp>
      <p:sp>
        <p:nvSpPr>
          <p:cNvPr id="8006" name="tblcell_8006"/>
          <p:cNvSpPr/>
          <p:nvPr/>
        </p:nvSpPr>
        <p:spPr>
          <a:xfrm>
            <a:off x="10561319" y="3200400"/>
            <a:ext cx="1234440" cy="329184"/>
          </a:xfrm>
          <a:prstGeom prst="rect">
            <a:avLst/>
          </a:prstGeom>
          <a:solidFill>
            <a:srgbClr val="FFFFFF"/>
          </a:solidFill>
          <a:ln w="9525">
            <a:solidFill>
              <a:srgbClr val="203D48"/>
            </a:solidFill>
          </a:ln>
        </p:spPr>
        <p:txBody>
          <a:bodyPr wrap="square" lIns="45720" tIns="0" rIns="45720" bIns="0" anchor="ctr"/>
          <a:lstStyle/>
          <a:p>
            <a:pPr algn="ctr"/>
            <a:r>
              <a:rPr lang="en-IE" sz="1200" b="1">
                <a:solidFill>
                  <a:srgbClr val="203D48"/>
                </a:solidFill>
                <a:latin typeface="Source Sans Pro"/>
              </a:rPr>
              <a:t>€</a:t>
            </a:r>
          </a:p>
        </p:txBody>
      </p:sp>
      <p:sp>
        <p:nvSpPr>
          <p:cNvPr id="8007" name="tblcell_8007"/>
          <p:cNvSpPr/>
          <p:nvPr/>
        </p:nvSpPr>
        <p:spPr>
          <a:xfrm>
            <a:off x="6263640" y="3529584"/>
            <a:ext cx="1920240" cy="329184"/>
          </a:xfrm>
          <a:prstGeom prst="rect">
            <a:avLst/>
          </a:prstGeom>
          <a:solidFill>
            <a:srgbClr val="FFFFFF"/>
          </a:solidFill>
          <a:ln w="9525">
            <a:solidFill>
              <a:srgbClr val="203D48"/>
            </a:solidFill>
          </a:ln>
        </p:spPr>
        <p:txBody>
          <a:bodyPr wrap="square" lIns="45720" tIns="0" rIns="45720" bIns="0" anchor="ctr"/>
          <a:lstStyle/>
          <a:p>
            <a:r>
              <a:rPr lang="en-IE" sz="1200" b="1">
                <a:solidFill>
                  <a:srgbClr val="203D48"/>
                </a:solidFill>
                <a:latin typeface="Source Sans Pro"/>
              </a:rPr>
              <a:t>Fixed Assets</a:t>
            </a:r>
          </a:p>
        </p:txBody>
      </p:sp>
      <p:sp>
        <p:nvSpPr>
          <p:cNvPr id="8008" name="tblcell_8008"/>
          <p:cNvSpPr/>
          <p:nvPr/>
        </p:nvSpPr>
        <p:spPr>
          <a:xfrm>
            <a:off x="8183879" y="3529584"/>
            <a:ext cx="1143000" cy="329184"/>
          </a:xfrm>
          <a:prstGeom prst="rect">
            <a:avLst/>
          </a:prstGeom>
          <a:solidFill>
            <a:srgbClr val="FFFFFF"/>
          </a:solidFill>
          <a:ln w="9525">
            <a:solidFill>
              <a:srgbClr val="203D48"/>
            </a:solidFill>
          </a:ln>
        </p:spPr>
        <p:txBody>
          <a:bodyPr wrap="square" lIns="45720" tIns="0" rIns="45720" bIns="0" anchor="ctr"/>
          <a:lstStyle/>
          <a:p>
            <a:pPr algn="ctr"/>
            <a:r>
              <a:rPr lang="en-IE" sz="1200" b="1">
                <a:solidFill>
                  <a:srgbClr val="203D48"/>
                </a:solidFill>
                <a:latin typeface="Source Sans Pro"/>
              </a:rPr>
              <a:t>Cost</a:t>
            </a:r>
          </a:p>
        </p:txBody>
      </p:sp>
      <p:sp>
        <p:nvSpPr>
          <p:cNvPr id="8009" name="tblcell_8009"/>
          <p:cNvSpPr/>
          <p:nvPr/>
        </p:nvSpPr>
        <p:spPr>
          <a:xfrm>
            <a:off x="9326880" y="3529584"/>
            <a:ext cx="1234440" cy="329184"/>
          </a:xfrm>
          <a:prstGeom prst="rect">
            <a:avLst/>
          </a:prstGeom>
          <a:solidFill>
            <a:srgbClr val="FFFFFF"/>
          </a:solidFill>
          <a:ln w="9525">
            <a:solidFill>
              <a:srgbClr val="203D48"/>
            </a:solidFill>
          </a:ln>
        </p:spPr>
        <p:txBody>
          <a:bodyPr wrap="square" lIns="45720" tIns="0" rIns="45720" bIns="0" anchor="ctr"/>
          <a:lstStyle/>
          <a:p>
            <a:pPr algn="ctr"/>
            <a:r>
              <a:rPr lang="en-IE" sz="1000" b="1">
                <a:solidFill>
                  <a:srgbClr val="203D48"/>
                </a:solidFill>
                <a:latin typeface="Source Sans Pro"/>
              </a:rPr>
              <a:t>Depreciation</a:t>
            </a:r>
          </a:p>
        </p:txBody>
      </p:sp>
      <p:sp>
        <p:nvSpPr>
          <p:cNvPr id="8010" name="tblcell_8010"/>
          <p:cNvSpPr/>
          <p:nvPr/>
        </p:nvSpPr>
        <p:spPr>
          <a:xfrm>
            <a:off x="10561319" y="3529584"/>
            <a:ext cx="1234440" cy="329184"/>
          </a:xfrm>
          <a:prstGeom prst="rect">
            <a:avLst/>
          </a:prstGeom>
          <a:solidFill>
            <a:srgbClr val="FFFFFF"/>
          </a:solidFill>
          <a:ln w="9525">
            <a:solidFill>
              <a:srgbClr val="203D48"/>
            </a:solidFill>
          </a:ln>
        </p:spPr>
        <p:txBody>
          <a:bodyPr wrap="square" lIns="45720" tIns="0" rIns="45720" bIns="0" anchor="ctr"/>
          <a:lstStyle/>
          <a:p>
            <a:pPr algn="ctr"/>
            <a:r>
              <a:rPr lang="en-IE" sz="1000" b="1">
                <a:solidFill>
                  <a:srgbClr val="203D48"/>
                </a:solidFill>
                <a:latin typeface="Source Sans Pro"/>
              </a:rPr>
              <a:t>Net Book Value</a:t>
            </a:r>
          </a:p>
        </p:txBody>
      </p:sp>
      <p:sp>
        <p:nvSpPr>
          <p:cNvPr id="8011" name="tblcell_8011"/>
          <p:cNvSpPr/>
          <p:nvPr/>
        </p:nvSpPr>
        <p:spPr>
          <a:xfrm>
            <a:off x="6263640" y="3858768"/>
            <a:ext cx="1920240" cy="329184"/>
          </a:xfrm>
          <a:prstGeom prst="rect">
            <a:avLst/>
          </a:prstGeom>
          <a:solidFill>
            <a:srgbClr val="FFFFFF"/>
          </a:solidFill>
          <a:ln w="9525">
            <a:solidFill>
              <a:srgbClr val="203D48"/>
            </a:solidFill>
          </a:ln>
        </p:spPr>
        <p:txBody>
          <a:bodyPr wrap="square" lIns="45720" tIns="0" rIns="45720" bIns="0" anchor="ctr"/>
          <a:lstStyle/>
          <a:p>
            <a:r>
              <a:rPr lang="en-IE" sz="1200">
                <a:solidFill>
                  <a:srgbClr val="203D48"/>
                </a:solidFill>
                <a:latin typeface="Source Sans Pro"/>
              </a:rPr>
              <a:t>Buildings</a:t>
            </a:r>
          </a:p>
        </p:txBody>
      </p:sp>
      <p:sp>
        <p:nvSpPr>
          <p:cNvPr id="8012" name="tblcell_8012"/>
          <p:cNvSpPr/>
          <p:nvPr/>
        </p:nvSpPr>
        <p:spPr>
          <a:xfrm>
            <a:off x="8183879" y="3858768"/>
            <a:ext cx="1143000" cy="329184"/>
          </a:xfrm>
          <a:prstGeom prst="rect">
            <a:avLst/>
          </a:prstGeom>
          <a:solidFill>
            <a:srgbClr val="FFFFFF"/>
          </a:solidFill>
          <a:ln w="9525">
            <a:solidFill>
              <a:srgbClr val="203D48"/>
            </a:solidFill>
          </a:ln>
        </p:spPr>
        <p:txBody>
          <a:bodyPr wrap="square" lIns="45720" tIns="0" rIns="45720" bIns="0" anchor="ctr"/>
          <a:lstStyle/>
          <a:p>
            <a:pPr algn="r"/>
            <a:r>
              <a:rPr lang="en-IE" sz="1200">
                <a:solidFill>
                  <a:srgbClr val="203D48"/>
                </a:solidFill>
                <a:latin typeface="Source Sans Pro"/>
              </a:rPr>
              <a:t>400,000</a:t>
            </a:r>
          </a:p>
        </p:txBody>
      </p:sp>
      <p:sp>
        <p:nvSpPr>
          <p:cNvPr id="8013" name="tblcell_8013"/>
          <p:cNvSpPr/>
          <p:nvPr/>
        </p:nvSpPr>
        <p:spPr>
          <a:xfrm>
            <a:off x="9326880" y="3858768"/>
            <a:ext cx="1234440" cy="329184"/>
          </a:xfrm>
          <a:prstGeom prst="rect">
            <a:avLst/>
          </a:prstGeom>
          <a:solidFill>
            <a:srgbClr val="FFFFFF"/>
          </a:solidFill>
          <a:ln w="9525">
            <a:solidFill>
              <a:srgbClr val="203D48"/>
            </a:solidFill>
          </a:ln>
        </p:spPr>
        <p:txBody>
          <a:bodyPr wrap="square" lIns="45720" tIns="0" rIns="45720" bIns="0" anchor="ctr"/>
          <a:lstStyle/>
          <a:p>
            <a:pPr algn="r"/>
            <a:r>
              <a:rPr lang="en-IE" sz="1200">
                <a:solidFill>
                  <a:srgbClr val="203D48"/>
                </a:solidFill>
                <a:latin typeface="Source Sans Pro"/>
              </a:rPr>
              <a:t>(8,000)</a:t>
            </a:r>
          </a:p>
        </p:txBody>
      </p:sp>
      <p:sp>
        <p:nvSpPr>
          <p:cNvPr id="8014" name="tblcell_8014"/>
          <p:cNvSpPr/>
          <p:nvPr/>
        </p:nvSpPr>
        <p:spPr>
          <a:xfrm>
            <a:off x="10561319" y="3858768"/>
            <a:ext cx="1234440" cy="329184"/>
          </a:xfrm>
          <a:prstGeom prst="rect">
            <a:avLst/>
          </a:prstGeom>
          <a:solidFill>
            <a:srgbClr val="00B2FF"/>
          </a:solidFill>
          <a:ln w="9525">
            <a:solidFill>
              <a:srgbClr val="203D48"/>
            </a:solidFill>
          </a:ln>
        </p:spPr>
        <p:txBody>
          <a:bodyPr wrap="square" lIns="45720" tIns="0" rIns="45720" bIns="0" anchor="ctr"/>
          <a:lstStyle/>
          <a:p>
            <a:pPr algn="ctr"/>
            <a:r>
              <a:rPr lang="en-IE" sz="1200" b="1">
                <a:solidFill>
                  <a:srgbClr val="FFFFFF"/>
                </a:solidFill>
                <a:latin typeface="Source Sans Pro"/>
              </a:rPr>
              <a:t>(i)</a:t>
            </a:r>
          </a:p>
        </p:txBody>
      </p:sp>
      <p:sp>
        <p:nvSpPr>
          <p:cNvPr id="8015" name="tblcell_8015"/>
          <p:cNvSpPr/>
          <p:nvPr/>
        </p:nvSpPr>
        <p:spPr>
          <a:xfrm>
            <a:off x="6263640" y="4187951"/>
            <a:ext cx="1920240" cy="329184"/>
          </a:xfrm>
          <a:prstGeom prst="rect">
            <a:avLst/>
          </a:prstGeom>
          <a:solidFill>
            <a:srgbClr val="FFFFFF"/>
          </a:solidFill>
          <a:ln w="9525">
            <a:solidFill>
              <a:srgbClr val="203D48"/>
            </a:solidFill>
          </a:ln>
        </p:spPr>
        <p:txBody>
          <a:bodyPr wrap="square" lIns="45720" tIns="0" rIns="45720" bIns="0" anchor="ctr"/>
          <a:lstStyle/>
          <a:p>
            <a:r>
              <a:rPr lang="en-IE" sz="1200">
                <a:solidFill>
                  <a:srgbClr val="203D48"/>
                </a:solidFill>
                <a:latin typeface="Source Sans Pro"/>
              </a:rPr>
              <a:t>Vehicles</a:t>
            </a:r>
          </a:p>
        </p:txBody>
      </p:sp>
      <p:sp>
        <p:nvSpPr>
          <p:cNvPr id="8016" name="tblcell_8016"/>
          <p:cNvSpPr/>
          <p:nvPr/>
        </p:nvSpPr>
        <p:spPr>
          <a:xfrm>
            <a:off x="8183879" y="4187951"/>
            <a:ext cx="1143000" cy="329184"/>
          </a:xfrm>
          <a:prstGeom prst="rect">
            <a:avLst/>
          </a:prstGeom>
          <a:solidFill>
            <a:srgbClr val="FFFFFF"/>
          </a:solidFill>
          <a:ln w="9525">
            <a:solidFill>
              <a:srgbClr val="203D48"/>
            </a:solidFill>
          </a:ln>
        </p:spPr>
        <p:txBody>
          <a:bodyPr wrap="square" lIns="45720" tIns="0" rIns="45720" bIns="0" anchor="ctr"/>
          <a:lstStyle/>
          <a:p>
            <a:pPr algn="r"/>
            <a:r>
              <a:rPr lang="en-IE" sz="1200">
                <a:solidFill>
                  <a:srgbClr val="203D48"/>
                </a:solidFill>
                <a:latin typeface="Source Sans Pro"/>
              </a:rPr>
              <a:t>60,000</a:t>
            </a:r>
          </a:p>
        </p:txBody>
      </p:sp>
      <p:sp>
        <p:nvSpPr>
          <p:cNvPr id="8017" name="tblcell_8017"/>
          <p:cNvSpPr/>
          <p:nvPr/>
        </p:nvSpPr>
        <p:spPr>
          <a:xfrm>
            <a:off x="9326880" y="4187951"/>
            <a:ext cx="1234440" cy="329184"/>
          </a:xfrm>
          <a:prstGeom prst="rect">
            <a:avLst/>
          </a:prstGeom>
          <a:solidFill>
            <a:srgbClr val="00B2FF"/>
          </a:solidFill>
          <a:ln w="9525">
            <a:solidFill>
              <a:srgbClr val="203D48"/>
            </a:solidFill>
          </a:ln>
        </p:spPr>
        <p:txBody>
          <a:bodyPr wrap="square" lIns="45720" tIns="0" rIns="45720" bIns="0" anchor="ctr"/>
          <a:lstStyle/>
          <a:p>
            <a:pPr algn="ctr"/>
            <a:r>
              <a:rPr lang="en-IE" sz="1200" b="1">
                <a:solidFill>
                  <a:srgbClr val="FFFFFF"/>
                </a:solidFill>
                <a:latin typeface="Source Sans Pro"/>
              </a:rPr>
              <a:t>(ii)</a:t>
            </a:r>
          </a:p>
        </p:txBody>
      </p:sp>
      <p:sp>
        <p:nvSpPr>
          <p:cNvPr id="8018" name="tblcell_8018"/>
          <p:cNvSpPr/>
          <p:nvPr/>
        </p:nvSpPr>
        <p:spPr>
          <a:xfrm>
            <a:off x="10561319" y="4187951"/>
            <a:ext cx="1234440" cy="329184"/>
          </a:xfrm>
          <a:prstGeom prst="rect">
            <a:avLst/>
          </a:prstGeom>
          <a:solidFill>
            <a:srgbClr val="FFFFFF"/>
          </a:solidFill>
          <a:ln w="9525">
            <a:solidFill>
              <a:srgbClr val="203D48"/>
            </a:solidFill>
          </a:ln>
        </p:spPr>
        <p:txBody>
          <a:bodyPr wrap="square" lIns="45720" tIns="0" rIns="45720" bIns="0" anchor="ctr"/>
          <a:lstStyle/>
          <a:p>
            <a:pPr algn="r"/>
            <a:r>
              <a:rPr lang="en-IE" sz="1200">
                <a:solidFill>
                  <a:srgbClr val="203D48"/>
                </a:solidFill>
                <a:latin typeface="Source Sans Pro"/>
              </a:rPr>
              <a:t>48,000</a:t>
            </a:r>
          </a:p>
        </p:txBody>
      </p:sp>
      <p:sp>
        <p:nvSpPr>
          <p:cNvPr id="8019" name="tblcell_8019"/>
          <p:cNvSpPr/>
          <p:nvPr/>
        </p:nvSpPr>
        <p:spPr>
          <a:xfrm>
            <a:off x="6263640" y="4517136"/>
            <a:ext cx="1920240" cy="329184"/>
          </a:xfrm>
          <a:prstGeom prst="rect">
            <a:avLst/>
          </a:prstGeom>
          <a:solidFill>
            <a:srgbClr val="FFFFFF"/>
          </a:solidFill>
          <a:ln w="9525">
            <a:solidFill>
              <a:srgbClr val="203D48"/>
            </a:solidFill>
          </a:ln>
        </p:spPr>
        <p:txBody>
          <a:bodyPr wrap="square" lIns="45720" tIns="0" rIns="45720" bIns="0" anchor="ctr"/>
          <a:lstStyle/>
          <a:p>
            <a:r>
              <a:rPr lang="en-IE" sz="1200" b="1">
                <a:solidFill>
                  <a:srgbClr val="203D48"/>
                </a:solidFill>
                <a:latin typeface="Source Sans Pro"/>
              </a:rPr>
              <a:t>Total Fixed Assets</a:t>
            </a:r>
          </a:p>
        </p:txBody>
      </p:sp>
      <p:sp>
        <p:nvSpPr>
          <p:cNvPr id="8020" name="tblcell_8020"/>
          <p:cNvSpPr/>
          <p:nvPr/>
        </p:nvSpPr>
        <p:spPr>
          <a:xfrm>
            <a:off x="8183879" y="4517136"/>
            <a:ext cx="1143000" cy="329184"/>
          </a:xfrm>
          <a:prstGeom prst="rect">
            <a:avLst/>
          </a:prstGeom>
          <a:solidFill>
            <a:srgbClr val="00B2FF"/>
          </a:solidFill>
          <a:ln w="9525">
            <a:solidFill>
              <a:srgbClr val="203D48"/>
            </a:solidFill>
          </a:ln>
        </p:spPr>
        <p:txBody>
          <a:bodyPr wrap="square" lIns="45720" tIns="0" rIns="45720" bIns="0" anchor="ctr"/>
          <a:lstStyle/>
          <a:p>
            <a:pPr algn="ctr"/>
            <a:r>
              <a:rPr lang="en-IE" sz="1200" b="1">
                <a:solidFill>
                  <a:srgbClr val="FFFFFF"/>
                </a:solidFill>
                <a:latin typeface="Source Sans Pro"/>
              </a:rPr>
              <a:t>(iii)</a:t>
            </a:r>
          </a:p>
        </p:txBody>
      </p:sp>
      <p:sp>
        <p:nvSpPr>
          <p:cNvPr id="8021" name="tblcell_8021"/>
          <p:cNvSpPr/>
          <p:nvPr/>
        </p:nvSpPr>
        <p:spPr>
          <a:xfrm>
            <a:off x="9326880" y="4517136"/>
            <a:ext cx="1234440" cy="329184"/>
          </a:xfrm>
          <a:prstGeom prst="rect">
            <a:avLst/>
          </a:prstGeom>
          <a:solidFill>
            <a:srgbClr val="FFFFFF"/>
          </a:solidFill>
          <a:ln w="9525">
            <a:solidFill>
              <a:srgbClr val="203D48"/>
            </a:solidFill>
          </a:ln>
        </p:spPr>
        <p:txBody>
          <a:bodyPr wrap="square" lIns="45720" tIns="0" rIns="45720" bIns="0" anchor="ctr"/>
          <a:lstStyle/>
          <a:p>
            <a:pPr algn="r"/>
            <a:r>
              <a:rPr lang="en-IE" sz="1200">
                <a:solidFill>
                  <a:srgbClr val="203D48"/>
                </a:solidFill>
                <a:latin typeface="Source Sans Pro"/>
              </a:rPr>
              <a:t>(20,000)</a:t>
            </a:r>
          </a:p>
        </p:txBody>
      </p:sp>
      <p:sp>
        <p:nvSpPr>
          <p:cNvPr id="8022" name="tblcell_8022"/>
          <p:cNvSpPr/>
          <p:nvPr/>
        </p:nvSpPr>
        <p:spPr>
          <a:xfrm>
            <a:off x="10561319" y="4517136"/>
            <a:ext cx="1234440" cy="329184"/>
          </a:xfrm>
          <a:prstGeom prst="rect">
            <a:avLst/>
          </a:prstGeom>
          <a:solidFill>
            <a:srgbClr val="FFFFFF"/>
          </a:solidFill>
          <a:ln w="9525">
            <a:solidFill>
              <a:srgbClr val="203D48"/>
            </a:solidFill>
          </a:ln>
        </p:spPr>
        <p:txBody>
          <a:bodyPr wrap="square" lIns="45720" tIns="0" rIns="45720" bIns="0" anchor="ctr"/>
          <a:lstStyle/>
          <a:p>
            <a:pPr algn="r"/>
            <a:r>
              <a:rPr lang="en-IE" sz="1200">
                <a:solidFill>
                  <a:srgbClr val="203D48"/>
                </a:solidFill>
                <a:latin typeface="Source Sans Pro"/>
              </a:rPr>
              <a:t>440,000</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838200" y="4208992"/>
            <a:ext cx="10515600" cy="1325563"/>
          </a:xfrm>
          <a:prstGeom prst="rect">
            <a:avLst/>
          </a:prstGeom>
          <a:noFill/>
        </p:spPr>
        <p:txBody>
          <a:bodyPr wrap="square" lIns="0" tIns="0" rIns="0" bIns="0" anchor="ctr">
            <a:spAutoFit/>
          </a:bodyPr>
          <a:lstStyle/>
          <a:p>
            <a:pPr algn="ctr">
              <a:spcBef>
                <a:spcPts val="0"/>
              </a:spcBef>
              <a:spcAft>
                <a:spcPts val="0"/>
              </a:spcAft>
            </a:pPr>
            <a:r>
              <a:rPr sz="5400" b="0" i="0">
                <a:solidFill>
                  <a:srgbClr val="FFFFFF"/>
                </a:solidFill>
                <a:latin typeface="ADLaM Display"/>
              </a:rPr>
              <a:t>Workbook Q39 -&gt; Q45</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838200" y="365125"/>
            <a:ext cx="9300000" cy="1009904"/>
          </a:xfrm>
          <a:prstGeom prst="rect">
            <a:avLst/>
          </a:prstGeom>
          <a:noFill/>
        </p:spPr>
        <p:txBody>
          <a:bodyPr wrap="square" lIns="0" tIns="0" rIns="0" bIns="0" anchor="t">
            <a:spAutoFit/>
          </a:bodyPr>
          <a:lstStyle/>
          <a:p>
            <a:pPr>
              <a:spcBef>
                <a:spcPts val="0"/>
              </a:spcBef>
              <a:spcAft>
                <a:spcPts val="0"/>
              </a:spcAft>
            </a:pPr>
            <a:r>
              <a:rPr sz="3200" b="0" i="0">
                <a:solidFill>
                  <a:srgbClr val="00B2FF"/>
                </a:solidFill>
                <a:latin typeface="ADLaM Display"/>
              </a:rPr>
              <a:t>The Statement of Financial Position: E. Working Capital</a:t>
            </a:r>
          </a:p>
        </p:txBody>
      </p:sp>
      <p:sp>
        <p:nvSpPr>
          <p:cNvPr id="3" name="TextBox 2"/>
          <p:cNvSpPr txBox="1"/>
          <p:nvPr/>
        </p:nvSpPr>
        <p:spPr>
          <a:xfrm>
            <a:off x="838200" y="1500000"/>
            <a:ext cx="10515600" cy="3767836"/>
          </a:xfrm>
          <a:prstGeom prst="rect">
            <a:avLst/>
          </a:prstGeom>
          <a:noFill/>
        </p:spPr>
        <p:txBody>
          <a:bodyPr wrap="square" lIns="0" tIns="0" rIns="0" bIns="0" anchor="t">
            <a:spAutoFit/>
          </a:bodyPr>
          <a:lstStyle/>
          <a:p>
            <a:pPr>
              <a:lnSpc>
                <a:spcPct val="110000"/>
              </a:lnSpc>
              <a:spcBef>
                <a:spcPts val="0"/>
              </a:spcBef>
              <a:spcAft>
                <a:spcPts val="1400"/>
              </a:spcAft>
            </a:pPr>
            <a:r>
              <a:rPr sz="1800" b="1" i="0">
                <a:solidFill>
                  <a:srgbClr val="049F84"/>
                </a:solidFill>
                <a:latin typeface="Source Sans Pro"/>
              </a:rPr>
              <a:t>Current assets: </a:t>
            </a:r>
            <a:r>
              <a:rPr sz="1800" b="1" i="0">
                <a:solidFill>
                  <a:srgbClr val="203D48"/>
                </a:solidFill>
                <a:latin typeface="Source Sans Pro"/>
              </a:rPr>
              <a:t>items of value the business expects to convert into cash within one year: closing stock, debtors (customers who bought on credit), cash and bank.</a:t>
            </a:r>
          </a:p>
          <a:p>
            <a:pPr>
              <a:lnSpc>
                <a:spcPct val="110000"/>
              </a:lnSpc>
              <a:spcBef>
                <a:spcPts val="0"/>
              </a:spcBef>
              <a:spcAft>
                <a:spcPts val="1400"/>
              </a:spcAft>
            </a:pPr>
            <a:r>
              <a:rPr sz="1800" b="1" i="0">
                <a:solidFill>
                  <a:srgbClr val="FFA700"/>
                </a:solidFill>
                <a:latin typeface="Source Sans Pro"/>
              </a:rPr>
              <a:t>Current liabilities: </a:t>
            </a:r>
            <a:r>
              <a:rPr sz="1800" b="1" i="0">
                <a:solidFill>
                  <a:srgbClr val="203D48"/>
                </a:solidFill>
                <a:latin typeface="Source Sans Pro"/>
              </a:rPr>
              <a:t>amounts owed that must be repaid within one year: bank overdraft, creditors (suppliers not yet paid) and bills due.</a:t>
            </a:r>
          </a:p>
          <a:p>
            <a:pPr>
              <a:lnSpc>
                <a:spcPct val="110000"/>
              </a:lnSpc>
              <a:spcBef>
                <a:spcPts val="0"/>
              </a:spcBef>
              <a:spcAft>
                <a:spcPts val="1400"/>
              </a:spcAft>
            </a:pPr>
            <a:r>
              <a:rPr sz="2200" b="1" i="0">
                <a:solidFill>
                  <a:srgbClr val="049F84"/>
                </a:solidFill>
                <a:latin typeface="Source Sans Pro"/>
              </a:rPr>
              <a:t>Working capital = Current Assets - Current Liabilities</a:t>
            </a:r>
          </a:p>
          <a:p>
            <a:pPr>
              <a:lnSpc>
                <a:spcPct val="110000"/>
              </a:lnSpc>
              <a:spcBef>
                <a:spcPts val="0"/>
              </a:spcBef>
              <a:spcAft>
                <a:spcPts val="1400"/>
              </a:spcAft>
            </a:pPr>
            <a:r>
              <a:rPr sz="1800" b="1" i="0">
                <a:solidFill>
                  <a:srgbClr val="00B2FF"/>
                </a:solidFill>
                <a:latin typeface="Source Sans Pro"/>
              </a:rPr>
              <a:t>Liquidity: </a:t>
            </a:r>
            <a:r>
              <a:rPr sz="1800" b="1" i="0">
                <a:solidFill>
                  <a:srgbClr val="203D48"/>
                </a:solidFill>
                <a:latin typeface="Source Sans Pro"/>
              </a:rPr>
              <a:t>if current liabilities are greater than current assets, the business may not have enough cash to pay its bills when they arise: a liquidity problem. Aim for twice as many current assets as current liabilities.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838200" y="365125"/>
            <a:ext cx="9300000" cy="1009904"/>
          </a:xfrm>
          <a:prstGeom prst="rect">
            <a:avLst/>
          </a:prstGeom>
          <a:noFill/>
        </p:spPr>
        <p:txBody>
          <a:bodyPr wrap="square" lIns="0" tIns="0" rIns="0" bIns="0" anchor="t">
            <a:spAutoFit/>
          </a:bodyPr>
          <a:lstStyle/>
          <a:p>
            <a:pPr>
              <a:spcBef>
                <a:spcPts val="0"/>
              </a:spcBef>
              <a:spcAft>
                <a:spcPts val="0"/>
              </a:spcAft>
            </a:pPr>
            <a:r>
              <a:rPr sz="3200" b="0" i="0">
                <a:solidFill>
                  <a:srgbClr val="00B2FF"/>
                </a:solidFill>
                <a:latin typeface="ADLaM Display"/>
              </a:rPr>
              <a:t>Steps: Working Capital and Total Net Assets</a:t>
            </a:r>
          </a:p>
        </p:txBody>
      </p:sp>
      <p:sp>
        <p:nvSpPr>
          <p:cNvPr id="3" name="Rectangle 2"/>
          <p:cNvSpPr/>
          <p:nvPr/>
        </p:nvSpPr>
        <p:spPr>
          <a:xfrm>
            <a:off x="520700" y="1400000"/>
            <a:ext cx="3300000" cy="380000"/>
          </a:xfrm>
          <a:prstGeom prst="rect">
            <a:avLst/>
          </a:prstGeom>
          <a:solidFill>
            <a:srgbClr val="00B2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200" b="1" i="0">
                <a:solidFill>
                  <a:srgbClr val="FFFFFF"/>
                </a:solidFill>
                <a:latin typeface="Source Sans Pro"/>
              </a:rPr>
              <a:t>Total Fixed Assets</a:t>
            </a:r>
          </a:p>
        </p:txBody>
      </p:sp>
      <p:sp>
        <p:nvSpPr>
          <p:cNvPr id="4" name="Rectangle 3"/>
          <p:cNvSpPr/>
          <p:nvPr/>
        </p:nvSpPr>
        <p:spPr>
          <a:xfrm>
            <a:off x="3820700" y="1400000"/>
            <a:ext cx="1450000" cy="38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5" name="Rectangle 4"/>
          <p:cNvSpPr/>
          <p:nvPr/>
        </p:nvSpPr>
        <p:spPr>
          <a:xfrm>
            <a:off x="5270700" y="1400000"/>
            <a:ext cx="1450000" cy="38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6" name="Rectangle 5"/>
          <p:cNvSpPr/>
          <p:nvPr/>
        </p:nvSpPr>
        <p:spPr>
          <a:xfrm>
            <a:off x="520700" y="1780000"/>
            <a:ext cx="3300000" cy="380000"/>
          </a:xfrm>
          <a:prstGeom prst="rect">
            <a:avLst/>
          </a:prstGeom>
          <a:solidFill>
            <a:srgbClr val="049F84"/>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200" b="1" i="0">
                <a:solidFill>
                  <a:srgbClr val="FFFFFF"/>
                </a:solidFill>
                <a:latin typeface="Source Sans Pro"/>
              </a:rPr>
              <a:t>Current Assets</a:t>
            </a:r>
          </a:p>
        </p:txBody>
      </p:sp>
      <p:sp>
        <p:nvSpPr>
          <p:cNvPr id="7" name="Rectangle 6"/>
          <p:cNvSpPr/>
          <p:nvPr/>
        </p:nvSpPr>
        <p:spPr>
          <a:xfrm>
            <a:off x="3820700" y="1780000"/>
            <a:ext cx="1450000" cy="38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8" name="Rectangle 7"/>
          <p:cNvSpPr/>
          <p:nvPr/>
        </p:nvSpPr>
        <p:spPr>
          <a:xfrm>
            <a:off x="5270700" y="1780000"/>
            <a:ext cx="1450000" cy="38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9" name="Rectangle 8"/>
          <p:cNvSpPr/>
          <p:nvPr/>
        </p:nvSpPr>
        <p:spPr>
          <a:xfrm>
            <a:off x="520700" y="2160000"/>
            <a:ext cx="3300000" cy="38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200" b="1" i="0">
                <a:solidFill>
                  <a:srgbClr val="203D48"/>
                </a:solidFill>
                <a:latin typeface="Source Sans Pro"/>
              </a:rPr>
              <a:t>Cash</a:t>
            </a:r>
          </a:p>
        </p:txBody>
      </p:sp>
      <p:sp>
        <p:nvSpPr>
          <p:cNvPr id="10" name="Rectangle 9"/>
          <p:cNvSpPr/>
          <p:nvPr/>
        </p:nvSpPr>
        <p:spPr>
          <a:xfrm>
            <a:off x="3820700" y="2160000"/>
            <a:ext cx="1450000" cy="38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11" name="Rectangle 10"/>
          <p:cNvSpPr/>
          <p:nvPr/>
        </p:nvSpPr>
        <p:spPr>
          <a:xfrm>
            <a:off x="5270700" y="2160000"/>
            <a:ext cx="1450000" cy="38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12" name="Rectangle 11"/>
          <p:cNvSpPr/>
          <p:nvPr/>
        </p:nvSpPr>
        <p:spPr>
          <a:xfrm>
            <a:off x="520700" y="2540000"/>
            <a:ext cx="3300000" cy="38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200" b="1" i="0">
                <a:solidFill>
                  <a:srgbClr val="203D48"/>
                </a:solidFill>
                <a:latin typeface="Source Sans Pro"/>
              </a:rPr>
              <a:t>Debtors</a:t>
            </a:r>
          </a:p>
        </p:txBody>
      </p:sp>
      <p:sp>
        <p:nvSpPr>
          <p:cNvPr id="13" name="Rectangle 12"/>
          <p:cNvSpPr/>
          <p:nvPr/>
        </p:nvSpPr>
        <p:spPr>
          <a:xfrm>
            <a:off x="3820700" y="2540000"/>
            <a:ext cx="1450000" cy="38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14" name="Rectangle 13"/>
          <p:cNvSpPr/>
          <p:nvPr/>
        </p:nvSpPr>
        <p:spPr>
          <a:xfrm>
            <a:off x="5270700" y="2540000"/>
            <a:ext cx="1450000" cy="38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15" name="Rectangle 14"/>
          <p:cNvSpPr/>
          <p:nvPr/>
        </p:nvSpPr>
        <p:spPr>
          <a:xfrm>
            <a:off x="520700" y="2920000"/>
            <a:ext cx="3300000" cy="38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200" b="1" i="0">
                <a:solidFill>
                  <a:srgbClr val="203D48"/>
                </a:solidFill>
                <a:latin typeface="Source Sans Pro"/>
              </a:rPr>
              <a:t>Closing Stock 31/12/26</a:t>
            </a:r>
          </a:p>
        </p:txBody>
      </p:sp>
      <p:sp>
        <p:nvSpPr>
          <p:cNvPr id="16" name="Rectangle 15"/>
          <p:cNvSpPr/>
          <p:nvPr/>
        </p:nvSpPr>
        <p:spPr>
          <a:xfrm>
            <a:off x="3820700" y="2920000"/>
            <a:ext cx="1450000" cy="38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17" name="Rectangle 16"/>
          <p:cNvSpPr/>
          <p:nvPr/>
        </p:nvSpPr>
        <p:spPr>
          <a:xfrm>
            <a:off x="5270700" y="2920000"/>
            <a:ext cx="1450000" cy="38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18" name="Rectangle 17"/>
          <p:cNvSpPr/>
          <p:nvPr/>
        </p:nvSpPr>
        <p:spPr>
          <a:xfrm>
            <a:off x="520700" y="3300000"/>
            <a:ext cx="3300000" cy="380000"/>
          </a:xfrm>
          <a:prstGeom prst="rect">
            <a:avLst/>
          </a:prstGeom>
          <a:solidFill>
            <a:srgbClr val="049F84"/>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200" b="1" i="0">
                <a:solidFill>
                  <a:srgbClr val="FFFFFF"/>
                </a:solidFill>
                <a:latin typeface="Source Sans Pro"/>
              </a:rPr>
              <a:t>Current Liabilities</a:t>
            </a:r>
          </a:p>
        </p:txBody>
      </p:sp>
      <p:sp>
        <p:nvSpPr>
          <p:cNvPr id="19" name="Rectangle 18"/>
          <p:cNvSpPr/>
          <p:nvPr/>
        </p:nvSpPr>
        <p:spPr>
          <a:xfrm>
            <a:off x="3820700" y="3300000"/>
            <a:ext cx="1450000" cy="38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20" name="Rectangle 19"/>
          <p:cNvSpPr/>
          <p:nvPr/>
        </p:nvSpPr>
        <p:spPr>
          <a:xfrm>
            <a:off x="5270700" y="3300000"/>
            <a:ext cx="1450000" cy="38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21" name="Rectangle 20"/>
          <p:cNvSpPr/>
          <p:nvPr/>
        </p:nvSpPr>
        <p:spPr>
          <a:xfrm>
            <a:off x="520700" y="3680000"/>
            <a:ext cx="3300000" cy="38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200" b="1" i="0">
                <a:solidFill>
                  <a:srgbClr val="203D48"/>
                </a:solidFill>
                <a:latin typeface="Source Sans Pro"/>
              </a:rPr>
              <a:t>Creditors</a:t>
            </a:r>
          </a:p>
        </p:txBody>
      </p:sp>
      <p:sp>
        <p:nvSpPr>
          <p:cNvPr id="22" name="Rectangle 21"/>
          <p:cNvSpPr/>
          <p:nvPr/>
        </p:nvSpPr>
        <p:spPr>
          <a:xfrm>
            <a:off x="3820700" y="3680000"/>
            <a:ext cx="1450000" cy="38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23" name="Rectangle 22"/>
          <p:cNvSpPr/>
          <p:nvPr/>
        </p:nvSpPr>
        <p:spPr>
          <a:xfrm>
            <a:off x="5270700" y="3680000"/>
            <a:ext cx="1450000" cy="38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24" name="Rectangle 23"/>
          <p:cNvSpPr/>
          <p:nvPr/>
        </p:nvSpPr>
        <p:spPr>
          <a:xfrm>
            <a:off x="520700" y="4060000"/>
            <a:ext cx="3300000" cy="38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200" b="1" i="0">
                <a:solidFill>
                  <a:srgbClr val="203D48"/>
                </a:solidFill>
                <a:latin typeface="Source Sans Pro"/>
              </a:rPr>
              <a:t>Bank Overdraft</a:t>
            </a:r>
          </a:p>
        </p:txBody>
      </p:sp>
      <p:sp>
        <p:nvSpPr>
          <p:cNvPr id="25" name="Rectangle 24"/>
          <p:cNvSpPr/>
          <p:nvPr/>
        </p:nvSpPr>
        <p:spPr>
          <a:xfrm>
            <a:off x="3820700" y="4060000"/>
            <a:ext cx="1450000" cy="38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26" name="Rectangle 25"/>
          <p:cNvSpPr/>
          <p:nvPr/>
        </p:nvSpPr>
        <p:spPr>
          <a:xfrm>
            <a:off x="5270700" y="4060000"/>
            <a:ext cx="1450000" cy="38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27" name="Rectangle 26"/>
          <p:cNvSpPr/>
          <p:nvPr/>
        </p:nvSpPr>
        <p:spPr>
          <a:xfrm>
            <a:off x="520700" y="4440000"/>
            <a:ext cx="3300000" cy="380000"/>
          </a:xfrm>
          <a:prstGeom prst="rect">
            <a:avLst/>
          </a:prstGeom>
          <a:solidFill>
            <a:srgbClr val="049F84"/>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200" b="1" i="0">
                <a:solidFill>
                  <a:srgbClr val="FFFFFF"/>
                </a:solidFill>
                <a:latin typeface="Source Sans Pro"/>
              </a:rPr>
              <a:t>Working Capital</a:t>
            </a:r>
          </a:p>
        </p:txBody>
      </p:sp>
      <p:sp>
        <p:nvSpPr>
          <p:cNvPr id="28" name="Rectangle 27"/>
          <p:cNvSpPr/>
          <p:nvPr/>
        </p:nvSpPr>
        <p:spPr>
          <a:xfrm>
            <a:off x="3820700" y="4440000"/>
            <a:ext cx="1450000" cy="38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29" name="Rectangle 28"/>
          <p:cNvSpPr/>
          <p:nvPr/>
        </p:nvSpPr>
        <p:spPr>
          <a:xfrm>
            <a:off x="5270700" y="4440000"/>
            <a:ext cx="1450000" cy="38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30" name="Rectangle 29"/>
          <p:cNvSpPr/>
          <p:nvPr/>
        </p:nvSpPr>
        <p:spPr>
          <a:xfrm>
            <a:off x="520700" y="4820000"/>
            <a:ext cx="3300000" cy="380000"/>
          </a:xfrm>
          <a:prstGeom prst="rect">
            <a:avLst/>
          </a:prstGeom>
          <a:solidFill>
            <a:srgbClr val="049F84"/>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200" b="1" i="0">
                <a:solidFill>
                  <a:srgbClr val="FFFFFF"/>
                </a:solidFill>
                <a:latin typeface="Source Sans Pro"/>
              </a:rPr>
              <a:t>Total Net Assets</a:t>
            </a:r>
          </a:p>
        </p:txBody>
      </p:sp>
      <p:sp>
        <p:nvSpPr>
          <p:cNvPr id="31" name="Rectangle 30"/>
          <p:cNvSpPr/>
          <p:nvPr/>
        </p:nvSpPr>
        <p:spPr>
          <a:xfrm>
            <a:off x="3820700" y="4820000"/>
            <a:ext cx="1450000" cy="38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32" name="Rectangle 31"/>
          <p:cNvSpPr/>
          <p:nvPr/>
        </p:nvSpPr>
        <p:spPr>
          <a:xfrm>
            <a:off x="5270700" y="4820000"/>
            <a:ext cx="1450000" cy="38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33" name="TextBox 32"/>
          <p:cNvSpPr txBox="1"/>
          <p:nvPr/>
        </p:nvSpPr>
        <p:spPr>
          <a:xfrm>
            <a:off x="5300700" y="1487892"/>
            <a:ext cx="1360000" cy="204216"/>
          </a:xfrm>
          <a:prstGeom prst="rect">
            <a:avLst/>
          </a:prstGeom>
          <a:noFill/>
        </p:spPr>
        <p:txBody>
          <a:bodyPr wrap="square" lIns="0" tIns="0" rIns="0" bIns="0" anchor="ctr">
            <a:spAutoFit/>
          </a:bodyPr>
          <a:lstStyle/>
          <a:p>
            <a:pPr algn="r">
              <a:spcBef>
                <a:spcPts val="0"/>
              </a:spcBef>
              <a:spcAft>
                <a:spcPts val="0"/>
              </a:spcAft>
            </a:pPr>
            <a:r>
              <a:rPr sz="1200" b="1" i="0">
                <a:solidFill>
                  <a:srgbClr val="203D48"/>
                </a:solidFill>
                <a:latin typeface="Source Sans Pro"/>
              </a:rPr>
              <a:t>214,000</a:t>
            </a:r>
          </a:p>
        </p:txBody>
      </p:sp>
      <p:sp>
        <p:nvSpPr>
          <p:cNvPr id="34" name="anim_click1_f0"/>
          <p:cNvSpPr txBox="1"/>
          <p:nvPr/>
        </p:nvSpPr>
        <p:spPr>
          <a:xfrm>
            <a:off x="3850700" y="2247892"/>
            <a:ext cx="1360000" cy="204216"/>
          </a:xfrm>
          <a:prstGeom prst="rect">
            <a:avLst/>
          </a:prstGeom>
          <a:noFill/>
        </p:spPr>
        <p:txBody>
          <a:bodyPr wrap="square" lIns="0" tIns="0" rIns="0" bIns="0" anchor="ctr">
            <a:spAutoFit/>
          </a:bodyPr>
          <a:lstStyle/>
          <a:p>
            <a:pPr algn="r">
              <a:spcBef>
                <a:spcPts val="0"/>
              </a:spcBef>
              <a:spcAft>
                <a:spcPts val="0"/>
              </a:spcAft>
            </a:pPr>
            <a:r>
              <a:rPr sz="1200" b="1" i="1">
                <a:solidFill>
                  <a:srgbClr val="2E55C6"/>
                </a:solidFill>
                <a:latin typeface="Source Sans Pro"/>
              </a:rPr>
              <a:t>3,000</a:t>
            </a:r>
          </a:p>
        </p:txBody>
      </p:sp>
      <p:sp>
        <p:nvSpPr>
          <p:cNvPr id="35" name="anim_click1_f1"/>
          <p:cNvSpPr txBox="1"/>
          <p:nvPr/>
        </p:nvSpPr>
        <p:spPr>
          <a:xfrm>
            <a:off x="3850700" y="2627892"/>
            <a:ext cx="1360000" cy="204216"/>
          </a:xfrm>
          <a:prstGeom prst="rect">
            <a:avLst/>
          </a:prstGeom>
          <a:noFill/>
        </p:spPr>
        <p:txBody>
          <a:bodyPr wrap="square" lIns="0" tIns="0" rIns="0" bIns="0" anchor="ctr">
            <a:spAutoFit/>
          </a:bodyPr>
          <a:lstStyle/>
          <a:p>
            <a:pPr algn="r">
              <a:spcBef>
                <a:spcPts val="0"/>
              </a:spcBef>
              <a:spcAft>
                <a:spcPts val="0"/>
              </a:spcAft>
            </a:pPr>
            <a:r>
              <a:rPr sz="1200" b="1" i="1">
                <a:solidFill>
                  <a:srgbClr val="2E55C6"/>
                </a:solidFill>
                <a:latin typeface="Source Sans Pro"/>
              </a:rPr>
              <a:t>16,900</a:t>
            </a:r>
          </a:p>
        </p:txBody>
      </p:sp>
      <p:sp>
        <p:nvSpPr>
          <p:cNvPr id="36" name="anim_click1_f2"/>
          <p:cNvSpPr txBox="1"/>
          <p:nvPr/>
        </p:nvSpPr>
        <p:spPr>
          <a:xfrm>
            <a:off x="3850700" y="3007892"/>
            <a:ext cx="1360000" cy="204216"/>
          </a:xfrm>
          <a:prstGeom prst="rect">
            <a:avLst/>
          </a:prstGeom>
          <a:noFill/>
        </p:spPr>
        <p:txBody>
          <a:bodyPr wrap="square" lIns="0" tIns="0" rIns="0" bIns="0" anchor="ctr">
            <a:spAutoFit/>
          </a:bodyPr>
          <a:lstStyle/>
          <a:p>
            <a:pPr algn="r">
              <a:spcBef>
                <a:spcPts val="0"/>
              </a:spcBef>
              <a:spcAft>
                <a:spcPts val="0"/>
              </a:spcAft>
            </a:pPr>
            <a:r>
              <a:rPr sz="1200" b="1" i="1">
                <a:solidFill>
                  <a:srgbClr val="2E55C6"/>
                </a:solidFill>
                <a:latin typeface="Source Sans Pro"/>
              </a:rPr>
              <a:t>30,000</a:t>
            </a:r>
          </a:p>
        </p:txBody>
      </p:sp>
      <p:sp>
        <p:nvSpPr>
          <p:cNvPr id="37" name="anim_click1_f3"/>
          <p:cNvSpPr txBox="1"/>
          <p:nvPr/>
        </p:nvSpPr>
        <p:spPr>
          <a:xfrm>
            <a:off x="5300700" y="3007892"/>
            <a:ext cx="1360000" cy="204216"/>
          </a:xfrm>
          <a:prstGeom prst="rect">
            <a:avLst/>
          </a:prstGeom>
          <a:noFill/>
        </p:spPr>
        <p:txBody>
          <a:bodyPr wrap="square" lIns="0" tIns="0" rIns="0" bIns="0" anchor="ctr">
            <a:spAutoFit/>
          </a:bodyPr>
          <a:lstStyle/>
          <a:p>
            <a:pPr algn="r">
              <a:spcBef>
                <a:spcPts val="0"/>
              </a:spcBef>
              <a:spcAft>
                <a:spcPts val="0"/>
              </a:spcAft>
            </a:pPr>
            <a:r>
              <a:rPr sz="1200" b="1" i="1">
                <a:solidFill>
                  <a:srgbClr val="2E55C6"/>
                </a:solidFill>
                <a:latin typeface="Source Sans Pro"/>
              </a:rPr>
              <a:t>49,900</a:t>
            </a:r>
          </a:p>
        </p:txBody>
      </p:sp>
      <p:sp>
        <p:nvSpPr>
          <p:cNvPr id="38" name="anim_click1_c"/>
          <p:cNvSpPr txBox="1"/>
          <p:nvPr/>
        </p:nvSpPr>
        <p:spPr>
          <a:xfrm>
            <a:off x="6920700" y="2914928"/>
            <a:ext cx="5091300" cy="390144"/>
          </a:xfrm>
          <a:prstGeom prst="rect">
            <a:avLst/>
          </a:prstGeom>
          <a:noFill/>
        </p:spPr>
        <p:txBody>
          <a:bodyPr wrap="square" lIns="0" tIns="0" rIns="0" bIns="0" anchor="t">
            <a:spAutoFit/>
          </a:bodyPr>
          <a:lstStyle/>
          <a:p>
            <a:pPr>
              <a:lnSpc>
                <a:spcPct val="105000"/>
              </a:lnSpc>
              <a:spcBef>
                <a:spcPts val="0"/>
              </a:spcBef>
              <a:spcAft>
                <a:spcPts val="300"/>
              </a:spcAft>
            </a:pPr>
            <a:r>
              <a:rPr sz="1200" b="1" i="0">
                <a:solidFill>
                  <a:srgbClr val="203D48"/>
                </a:solidFill>
                <a:latin typeface="Source Sans Pro"/>
              </a:rPr>
              <a:t>STEP 1: add up all Current Assets the business owns = €49,900.</a:t>
            </a:r>
          </a:p>
        </p:txBody>
      </p:sp>
      <p:sp>
        <p:nvSpPr>
          <p:cNvPr id="39" name="anim_click2_f0"/>
          <p:cNvSpPr txBox="1"/>
          <p:nvPr/>
        </p:nvSpPr>
        <p:spPr>
          <a:xfrm>
            <a:off x="3850700" y="3767892"/>
            <a:ext cx="1360000" cy="204216"/>
          </a:xfrm>
          <a:prstGeom prst="rect">
            <a:avLst/>
          </a:prstGeom>
          <a:noFill/>
        </p:spPr>
        <p:txBody>
          <a:bodyPr wrap="square" lIns="0" tIns="0" rIns="0" bIns="0" anchor="ctr">
            <a:spAutoFit/>
          </a:bodyPr>
          <a:lstStyle/>
          <a:p>
            <a:pPr algn="r">
              <a:spcBef>
                <a:spcPts val="0"/>
              </a:spcBef>
              <a:spcAft>
                <a:spcPts val="0"/>
              </a:spcAft>
            </a:pPr>
            <a:r>
              <a:rPr sz="1200" b="1" i="1">
                <a:solidFill>
                  <a:srgbClr val="2E55C6"/>
                </a:solidFill>
                <a:latin typeface="Source Sans Pro"/>
              </a:rPr>
              <a:t>16,300</a:t>
            </a:r>
          </a:p>
        </p:txBody>
      </p:sp>
      <p:sp>
        <p:nvSpPr>
          <p:cNvPr id="40" name="anim_click2_f1"/>
          <p:cNvSpPr txBox="1"/>
          <p:nvPr/>
        </p:nvSpPr>
        <p:spPr>
          <a:xfrm>
            <a:off x="3850700" y="4147892"/>
            <a:ext cx="1360000" cy="204216"/>
          </a:xfrm>
          <a:prstGeom prst="rect">
            <a:avLst/>
          </a:prstGeom>
          <a:noFill/>
        </p:spPr>
        <p:txBody>
          <a:bodyPr wrap="square" lIns="0" tIns="0" rIns="0" bIns="0" anchor="ctr">
            <a:spAutoFit/>
          </a:bodyPr>
          <a:lstStyle/>
          <a:p>
            <a:pPr algn="r">
              <a:spcBef>
                <a:spcPts val="0"/>
              </a:spcBef>
              <a:spcAft>
                <a:spcPts val="0"/>
              </a:spcAft>
            </a:pPr>
            <a:r>
              <a:rPr sz="1200" b="1" i="1">
                <a:solidFill>
                  <a:srgbClr val="2E55C6"/>
                </a:solidFill>
                <a:latin typeface="Source Sans Pro"/>
              </a:rPr>
              <a:t>4,100</a:t>
            </a:r>
          </a:p>
        </p:txBody>
      </p:sp>
      <p:sp>
        <p:nvSpPr>
          <p:cNvPr id="41" name="anim_click2_f2"/>
          <p:cNvSpPr txBox="1"/>
          <p:nvPr/>
        </p:nvSpPr>
        <p:spPr>
          <a:xfrm>
            <a:off x="5300700" y="4147892"/>
            <a:ext cx="1360000" cy="204216"/>
          </a:xfrm>
          <a:prstGeom prst="rect">
            <a:avLst/>
          </a:prstGeom>
          <a:noFill/>
        </p:spPr>
        <p:txBody>
          <a:bodyPr wrap="square" lIns="0" tIns="0" rIns="0" bIns="0" anchor="ctr">
            <a:spAutoFit/>
          </a:bodyPr>
          <a:lstStyle/>
          <a:p>
            <a:pPr algn="r">
              <a:spcBef>
                <a:spcPts val="0"/>
              </a:spcBef>
              <a:spcAft>
                <a:spcPts val="0"/>
              </a:spcAft>
            </a:pPr>
            <a:r>
              <a:rPr sz="1200" b="1" i="1">
                <a:solidFill>
                  <a:srgbClr val="2E55C6"/>
                </a:solidFill>
                <a:latin typeface="Source Sans Pro"/>
              </a:rPr>
              <a:t>(20,400)</a:t>
            </a:r>
          </a:p>
        </p:txBody>
      </p:sp>
      <p:sp>
        <p:nvSpPr>
          <p:cNvPr id="42" name="anim_click2_c"/>
          <p:cNvSpPr txBox="1"/>
          <p:nvPr/>
        </p:nvSpPr>
        <p:spPr>
          <a:xfrm>
            <a:off x="6920700" y="4054928"/>
            <a:ext cx="5091300" cy="390144"/>
          </a:xfrm>
          <a:prstGeom prst="rect">
            <a:avLst/>
          </a:prstGeom>
          <a:noFill/>
        </p:spPr>
        <p:txBody>
          <a:bodyPr wrap="square" lIns="0" tIns="0" rIns="0" bIns="0" anchor="t">
            <a:spAutoFit/>
          </a:bodyPr>
          <a:lstStyle/>
          <a:p>
            <a:pPr>
              <a:lnSpc>
                <a:spcPct val="105000"/>
              </a:lnSpc>
              <a:spcBef>
                <a:spcPts val="0"/>
              </a:spcBef>
              <a:spcAft>
                <a:spcPts val="300"/>
              </a:spcAft>
            </a:pPr>
            <a:r>
              <a:rPr sz="1200" b="1" i="0">
                <a:solidFill>
                  <a:srgbClr val="203D48"/>
                </a:solidFill>
                <a:latin typeface="Source Sans Pro"/>
              </a:rPr>
              <a:t>STEP 2: add up all Current Liabilities the business owes = (€20,400).</a:t>
            </a:r>
          </a:p>
        </p:txBody>
      </p:sp>
      <p:sp>
        <p:nvSpPr>
          <p:cNvPr id="43" name="anim_click3_f0"/>
          <p:cNvSpPr txBox="1"/>
          <p:nvPr/>
        </p:nvSpPr>
        <p:spPr>
          <a:xfrm>
            <a:off x="5300700" y="4527892"/>
            <a:ext cx="1360000" cy="204216"/>
          </a:xfrm>
          <a:prstGeom prst="rect">
            <a:avLst/>
          </a:prstGeom>
          <a:noFill/>
        </p:spPr>
        <p:txBody>
          <a:bodyPr wrap="square" lIns="0" tIns="0" rIns="0" bIns="0" anchor="ctr">
            <a:spAutoFit/>
          </a:bodyPr>
          <a:lstStyle/>
          <a:p>
            <a:pPr algn="r">
              <a:spcBef>
                <a:spcPts val="0"/>
              </a:spcBef>
              <a:spcAft>
                <a:spcPts val="0"/>
              </a:spcAft>
            </a:pPr>
            <a:r>
              <a:rPr sz="1200" b="1" i="1">
                <a:solidFill>
                  <a:srgbClr val="2E55C6"/>
                </a:solidFill>
                <a:latin typeface="Source Sans Pro"/>
              </a:rPr>
              <a:t>29,500</a:t>
            </a:r>
          </a:p>
        </p:txBody>
      </p:sp>
      <p:sp>
        <p:nvSpPr>
          <p:cNvPr id="44" name="anim_click3_c"/>
          <p:cNvSpPr txBox="1"/>
          <p:nvPr/>
        </p:nvSpPr>
        <p:spPr>
          <a:xfrm>
            <a:off x="6920700" y="4518224"/>
            <a:ext cx="5091300" cy="576072"/>
          </a:xfrm>
          <a:prstGeom prst="rect">
            <a:avLst/>
          </a:prstGeom>
          <a:noFill/>
        </p:spPr>
        <p:txBody>
          <a:bodyPr wrap="square" lIns="0" tIns="0" rIns="0" bIns="0" anchor="t">
            <a:spAutoFit/>
          </a:bodyPr>
          <a:lstStyle/>
          <a:p>
            <a:pPr>
              <a:lnSpc>
                <a:spcPct val="105000"/>
              </a:lnSpc>
              <a:spcBef>
                <a:spcPts val="0"/>
              </a:spcBef>
              <a:spcAft>
                <a:spcPts val="300"/>
              </a:spcAft>
            </a:pPr>
            <a:r>
              <a:rPr sz="1200" b="1" i="0">
                <a:solidFill>
                  <a:srgbClr val="203D48"/>
                </a:solidFill>
                <a:latin typeface="Source Sans Pro"/>
              </a:rPr>
              <a:t>STEP 3: Current Assets minus Current Liabilities = Working Capital €29,500. Positive working capital is a good sign.</a:t>
            </a:r>
          </a:p>
        </p:txBody>
      </p:sp>
      <p:sp>
        <p:nvSpPr>
          <p:cNvPr id="45" name="anim_click4_f0"/>
          <p:cNvSpPr txBox="1"/>
          <p:nvPr/>
        </p:nvSpPr>
        <p:spPr>
          <a:xfrm>
            <a:off x="5300700" y="4907892"/>
            <a:ext cx="1360000" cy="204216"/>
          </a:xfrm>
          <a:prstGeom prst="rect">
            <a:avLst/>
          </a:prstGeom>
          <a:noFill/>
        </p:spPr>
        <p:txBody>
          <a:bodyPr wrap="square" lIns="0" tIns="0" rIns="0" bIns="0" anchor="ctr">
            <a:spAutoFit/>
          </a:bodyPr>
          <a:lstStyle/>
          <a:p>
            <a:pPr algn="r">
              <a:spcBef>
                <a:spcPts val="0"/>
              </a:spcBef>
              <a:spcAft>
                <a:spcPts val="0"/>
              </a:spcAft>
            </a:pPr>
            <a:r>
              <a:rPr sz="1200" b="1" i="1">
                <a:solidFill>
                  <a:srgbClr val="2E55C6"/>
                </a:solidFill>
                <a:latin typeface="Source Sans Pro"/>
              </a:rPr>
              <a:t>243,500</a:t>
            </a:r>
          </a:p>
        </p:txBody>
      </p:sp>
      <p:sp>
        <p:nvSpPr>
          <p:cNvPr id="46" name="anim_click4_c"/>
          <p:cNvSpPr txBox="1"/>
          <p:nvPr/>
        </p:nvSpPr>
        <p:spPr>
          <a:xfrm>
            <a:off x="6920700" y="5167448"/>
            <a:ext cx="5091300" cy="390144"/>
          </a:xfrm>
          <a:prstGeom prst="rect">
            <a:avLst/>
          </a:prstGeom>
          <a:noFill/>
        </p:spPr>
        <p:txBody>
          <a:bodyPr wrap="square" lIns="0" tIns="0" rIns="0" bIns="0" anchor="t">
            <a:spAutoFit/>
          </a:bodyPr>
          <a:lstStyle/>
          <a:p>
            <a:pPr>
              <a:lnSpc>
                <a:spcPct val="105000"/>
              </a:lnSpc>
              <a:spcBef>
                <a:spcPts val="0"/>
              </a:spcBef>
              <a:spcAft>
                <a:spcPts val="300"/>
              </a:spcAft>
            </a:pPr>
            <a:r>
              <a:rPr sz="1200" b="1" i="0">
                <a:solidFill>
                  <a:srgbClr val="203D48"/>
                </a:solidFill>
                <a:latin typeface="Source Sans Pro"/>
              </a:rPr>
              <a:t>STEP 4: Total Fixed Assets plus Working Capital = Total Net Assets €243,500.</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0"/>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1"/>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43"/>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4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5"/>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762000" y="1463040"/>
            <a:ext cx="11247120" cy="5218938"/>
          </a:xfrm>
          <a:prstGeom prst="rect">
            <a:avLst/>
          </a:prstGeom>
          <a:noFill/>
        </p:spPr>
        <p:txBody>
          <a:bodyPr wrap="square" lIns="0" tIns="0" rIns="0" bIns="0" anchor="t">
            <a:spAutoFit/>
          </a:bodyPr>
          <a:lstStyle/>
          <a:p>
            <a:pPr>
              <a:lnSpc>
                <a:spcPct val="105000"/>
              </a:lnSpc>
              <a:spcBef>
                <a:spcPts val="0"/>
              </a:spcBef>
              <a:spcAft>
                <a:spcPts val="1600"/>
              </a:spcAft>
            </a:pPr>
            <a:r>
              <a:rPr sz="2400" b="1" i="0">
                <a:solidFill>
                  <a:srgbClr val="FFDE5C"/>
                </a:solidFill>
                <a:latin typeface="Source Sans Pro"/>
              </a:rPr>
              <a:t>Key Skill: </a:t>
            </a:r>
            <a:r>
              <a:rPr sz="2400" b="1" i="0">
                <a:solidFill>
                  <a:srgbClr val="FFFFFF"/>
                </a:solidFill>
                <a:latin typeface="Source Sans Pro"/>
              </a:rPr>
              <a:t>Calculate working capital for a business</a:t>
            </a:r>
          </a:p>
        </p:txBody>
      </p:sp>
      <p:sp>
        <p:nvSpPr>
          <p:cNvPr id="8023" name="tblcell_8023"/>
          <p:cNvSpPr/>
          <p:nvPr/>
        </p:nvSpPr>
        <p:spPr>
          <a:xfrm>
            <a:off x="777240" y="1965960"/>
            <a:ext cx="4754880" cy="457200"/>
          </a:xfrm>
          <a:prstGeom prst="rect">
            <a:avLst/>
          </a:prstGeom>
          <a:solidFill>
            <a:srgbClr val="FFA700"/>
          </a:solidFill>
          <a:ln w="9525">
            <a:solidFill>
              <a:srgbClr val="203D48"/>
            </a:solidFill>
          </a:ln>
        </p:spPr>
        <p:txBody>
          <a:bodyPr wrap="square" lIns="45720" tIns="0" rIns="45720" bIns="0" anchor="ctr"/>
          <a:lstStyle/>
          <a:p>
            <a:pPr algn="ctr"/>
            <a:r>
              <a:rPr lang="en-IE" sz="1200" b="1">
                <a:solidFill>
                  <a:srgbClr val="FFFFFF"/>
                </a:solidFill>
                <a:latin typeface="Source Sans Pro"/>
              </a:rPr>
              <a:t>Statement of Financial Position of Deadly Donuts Ltd as at 31/12/2026</a:t>
            </a:r>
          </a:p>
        </p:txBody>
      </p:sp>
      <p:sp>
        <p:nvSpPr>
          <p:cNvPr id="8024" name="tblcell_8024"/>
          <p:cNvSpPr/>
          <p:nvPr/>
        </p:nvSpPr>
        <p:spPr>
          <a:xfrm>
            <a:off x="777240" y="2423160"/>
            <a:ext cx="2286000" cy="292608"/>
          </a:xfrm>
          <a:prstGeom prst="rect">
            <a:avLst/>
          </a:prstGeom>
          <a:solidFill>
            <a:srgbClr val="FFFFFF"/>
          </a:solidFill>
          <a:ln w="9525">
            <a:solidFill>
              <a:srgbClr val="203D48"/>
            </a:solidFill>
          </a:ln>
        </p:spPr>
        <p:txBody>
          <a:bodyPr wrap="square" lIns="45720" tIns="0" rIns="45720" bIns="0" anchor="ctr"/>
          <a:lstStyle/>
          <a:p>
            <a:r>
              <a:rPr lang="en-IE" sz="1200" b="1">
                <a:solidFill>
                  <a:srgbClr val="203D48"/>
                </a:solidFill>
                <a:latin typeface="Source Sans Pro"/>
              </a:rPr>
              <a:t>Current Assets</a:t>
            </a:r>
          </a:p>
        </p:txBody>
      </p:sp>
      <p:sp>
        <p:nvSpPr>
          <p:cNvPr id="8025" name="tblcell_8025"/>
          <p:cNvSpPr/>
          <p:nvPr/>
        </p:nvSpPr>
        <p:spPr>
          <a:xfrm>
            <a:off x="3063240" y="2423160"/>
            <a:ext cx="1234440" cy="292608"/>
          </a:xfrm>
          <a:prstGeom prst="rect">
            <a:avLst/>
          </a:prstGeom>
          <a:solidFill>
            <a:srgbClr val="FFFFFF"/>
          </a:solidFill>
          <a:ln w="9525">
            <a:solidFill>
              <a:srgbClr val="203D48"/>
            </a:solidFill>
          </a:ln>
        </p:spPr>
        <p:txBody>
          <a:bodyPr wrap="square" lIns="45720" tIns="0" rIns="45720" bIns="0" anchor="ctr"/>
          <a:lstStyle/>
          <a:p>
            <a:pPr algn="r"/>
            <a:endParaRPr/>
          </a:p>
        </p:txBody>
      </p:sp>
      <p:sp>
        <p:nvSpPr>
          <p:cNvPr id="8026" name="tblcell_8026"/>
          <p:cNvSpPr/>
          <p:nvPr/>
        </p:nvSpPr>
        <p:spPr>
          <a:xfrm>
            <a:off x="4297680" y="2423160"/>
            <a:ext cx="1234440" cy="292608"/>
          </a:xfrm>
          <a:prstGeom prst="rect">
            <a:avLst/>
          </a:prstGeom>
          <a:solidFill>
            <a:srgbClr val="FFFFFF"/>
          </a:solidFill>
          <a:ln w="9525">
            <a:solidFill>
              <a:srgbClr val="203D48"/>
            </a:solidFill>
          </a:ln>
        </p:spPr>
        <p:txBody>
          <a:bodyPr wrap="square" lIns="45720" tIns="0" rIns="45720" bIns="0" anchor="ctr"/>
          <a:lstStyle/>
          <a:p>
            <a:pPr algn="r"/>
            <a:endParaRPr/>
          </a:p>
        </p:txBody>
      </p:sp>
      <p:sp>
        <p:nvSpPr>
          <p:cNvPr id="8027" name="tblcell_8027"/>
          <p:cNvSpPr/>
          <p:nvPr/>
        </p:nvSpPr>
        <p:spPr>
          <a:xfrm>
            <a:off x="777240" y="2715767"/>
            <a:ext cx="2286000" cy="292608"/>
          </a:xfrm>
          <a:prstGeom prst="rect">
            <a:avLst/>
          </a:prstGeom>
          <a:solidFill>
            <a:srgbClr val="FFFFFF"/>
          </a:solidFill>
          <a:ln w="9525">
            <a:solidFill>
              <a:srgbClr val="203D48"/>
            </a:solidFill>
          </a:ln>
        </p:spPr>
        <p:txBody>
          <a:bodyPr wrap="square" lIns="45720" tIns="0" rIns="45720" bIns="0" anchor="ctr"/>
          <a:lstStyle/>
          <a:p>
            <a:r>
              <a:rPr lang="en-IE" sz="1200">
                <a:solidFill>
                  <a:srgbClr val="203D48"/>
                </a:solidFill>
                <a:latin typeface="Source Sans Pro"/>
              </a:rPr>
              <a:t>Cash</a:t>
            </a:r>
          </a:p>
        </p:txBody>
      </p:sp>
      <p:sp>
        <p:nvSpPr>
          <p:cNvPr id="8028" name="tblcell_8028"/>
          <p:cNvSpPr/>
          <p:nvPr/>
        </p:nvSpPr>
        <p:spPr>
          <a:xfrm>
            <a:off x="3063240" y="2715767"/>
            <a:ext cx="1234440" cy="292608"/>
          </a:xfrm>
          <a:prstGeom prst="rect">
            <a:avLst/>
          </a:prstGeom>
          <a:solidFill>
            <a:srgbClr val="FFFFFF"/>
          </a:solidFill>
          <a:ln w="9525">
            <a:solidFill>
              <a:srgbClr val="203D48"/>
            </a:solidFill>
          </a:ln>
        </p:spPr>
        <p:txBody>
          <a:bodyPr wrap="square" lIns="45720" tIns="0" rIns="45720" bIns="0" anchor="ctr"/>
          <a:lstStyle/>
          <a:p>
            <a:pPr algn="r"/>
            <a:r>
              <a:rPr lang="en-IE" sz="1200">
                <a:solidFill>
                  <a:srgbClr val="203D48"/>
                </a:solidFill>
                <a:latin typeface="Source Sans Pro"/>
              </a:rPr>
              <a:t>4,000</a:t>
            </a:r>
          </a:p>
        </p:txBody>
      </p:sp>
      <p:sp>
        <p:nvSpPr>
          <p:cNvPr id="8029" name="tblcell_8029"/>
          <p:cNvSpPr/>
          <p:nvPr/>
        </p:nvSpPr>
        <p:spPr>
          <a:xfrm>
            <a:off x="4297680" y="2715767"/>
            <a:ext cx="1234440" cy="292608"/>
          </a:xfrm>
          <a:prstGeom prst="rect">
            <a:avLst/>
          </a:prstGeom>
          <a:solidFill>
            <a:srgbClr val="FFFFFF"/>
          </a:solidFill>
          <a:ln w="9525">
            <a:solidFill>
              <a:srgbClr val="203D48"/>
            </a:solidFill>
          </a:ln>
        </p:spPr>
        <p:txBody>
          <a:bodyPr wrap="square" lIns="45720" tIns="0" rIns="45720" bIns="0" anchor="ctr"/>
          <a:lstStyle/>
          <a:p>
            <a:pPr algn="r"/>
            <a:endParaRPr/>
          </a:p>
        </p:txBody>
      </p:sp>
      <p:sp>
        <p:nvSpPr>
          <p:cNvPr id="8030" name="tblcell_8030"/>
          <p:cNvSpPr/>
          <p:nvPr/>
        </p:nvSpPr>
        <p:spPr>
          <a:xfrm>
            <a:off x="777240" y="3008375"/>
            <a:ext cx="2286000" cy="292608"/>
          </a:xfrm>
          <a:prstGeom prst="rect">
            <a:avLst/>
          </a:prstGeom>
          <a:solidFill>
            <a:srgbClr val="FFFFFF"/>
          </a:solidFill>
          <a:ln w="9525">
            <a:solidFill>
              <a:srgbClr val="203D48"/>
            </a:solidFill>
          </a:ln>
        </p:spPr>
        <p:txBody>
          <a:bodyPr wrap="square" lIns="45720" tIns="0" rIns="45720" bIns="0" anchor="ctr"/>
          <a:lstStyle/>
          <a:p>
            <a:r>
              <a:rPr lang="en-IE" sz="1200">
                <a:solidFill>
                  <a:srgbClr val="203D48"/>
                </a:solidFill>
                <a:latin typeface="Source Sans Pro"/>
              </a:rPr>
              <a:t>Debtors</a:t>
            </a:r>
          </a:p>
        </p:txBody>
      </p:sp>
      <p:sp>
        <p:nvSpPr>
          <p:cNvPr id="8031" name="tblcell_8031"/>
          <p:cNvSpPr/>
          <p:nvPr/>
        </p:nvSpPr>
        <p:spPr>
          <a:xfrm>
            <a:off x="3063240" y="3008375"/>
            <a:ext cx="1234440" cy="292608"/>
          </a:xfrm>
          <a:prstGeom prst="rect">
            <a:avLst/>
          </a:prstGeom>
          <a:solidFill>
            <a:srgbClr val="FFFFFF"/>
          </a:solidFill>
          <a:ln w="9525">
            <a:solidFill>
              <a:srgbClr val="203D48"/>
            </a:solidFill>
          </a:ln>
        </p:spPr>
        <p:txBody>
          <a:bodyPr wrap="square" lIns="45720" tIns="0" rIns="45720" bIns="0" anchor="ctr"/>
          <a:lstStyle/>
          <a:p>
            <a:pPr algn="r"/>
            <a:r>
              <a:rPr lang="en-IE" sz="1200">
                <a:solidFill>
                  <a:srgbClr val="203D48"/>
                </a:solidFill>
                <a:latin typeface="Source Sans Pro"/>
              </a:rPr>
              <a:t>9,000</a:t>
            </a:r>
          </a:p>
        </p:txBody>
      </p:sp>
      <p:sp>
        <p:nvSpPr>
          <p:cNvPr id="8032" name="tblcell_8032"/>
          <p:cNvSpPr/>
          <p:nvPr/>
        </p:nvSpPr>
        <p:spPr>
          <a:xfrm>
            <a:off x="4297680" y="3008375"/>
            <a:ext cx="1234440" cy="292608"/>
          </a:xfrm>
          <a:prstGeom prst="rect">
            <a:avLst/>
          </a:prstGeom>
          <a:solidFill>
            <a:srgbClr val="00B2FF"/>
          </a:solidFill>
          <a:ln w="9525">
            <a:solidFill>
              <a:srgbClr val="203D48"/>
            </a:solidFill>
          </a:ln>
        </p:spPr>
        <p:txBody>
          <a:bodyPr wrap="square" lIns="45720" tIns="0" rIns="45720" bIns="0" anchor="ctr"/>
          <a:lstStyle/>
          <a:p>
            <a:pPr algn="ctr"/>
            <a:r>
              <a:rPr lang="en-IE" sz="1200" b="1">
                <a:solidFill>
                  <a:srgbClr val="FFFFFF"/>
                </a:solidFill>
                <a:latin typeface="Source Sans Pro"/>
              </a:rPr>
              <a:t>A</a:t>
            </a:r>
          </a:p>
        </p:txBody>
      </p:sp>
      <p:sp>
        <p:nvSpPr>
          <p:cNvPr id="8033" name="tblcell_8033"/>
          <p:cNvSpPr/>
          <p:nvPr/>
        </p:nvSpPr>
        <p:spPr>
          <a:xfrm>
            <a:off x="777240" y="3300983"/>
            <a:ext cx="2286000" cy="292608"/>
          </a:xfrm>
          <a:prstGeom prst="rect">
            <a:avLst/>
          </a:prstGeom>
          <a:solidFill>
            <a:srgbClr val="FFFFFF"/>
          </a:solidFill>
          <a:ln w="9525">
            <a:solidFill>
              <a:srgbClr val="203D48"/>
            </a:solidFill>
          </a:ln>
        </p:spPr>
        <p:txBody>
          <a:bodyPr wrap="square" lIns="45720" tIns="0" rIns="45720" bIns="0" anchor="ctr"/>
          <a:lstStyle/>
          <a:p>
            <a:r>
              <a:rPr lang="en-IE" sz="1200" b="1">
                <a:solidFill>
                  <a:srgbClr val="203D48"/>
                </a:solidFill>
                <a:latin typeface="Source Sans Pro"/>
              </a:rPr>
              <a:t>Current Liabilities</a:t>
            </a:r>
          </a:p>
        </p:txBody>
      </p:sp>
      <p:sp>
        <p:nvSpPr>
          <p:cNvPr id="8034" name="tblcell_8034"/>
          <p:cNvSpPr/>
          <p:nvPr/>
        </p:nvSpPr>
        <p:spPr>
          <a:xfrm>
            <a:off x="3063240" y="3300983"/>
            <a:ext cx="1234440" cy="292608"/>
          </a:xfrm>
          <a:prstGeom prst="rect">
            <a:avLst/>
          </a:prstGeom>
          <a:solidFill>
            <a:srgbClr val="FFFFFF"/>
          </a:solidFill>
          <a:ln w="9525">
            <a:solidFill>
              <a:srgbClr val="203D48"/>
            </a:solidFill>
          </a:ln>
        </p:spPr>
        <p:txBody>
          <a:bodyPr wrap="square" lIns="45720" tIns="0" rIns="45720" bIns="0" anchor="ctr"/>
          <a:lstStyle/>
          <a:p>
            <a:pPr algn="r"/>
            <a:endParaRPr/>
          </a:p>
        </p:txBody>
      </p:sp>
      <p:sp>
        <p:nvSpPr>
          <p:cNvPr id="8035" name="tblcell_8035"/>
          <p:cNvSpPr/>
          <p:nvPr/>
        </p:nvSpPr>
        <p:spPr>
          <a:xfrm>
            <a:off x="4297680" y="3300983"/>
            <a:ext cx="1234440" cy="292608"/>
          </a:xfrm>
          <a:prstGeom prst="rect">
            <a:avLst/>
          </a:prstGeom>
          <a:solidFill>
            <a:srgbClr val="FFFFFF"/>
          </a:solidFill>
          <a:ln w="9525">
            <a:solidFill>
              <a:srgbClr val="203D48"/>
            </a:solidFill>
          </a:ln>
        </p:spPr>
        <p:txBody>
          <a:bodyPr wrap="square" lIns="45720" tIns="0" rIns="45720" bIns="0" anchor="ctr"/>
          <a:lstStyle/>
          <a:p>
            <a:pPr algn="r"/>
            <a:endParaRPr/>
          </a:p>
        </p:txBody>
      </p:sp>
      <p:sp>
        <p:nvSpPr>
          <p:cNvPr id="8036" name="tblcell_8036"/>
          <p:cNvSpPr/>
          <p:nvPr/>
        </p:nvSpPr>
        <p:spPr>
          <a:xfrm>
            <a:off x="777240" y="3593591"/>
            <a:ext cx="2286000" cy="292608"/>
          </a:xfrm>
          <a:prstGeom prst="rect">
            <a:avLst/>
          </a:prstGeom>
          <a:solidFill>
            <a:srgbClr val="FFFFFF"/>
          </a:solidFill>
          <a:ln w="9525">
            <a:solidFill>
              <a:srgbClr val="203D48"/>
            </a:solidFill>
          </a:ln>
        </p:spPr>
        <p:txBody>
          <a:bodyPr wrap="square" lIns="45720" tIns="0" rIns="45720" bIns="0" anchor="ctr"/>
          <a:lstStyle/>
          <a:p>
            <a:r>
              <a:rPr lang="en-IE" sz="1200">
                <a:solidFill>
                  <a:srgbClr val="203D48"/>
                </a:solidFill>
                <a:latin typeface="Source Sans Pro"/>
              </a:rPr>
              <a:t>Creditors</a:t>
            </a:r>
          </a:p>
        </p:txBody>
      </p:sp>
      <p:sp>
        <p:nvSpPr>
          <p:cNvPr id="8037" name="tblcell_8037"/>
          <p:cNvSpPr/>
          <p:nvPr/>
        </p:nvSpPr>
        <p:spPr>
          <a:xfrm>
            <a:off x="3063240" y="3593591"/>
            <a:ext cx="1234440" cy="292608"/>
          </a:xfrm>
          <a:prstGeom prst="rect">
            <a:avLst/>
          </a:prstGeom>
          <a:solidFill>
            <a:srgbClr val="FFFFFF"/>
          </a:solidFill>
          <a:ln w="9525">
            <a:solidFill>
              <a:srgbClr val="203D48"/>
            </a:solidFill>
          </a:ln>
        </p:spPr>
        <p:txBody>
          <a:bodyPr wrap="square" lIns="45720" tIns="0" rIns="45720" bIns="0" anchor="ctr"/>
          <a:lstStyle/>
          <a:p>
            <a:pPr algn="r"/>
            <a:r>
              <a:rPr lang="en-IE" sz="1200">
                <a:solidFill>
                  <a:srgbClr val="203D48"/>
                </a:solidFill>
                <a:latin typeface="Source Sans Pro"/>
              </a:rPr>
              <a:t>11,000</a:t>
            </a:r>
          </a:p>
        </p:txBody>
      </p:sp>
      <p:sp>
        <p:nvSpPr>
          <p:cNvPr id="8038" name="tblcell_8038"/>
          <p:cNvSpPr/>
          <p:nvPr/>
        </p:nvSpPr>
        <p:spPr>
          <a:xfrm>
            <a:off x="4297680" y="3593591"/>
            <a:ext cx="1234440" cy="292608"/>
          </a:xfrm>
          <a:prstGeom prst="rect">
            <a:avLst/>
          </a:prstGeom>
          <a:solidFill>
            <a:srgbClr val="FFFFFF"/>
          </a:solidFill>
          <a:ln w="9525">
            <a:solidFill>
              <a:srgbClr val="203D48"/>
            </a:solidFill>
          </a:ln>
        </p:spPr>
        <p:txBody>
          <a:bodyPr wrap="square" lIns="45720" tIns="0" rIns="45720" bIns="0" anchor="ctr"/>
          <a:lstStyle/>
          <a:p>
            <a:pPr algn="r"/>
            <a:endParaRPr/>
          </a:p>
        </p:txBody>
      </p:sp>
      <p:sp>
        <p:nvSpPr>
          <p:cNvPr id="8039" name="tblcell_8039"/>
          <p:cNvSpPr/>
          <p:nvPr/>
        </p:nvSpPr>
        <p:spPr>
          <a:xfrm>
            <a:off x="777240" y="3886199"/>
            <a:ext cx="2286000" cy="292608"/>
          </a:xfrm>
          <a:prstGeom prst="rect">
            <a:avLst/>
          </a:prstGeom>
          <a:solidFill>
            <a:srgbClr val="FFFFFF"/>
          </a:solidFill>
          <a:ln w="9525">
            <a:solidFill>
              <a:srgbClr val="203D48"/>
            </a:solidFill>
          </a:ln>
        </p:spPr>
        <p:txBody>
          <a:bodyPr wrap="square" lIns="45720" tIns="0" rIns="45720" bIns="0" anchor="ctr"/>
          <a:lstStyle/>
          <a:p>
            <a:r>
              <a:rPr lang="en-IE" sz="1200">
                <a:solidFill>
                  <a:srgbClr val="203D48"/>
                </a:solidFill>
                <a:latin typeface="Source Sans Pro"/>
              </a:rPr>
              <a:t>Bank Overdraft</a:t>
            </a:r>
          </a:p>
        </p:txBody>
      </p:sp>
      <p:sp>
        <p:nvSpPr>
          <p:cNvPr id="8040" name="tblcell_8040"/>
          <p:cNvSpPr/>
          <p:nvPr/>
        </p:nvSpPr>
        <p:spPr>
          <a:xfrm>
            <a:off x="3063240" y="3886199"/>
            <a:ext cx="1234440" cy="292608"/>
          </a:xfrm>
          <a:prstGeom prst="rect">
            <a:avLst/>
          </a:prstGeom>
          <a:solidFill>
            <a:srgbClr val="FFFFFF"/>
          </a:solidFill>
          <a:ln w="9525">
            <a:solidFill>
              <a:srgbClr val="203D48"/>
            </a:solidFill>
          </a:ln>
        </p:spPr>
        <p:txBody>
          <a:bodyPr wrap="square" lIns="45720" tIns="0" rIns="45720" bIns="0" anchor="ctr"/>
          <a:lstStyle/>
          <a:p>
            <a:pPr algn="r"/>
            <a:r>
              <a:rPr lang="en-IE" sz="1200">
                <a:solidFill>
                  <a:srgbClr val="203D48"/>
                </a:solidFill>
                <a:latin typeface="Source Sans Pro"/>
              </a:rPr>
              <a:t>6,000</a:t>
            </a:r>
          </a:p>
        </p:txBody>
      </p:sp>
      <p:sp>
        <p:nvSpPr>
          <p:cNvPr id="8041" name="tblcell_8041"/>
          <p:cNvSpPr/>
          <p:nvPr/>
        </p:nvSpPr>
        <p:spPr>
          <a:xfrm>
            <a:off x="4297680" y="3886199"/>
            <a:ext cx="1234440" cy="292608"/>
          </a:xfrm>
          <a:prstGeom prst="rect">
            <a:avLst/>
          </a:prstGeom>
          <a:solidFill>
            <a:srgbClr val="00B2FF"/>
          </a:solidFill>
          <a:ln w="9525">
            <a:solidFill>
              <a:srgbClr val="203D48"/>
            </a:solidFill>
          </a:ln>
        </p:spPr>
        <p:txBody>
          <a:bodyPr wrap="square" lIns="45720" tIns="0" rIns="45720" bIns="0" anchor="ctr"/>
          <a:lstStyle/>
          <a:p>
            <a:pPr algn="ctr"/>
            <a:r>
              <a:rPr lang="en-IE" sz="1200" b="1">
                <a:solidFill>
                  <a:srgbClr val="FFFFFF"/>
                </a:solidFill>
                <a:latin typeface="Source Sans Pro"/>
              </a:rPr>
              <a:t>B</a:t>
            </a:r>
          </a:p>
        </p:txBody>
      </p:sp>
      <p:sp>
        <p:nvSpPr>
          <p:cNvPr id="8042" name="tblcell_8042"/>
          <p:cNvSpPr/>
          <p:nvPr/>
        </p:nvSpPr>
        <p:spPr>
          <a:xfrm>
            <a:off x="777240" y="4178807"/>
            <a:ext cx="2286000" cy="292608"/>
          </a:xfrm>
          <a:prstGeom prst="rect">
            <a:avLst/>
          </a:prstGeom>
          <a:solidFill>
            <a:srgbClr val="FFFFFF"/>
          </a:solidFill>
          <a:ln w="9525">
            <a:solidFill>
              <a:srgbClr val="203D48"/>
            </a:solidFill>
          </a:ln>
        </p:spPr>
        <p:txBody>
          <a:bodyPr wrap="square" lIns="45720" tIns="0" rIns="45720" bIns="0" anchor="ctr"/>
          <a:lstStyle/>
          <a:p>
            <a:r>
              <a:rPr lang="en-IE" sz="1200" b="1">
                <a:solidFill>
                  <a:srgbClr val="203D48"/>
                </a:solidFill>
                <a:latin typeface="Source Sans Pro"/>
              </a:rPr>
              <a:t>Working Capital</a:t>
            </a:r>
          </a:p>
        </p:txBody>
      </p:sp>
      <p:sp>
        <p:nvSpPr>
          <p:cNvPr id="8043" name="tblcell_8043"/>
          <p:cNvSpPr/>
          <p:nvPr/>
        </p:nvSpPr>
        <p:spPr>
          <a:xfrm>
            <a:off x="3063240" y="4178807"/>
            <a:ext cx="1234440" cy="292608"/>
          </a:xfrm>
          <a:prstGeom prst="rect">
            <a:avLst/>
          </a:prstGeom>
          <a:solidFill>
            <a:srgbClr val="FFFFFF"/>
          </a:solidFill>
          <a:ln w="9525">
            <a:solidFill>
              <a:srgbClr val="203D48"/>
            </a:solidFill>
          </a:ln>
        </p:spPr>
        <p:txBody>
          <a:bodyPr wrap="square" lIns="45720" tIns="0" rIns="45720" bIns="0" anchor="ctr"/>
          <a:lstStyle/>
          <a:p>
            <a:pPr algn="r"/>
            <a:endParaRPr/>
          </a:p>
        </p:txBody>
      </p:sp>
      <p:sp>
        <p:nvSpPr>
          <p:cNvPr id="8044" name="tblcell_8044"/>
          <p:cNvSpPr/>
          <p:nvPr/>
        </p:nvSpPr>
        <p:spPr>
          <a:xfrm>
            <a:off x="4297680" y="4178807"/>
            <a:ext cx="1234440" cy="292608"/>
          </a:xfrm>
          <a:prstGeom prst="rect">
            <a:avLst/>
          </a:prstGeom>
          <a:solidFill>
            <a:srgbClr val="00B2FF"/>
          </a:solidFill>
          <a:ln w="9525">
            <a:solidFill>
              <a:srgbClr val="203D48"/>
            </a:solidFill>
          </a:ln>
        </p:spPr>
        <p:txBody>
          <a:bodyPr wrap="square" lIns="45720" tIns="0" rIns="45720" bIns="0" anchor="ctr"/>
          <a:lstStyle/>
          <a:p>
            <a:pPr algn="ctr"/>
            <a:r>
              <a:rPr lang="en-IE" sz="1200" b="1">
                <a:solidFill>
                  <a:srgbClr val="FFFFFF"/>
                </a:solidFill>
                <a:latin typeface="Source Sans Pro"/>
              </a:rPr>
              <a:t>C</a:t>
            </a:r>
          </a:p>
        </p:txBody>
      </p:sp>
      <p:sp>
        <p:nvSpPr>
          <p:cNvPr id="8045" name="tblcell_8045"/>
          <p:cNvSpPr/>
          <p:nvPr/>
        </p:nvSpPr>
        <p:spPr>
          <a:xfrm>
            <a:off x="6355080" y="1965960"/>
            <a:ext cx="4754880" cy="457200"/>
          </a:xfrm>
          <a:prstGeom prst="rect">
            <a:avLst/>
          </a:prstGeom>
          <a:solidFill>
            <a:srgbClr val="00B2FF"/>
          </a:solidFill>
          <a:ln w="9525">
            <a:solidFill>
              <a:srgbClr val="203D48"/>
            </a:solidFill>
          </a:ln>
        </p:spPr>
        <p:txBody>
          <a:bodyPr wrap="square" lIns="45720" tIns="0" rIns="45720" bIns="0" anchor="ctr"/>
          <a:lstStyle/>
          <a:p>
            <a:pPr algn="ctr"/>
            <a:r>
              <a:rPr lang="en-IE" sz="1200" b="1">
                <a:solidFill>
                  <a:srgbClr val="FFFFFF"/>
                </a:solidFill>
                <a:latin typeface="Source Sans Pro"/>
              </a:rPr>
              <a:t>Statement of Financial Position of Best Burgers Ltd as at 31/12/2027</a:t>
            </a:r>
          </a:p>
        </p:txBody>
      </p:sp>
      <p:sp>
        <p:nvSpPr>
          <p:cNvPr id="8046" name="tblcell_8046"/>
          <p:cNvSpPr/>
          <p:nvPr/>
        </p:nvSpPr>
        <p:spPr>
          <a:xfrm>
            <a:off x="6355080" y="2423160"/>
            <a:ext cx="2286000" cy="292608"/>
          </a:xfrm>
          <a:prstGeom prst="rect">
            <a:avLst/>
          </a:prstGeom>
          <a:solidFill>
            <a:srgbClr val="FFFFFF"/>
          </a:solidFill>
          <a:ln w="9525">
            <a:solidFill>
              <a:srgbClr val="203D48"/>
            </a:solidFill>
          </a:ln>
        </p:spPr>
        <p:txBody>
          <a:bodyPr wrap="square" lIns="45720" tIns="0" rIns="45720" bIns="0" anchor="ctr"/>
          <a:lstStyle/>
          <a:p>
            <a:r>
              <a:rPr lang="en-IE" sz="1200" b="1">
                <a:solidFill>
                  <a:srgbClr val="203D48"/>
                </a:solidFill>
                <a:latin typeface="Source Sans Pro"/>
              </a:rPr>
              <a:t>Current Assets</a:t>
            </a:r>
          </a:p>
        </p:txBody>
      </p:sp>
      <p:sp>
        <p:nvSpPr>
          <p:cNvPr id="8047" name="tblcell_8047"/>
          <p:cNvSpPr/>
          <p:nvPr/>
        </p:nvSpPr>
        <p:spPr>
          <a:xfrm>
            <a:off x="8641080" y="2423160"/>
            <a:ext cx="1234440" cy="292608"/>
          </a:xfrm>
          <a:prstGeom prst="rect">
            <a:avLst/>
          </a:prstGeom>
          <a:solidFill>
            <a:srgbClr val="FFFFFF"/>
          </a:solidFill>
          <a:ln w="9525">
            <a:solidFill>
              <a:srgbClr val="203D48"/>
            </a:solidFill>
          </a:ln>
        </p:spPr>
        <p:txBody>
          <a:bodyPr wrap="square" lIns="45720" tIns="0" rIns="45720" bIns="0" anchor="ctr"/>
          <a:lstStyle/>
          <a:p>
            <a:pPr algn="r"/>
            <a:endParaRPr/>
          </a:p>
        </p:txBody>
      </p:sp>
      <p:sp>
        <p:nvSpPr>
          <p:cNvPr id="8048" name="tblcell_8048"/>
          <p:cNvSpPr/>
          <p:nvPr/>
        </p:nvSpPr>
        <p:spPr>
          <a:xfrm>
            <a:off x="9875519" y="2423160"/>
            <a:ext cx="1234440" cy="292608"/>
          </a:xfrm>
          <a:prstGeom prst="rect">
            <a:avLst/>
          </a:prstGeom>
          <a:solidFill>
            <a:srgbClr val="FFFFFF"/>
          </a:solidFill>
          <a:ln w="9525">
            <a:solidFill>
              <a:srgbClr val="203D48"/>
            </a:solidFill>
          </a:ln>
        </p:spPr>
        <p:txBody>
          <a:bodyPr wrap="square" lIns="45720" tIns="0" rIns="45720" bIns="0" anchor="ctr"/>
          <a:lstStyle/>
          <a:p>
            <a:pPr algn="r"/>
            <a:endParaRPr/>
          </a:p>
        </p:txBody>
      </p:sp>
      <p:sp>
        <p:nvSpPr>
          <p:cNvPr id="8049" name="tblcell_8049"/>
          <p:cNvSpPr/>
          <p:nvPr/>
        </p:nvSpPr>
        <p:spPr>
          <a:xfrm>
            <a:off x="6355080" y="2715767"/>
            <a:ext cx="2286000" cy="292608"/>
          </a:xfrm>
          <a:prstGeom prst="rect">
            <a:avLst/>
          </a:prstGeom>
          <a:solidFill>
            <a:srgbClr val="FFFFFF"/>
          </a:solidFill>
          <a:ln w="9525">
            <a:solidFill>
              <a:srgbClr val="203D48"/>
            </a:solidFill>
          </a:ln>
        </p:spPr>
        <p:txBody>
          <a:bodyPr wrap="square" lIns="45720" tIns="0" rIns="45720" bIns="0" anchor="ctr"/>
          <a:lstStyle/>
          <a:p>
            <a:r>
              <a:rPr lang="en-IE" sz="1200">
                <a:solidFill>
                  <a:srgbClr val="203D48"/>
                </a:solidFill>
                <a:latin typeface="Source Sans Pro"/>
              </a:rPr>
              <a:t>Cash</a:t>
            </a:r>
          </a:p>
        </p:txBody>
      </p:sp>
      <p:sp>
        <p:nvSpPr>
          <p:cNvPr id="8050" name="tblcell_8050"/>
          <p:cNvSpPr/>
          <p:nvPr/>
        </p:nvSpPr>
        <p:spPr>
          <a:xfrm>
            <a:off x="8641080" y="2715767"/>
            <a:ext cx="1234440" cy="292608"/>
          </a:xfrm>
          <a:prstGeom prst="rect">
            <a:avLst/>
          </a:prstGeom>
          <a:solidFill>
            <a:srgbClr val="FFFFFF"/>
          </a:solidFill>
          <a:ln w="9525">
            <a:solidFill>
              <a:srgbClr val="203D48"/>
            </a:solidFill>
          </a:ln>
        </p:spPr>
        <p:txBody>
          <a:bodyPr wrap="square" lIns="45720" tIns="0" rIns="45720" bIns="0" anchor="ctr"/>
          <a:lstStyle/>
          <a:p>
            <a:pPr algn="r"/>
            <a:r>
              <a:rPr lang="en-IE" sz="1200">
                <a:solidFill>
                  <a:srgbClr val="203D48"/>
                </a:solidFill>
                <a:latin typeface="Source Sans Pro"/>
              </a:rPr>
              <a:t>3,000</a:t>
            </a:r>
          </a:p>
        </p:txBody>
      </p:sp>
      <p:sp>
        <p:nvSpPr>
          <p:cNvPr id="8051" name="tblcell_8051"/>
          <p:cNvSpPr/>
          <p:nvPr/>
        </p:nvSpPr>
        <p:spPr>
          <a:xfrm>
            <a:off x="9875519" y="2715767"/>
            <a:ext cx="1234440" cy="292608"/>
          </a:xfrm>
          <a:prstGeom prst="rect">
            <a:avLst/>
          </a:prstGeom>
          <a:solidFill>
            <a:srgbClr val="FFFFFF"/>
          </a:solidFill>
          <a:ln w="9525">
            <a:solidFill>
              <a:srgbClr val="203D48"/>
            </a:solidFill>
          </a:ln>
        </p:spPr>
        <p:txBody>
          <a:bodyPr wrap="square" lIns="45720" tIns="0" rIns="45720" bIns="0" anchor="ctr"/>
          <a:lstStyle/>
          <a:p>
            <a:pPr algn="r"/>
            <a:endParaRPr/>
          </a:p>
        </p:txBody>
      </p:sp>
      <p:sp>
        <p:nvSpPr>
          <p:cNvPr id="8052" name="tblcell_8052"/>
          <p:cNvSpPr/>
          <p:nvPr/>
        </p:nvSpPr>
        <p:spPr>
          <a:xfrm>
            <a:off x="6355080" y="3008375"/>
            <a:ext cx="2286000" cy="292608"/>
          </a:xfrm>
          <a:prstGeom prst="rect">
            <a:avLst/>
          </a:prstGeom>
          <a:solidFill>
            <a:srgbClr val="FFFFFF"/>
          </a:solidFill>
          <a:ln w="9525">
            <a:solidFill>
              <a:srgbClr val="203D48"/>
            </a:solidFill>
          </a:ln>
        </p:spPr>
        <p:txBody>
          <a:bodyPr wrap="square" lIns="45720" tIns="0" rIns="45720" bIns="0" anchor="ctr"/>
          <a:lstStyle/>
          <a:p>
            <a:r>
              <a:rPr lang="en-IE" sz="1200">
                <a:solidFill>
                  <a:srgbClr val="203D48"/>
                </a:solidFill>
                <a:latin typeface="Source Sans Pro"/>
              </a:rPr>
              <a:t>Debtors</a:t>
            </a:r>
          </a:p>
        </p:txBody>
      </p:sp>
      <p:sp>
        <p:nvSpPr>
          <p:cNvPr id="8053" name="tblcell_8053"/>
          <p:cNvSpPr/>
          <p:nvPr/>
        </p:nvSpPr>
        <p:spPr>
          <a:xfrm>
            <a:off x="8641080" y="3008375"/>
            <a:ext cx="1234440" cy="292608"/>
          </a:xfrm>
          <a:prstGeom prst="rect">
            <a:avLst/>
          </a:prstGeom>
          <a:solidFill>
            <a:srgbClr val="FFFFFF"/>
          </a:solidFill>
          <a:ln w="9525">
            <a:solidFill>
              <a:srgbClr val="203D48"/>
            </a:solidFill>
          </a:ln>
        </p:spPr>
        <p:txBody>
          <a:bodyPr wrap="square" lIns="45720" tIns="0" rIns="45720" bIns="0" anchor="ctr"/>
          <a:lstStyle/>
          <a:p>
            <a:pPr algn="r"/>
            <a:r>
              <a:rPr lang="en-IE" sz="1200">
                <a:solidFill>
                  <a:srgbClr val="203D48"/>
                </a:solidFill>
                <a:latin typeface="Source Sans Pro"/>
              </a:rPr>
              <a:t>7,000</a:t>
            </a:r>
          </a:p>
        </p:txBody>
      </p:sp>
      <p:sp>
        <p:nvSpPr>
          <p:cNvPr id="8054" name="tblcell_8054"/>
          <p:cNvSpPr/>
          <p:nvPr/>
        </p:nvSpPr>
        <p:spPr>
          <a:xfrm>
            <a:off x="9875519" y="3008375"/>
            <a:ext cx="1234440" cy="292608"/>
          </a:xfrm>
          <a:prstGeom prst="rect">
            <a:avLst/>
          </a:prstGeom>
          <a:solidFill>
            <a:srgbClr val="FFFFFF"/>
          </a:solidFill>
          <a:ln w="9525">
            <a:solidFill>
              <a:srgbClr val="203D48"/>
            </a:solidFill>
          </a:ln>
        </p:spPr>
        <p:txBody>
          <a:bodyPr wrap="square" lIns="45720" tIns="0" rIns="45720" bIns="0" anchor="ctr"/>
          <a:lstStyle/>
          <a:p>
            <a:pPr algn="r"/>
            <a:endParaRPr/>
          </a:p>
        </p:txBody>
      </p:sp>
      <p:sp>
        <p:nvSpPr>
          <p:cNvPr id="8055" name="tblcell_8055"/>
          <p:cNvSpPr/>
          <p:nvPr/>
        </p:nvSpPr>
        <p:spPr>
          <a:xfrm>
            <a:off x="6355080" y="3300983"/>
            <a:ext cx="2286000" cy="292608"/>
          </a:xfrm>
          <a:prstGeom prst="rect">
            <a:avLst/>
          </a:prstGeom>
          <a:solidFill>
            <a:srgbClr val="FFFFFF"/>
          </a:solidFill>
          <a:ln w="9525">
            <a:solidFill>
              <a:srgbClr val="203D48"/>
            </a:solidFill>
          </a:ln>
        </p:spPr>
        <p:txBody>
          <a:bodyPr wrap="square" lIns="45720" tIns="0" rIns="45720" bIns="0" anchor="ctr"/>
          <a:lstStyle/>
          <a:p>
            <a:r>
              <a:rPr lang="en-IE" sz="1200">
                <a:solidFill>
                  <a:srgbClr val="203D48"/>
                </a:solidFill>
                <a:latin typeface="Source Sans Pro"/>
              </a:rPr>
              <a:t>Closing Stock</a:t>
            </a:r>
          </a:p>
        </p:txBody>
      </p:sp>
      <p:sp>
        <p:nvSpPr>
          <p:cNvPr id="8056" name="tblcell_8056"/>
          <p:cNvSpPr/>
          <p:nvPr/>
        </p:nvSpPr>
        <p:spPr>
          <a:xfrm>
            <a:off x="8641080" y="3300983"/>
            <a:ext cx="1234440" cy="292608"/>
          </a:xfrm>
          <a:prstGeom prst="rect">
            <a:avLst/>
          </a:prstGeom>
          <a:solidFill>
            <a:srgbClr val="FFFFFF"/>
          </a:solidFill>
          <a:ln w="9525">
            <a:solidFill>
              <a:srgbClr val="203D48"/>
            </a:solidFill>
          </a:ln>
        </p:spPr>
        <p:txBody>
          <a:bodyPr wrap="square" lIns="45720" tIns="0" rIns="45720" bIns="0" anchor="ctr"/>
          <a:lstStyle/>
          <a:p>
            <a:pPr algn="r"/>
            <a:r>
              <a:rPr lang="en-IE" sz="1200">
                <a:solidFill>
                  <a:srgbClr val="203D48"/>
                </a:solidFill>
                <a:latin typeface="Source Sans Pro"/>
              </a:rPr>
              <a:t>10,000</a:t>
            </a:r>
          </a:p>
        </p:txBody>
      </p:sp>
      <p:sp>
        <p:nvSpPr>
          <p:cNvPr id="8057" name="tblcell_8057"/>
          <p:cNvSpPr/>
          <p:nvPr/>
        </p:nvSpPr>
        <p:spPr>
          <a:xfrm>
            <a:off x="9875519" y="3300983"/>
            <a:ext cx="1234440" cy="292608"/>
          </a:xfrm>
          <a:prstGeom prst="rect">
            <a:avLst/>
          </a:prstGeom>
          <a:solidFill>
            <a:srgbClr val="00B2FF"/>
          </a:solidFill>
          <a:ln w="9525">
            <a:solidFill>
              <a:srgbClr val="203D48"/>
            </a:solidFill>
          </a:ln>
        </p:spPr>
        <p:txBody>
          <a:bodyPr wrap="square" lIns="45720" tIns="0" rIns="45720" bIns="0" anchor="ctr"/>
          <a:lstStyle/>
          <a:p>
            <a:pPr algn="ctr"/>
            <a:r>
              <a:rPr lang="en-IE" sz="1200" b="1">
                <a:solidFill>
                  <a:srgbClr val="FFFFFF"/>
                </a:solidFill>
                <a:latin typeface="Source Sans Pro"/>
              </a:rPr>
              <a:t>A</a:t>
            </a:r>
          </a:p>
        </p:txBody>
      </p:sp>
      <p:sp>
        <p:nvSpPr>
          <p:cNvPr id="8058" name="tblcell_8058"/>
          <p:cNvSpPr/>
          <p:nvPr/>
        </p:nvSpPr>
        <p:spPr>
          <a:xfrm>
            <a:off x="6355080" y="3593591"/>
            <a:ext cx="2286000" cy="292608"/>
          </a:xfrm>
          <a:prstGeom prst="rect">
            <a:avLst/>
          </a:prstGeom>
          <a:solidFill>
            <a:srgbClr val="FFFFFF"/>
          </a:solidFill>
          <a:ln w="9525">
            <a:solidFill>
              <a:srgbClr val="203D48"/>
            </a:solidFill>
          </a:ln>
        </p:spPr>
        <p:txBody>
          <a:bodyPr wrap="square" lIns="45720" tIns="0" rIns="45720" bIns="0" anchor="ctr"/>
          <a:lstStyle/>
          <a:p>
            <a:r>
              <a:rPr lang="en-IE" sz="1200" b="1">
                <a:solidFill>
                  <a:srgbClr val="203D48"/>
                </a:solidFill>
                <a:latin typeface="Source Sans Pro"/>
              </a:rPr>
              <a:t>Current Liabilities</a:t>
            </a:r>
          </a:p>
        </p:txBody>
      </p:sp>
      <p:sp>
        <p:nvSpPr>
          <p:cNvPr id="8059" name="tblcell_8059"/>
          <p:cNvSpPr/>
          <p:nvPr/>
        </p:nvSpPr>
        <p:spPr>
          <a:xfrm>
            <a:off x="8641080" y="3593591"/>
            <a:ext cx="1234440" cy="292608"/>
          </a:xfrm>
          <a:prstGeom prst="rect">
            <a:avLst/>
          </a:prstGeom>
          <a:solidFill>
            <a:srgbClr val="FFFFFF"/>
          </a:solidFill>
          <a:ln w="9525">
            <a:solidFill>
              <a:srgbClr val="203D48"/>
            </a:solidFill>
          </a:ln>
        </p:spPr>
        <p:txBody>
          <a:bodyPr wrap="square" lIns="45720" tIns="0" rIns="45720" bIns="0" anchor="ctr"/>
          <a:lstStyle/>
          <a:p>
            <a:pPr algn="r"/>
            <a:endParaRPr/>
          </a:p>
        </p:txBody>
      </p:sp>
      <p:sp>
        <p:nvSpPr>
          <p:cNvPr id="8060" name="tblcell_8060"/>
          <p:cNvSpPr/>
          <p:nvPr/>
        </p:nvSpPr>
        <p:spPr>
          <a:xfrm>
            <a:off x="9875519" y="3593591"/>
            <a:ext cx="1234440" cy="292608"/>
          </a:xfrm>
          <a:prstGeom prst="rect">
            <a:avLst/>
          </a:prstGeom>
          <a:solidFill>
            <a:srgbClr val="FFFFFF"/>
          </a:solidFill>
          <a:ln w="9525">
            <a:solidFill>
              <a:srgbClr val="203D48"/>
            </a:solidFill>
          </a:ln>
        </p:spPr>
        <p:txBody>
          <a:bodyPr wrap="square" lIns="45720" tIns="0" rIns="45720" bIns="0" anchor="ctr"/>
          <a:lstStyle/>
          <a:p>
            <a:pPr algn="r"/>
            <a:endParaRPr/>
          </a:p>
        </p:txBody>
      </p:sp>
      <p:sp>
        <p:nvSpPr>
          <p:cNvPr id="8061" name="tblcell_8061"/>
          <p:cNvSpPr/>
          <p:nvPr/>
        </p:nvSpPr>
        <p:spPr>
          <a:xfrm>
            <a:off x="6355080" y="3886199"/>
            <a:ext cx="2286000" cy="292608"/>
          </a:xfrm>
          <a:prstGeom prst="rect">
            <a:avLst/>
          </a:prstGeom>
          <a:solidFill>
            <a:srgbClr val="FFFFFF"/>
          </a:solidFill>
          <a:ln w="9525">
            <a:solidFill>
              <a:srgbClr val="203D48"/>
            </a:solidFill>
          </a:ln>
        </p:spPr>
        <p:txBody>
          <a:bodyPr wrap="square" lIns="45720" tIns="0" rIns="45720" bIns="0" anchor="ctr"/>
          <a:lstStyle/>
          <a:p>
            <a:r>
              <a:rPr lang="en-IE" sz="1200">
                <a:solidFill>
                  <a:srgbClr val="203D48"/>
                </a:solidFill>
                <a:latin typeface="Source Sans Pro"/>
              </a:rPr>
              <a:t>Creditors</a:t>
            </a:r>
          </a:p>
        </p:txBody>
      </p:sp>
      <p:sp>
        <p:nvSpPr>
          <p:cNvPr id="8062" name="tblcell_8062"/>
          <p:cNvSpPr/>
          <p:nvPr/>
        </p:nvSpPr>
        <p:spPr>
          <a:xfrm>
            <a:off x="8641080" y="3886199"/>
            <a:ext cx="1234440" cy="292608"/>
          </a:xfrm>
          <a:prstGeom prst="rect">
            <a:avLst/>
          </a:prstGeom>
          <a:solidFill>
            <a:srgbClr val="FFFFFF"/>
          </a:solidFill>
          <a:ln w="9525">
            <a:solidFill>
              <a:srgbClr val="203D48"/>
            </a:solidFill>
          </a:ln>
        </p:spPr>
        <p:txBody>
          <a:bodyPr wrap="square" lIns="45720" tIns="0" rIns="45720" bIns="0" anchor="ctr"/>
          <a:lstStyle/>
          <a:p>
            <a:pPr algn="r"/>
            <a:r>
              <a:rPr lang="en-IE" sz="1200">
                <a:solidFill>
                  <a:srgbClr val="203D48"/>
                </a:solidFill>
                <a:latin typeface="Source Sans Pro"/>
              </a:rPr>
              <a:t>4,000</a:t>
            </a:r>
          </a:p>
        </p:txBody>
      </p:sp>
      <p:sp>
        <p:nvSpPr>
          <p:cNvPr id="8063" name="tblcell_8063"/>
          <p:cNvSpPr/>
          <p:nvPr/>
        </p:nvSpPr>
        <p:spPr>
          <a:xfrm>
            <a:off x="9875519" y="3886199"/>
            <a:ext cx="1234440" cy="292608"/>
          </a:xfrm>
          <a:prstGeom prst="rect">
            <a:avLst/>
          </a:prstGeom>
          <a:solidFill>
            <a:srgbClr val="FFFFFF"/>
          </a:solidFill>
          <a:ln w="9525">
            <a:solidFill>
              <a:srgbClr val="203D48"/>
            </a:solidFill>
          </a:ln>
        </p:spPr>
        <p:txBody>
          <a:bodyPr wrap="square" lIns="45720" tIns="0" rIns="45720" bIns="0" anchor="ctr"/>
          <a:lstStyle/>
          <a:p>
            <a:pPr algn="r"/>
            <a:endParaRPr/>
          </a:p>
        </p:txBody>
      </p:sp>
      <p:sp>
        <p:nvSpPr>
          <p:cNvPr id="8064" name="tblcell_8064"/>
          <p:cNvSpPr/>
          <p:nvPr/>
        </p:nvSpPr>
        <p:spPr>
          <a:xfrm>
            <a:off x="6355080" y="4178807"/>
            <a:ext cx="2286000" cy="292608"/>
          </a:xfrm>
          <a:prstGeom prst="rect">
            <a:avLst/>
          </a:prstGeom>
          <a:solidFill>
            <a:srgbClr val="FFFFFF"/>
          </a:solidFill>
          <a:ln w="9525">
            <a:solidFill>
              <a:srgbClr val="203D48"/>
            </a:solidFill>
          </a:ln>
        </p:spPr>
        <p:txBody>
          <a:bodyPr wrap="square" lIns="45720" tIns="0" rIns="45720" bIns="0" anchor="ctr"/>
          <a:lstStyle/>
          <a:p>
            <a:r>
              <a:rPr lang="en-IE" sz="1200">
                <a:solidFill>
                  <a:srgbClr val="203D48"/>
                </a:solidFill>
                <a:latin typeface="Source Sans Pro"/>
              </a:rPr>
              <a:t>Bank Overdraft</a:t>
            </a:r>
          </a:p>
        </p:txBody>
      </p:sp>
      <p:sp>
        <p:nvSpPr>
          <p:cNvPr id="8065" name="tblcell_8065"/>
          <p:cNvSpPr/>
          <p:nvPr/>
        </p:nvSpPr>
        <p:spPr>
          <a:xfrm>
            <a:off x="8641080" y="4178807"/>
            <a:ext cx="1234440" cy="292608"/>
          </a:xfrm>
          <a:prstGeom prst="rect">
            <a:avLst/>
          </a:prstGeom>
          <a:solidFill>
            <a:srgbClr val="FFFFFF"/>
          </a:solidFill>
          <a:ln w="9525">
            <a:solidFill>
              <a:srgbClr val="203D48"/>
            </a:solidFill>
          </a:ln>
        </p:spPr>
        <p:txBody>
          <a:bodyPr wrap="square" lIns="45720" tIns="0" rIns="45720" bIns="0" anchor="ctr"/>
          <a:lstStyle/>
          <a:p>
            <a:pPr algn="r"/>
            <a:r>
              <a:rPr lang="en-IE" sz="1200">
                <a:solidFill>
                  <a:srgbClr val="203D48"/>
                </a:solidFill>
                <a:latin typeface="Source Sans Pro"/>
              </a:rPr>
              <a:t>6,000</a:t>
            </a:r>
          </a:p>
        </p:txBody>
      </p:sp>
      <p:sp>
        <p:nvSpPr>
          <p:cNvPr id="8066" name="tblcell_8066"/>
          <p:cNvSpPr/>
          <p:nvPr/>
        </p:nvSpPr>
        <p:spPr>
          <a:xfrm>
            <a:off x="9875519" y="4178807"/>
            <a:ext cx="1234440" cy="292608"/>
          </a:xfrm>
          <a:prstGeom prst="rect">
            <a:avLst/>
          </a:prstGeom>
          <a:solidFill>
            <a:srgbClr val="00B2FF"/>
          </a:solidFill>
          <a:ln w="9525">
            <a:solidFill>
              <a:srgbClr val="203D48"/>
            </a:solidFill>
          </a:ln>
        </p:spPr>
        <p:txBody>
          <a:bodyPr wrap="square" lIns="45720" tIns="0" rIns="45720" bIns="0" anchor="ctr"/>
          <a:lstStyle/>
          <a:p>
            <a:pPr algn="ctr"/>
            <a:r>
              <a:rPr lang="en-IE" sz="1200" b="1">
                <a:solidFill>
                  <a:srgbClr val="FFFFFF"/>
                </a:solidFill>
                <a:latin typeface="Source Sans Pro"/>
              </a:rPr>
              <a:t>B</a:t>
            </a:r>
          </a:p>
        </p:txBody>
      </p:sp>
      <p:sp>
        <p:nvSpPr>
          <p:cNvPr id="8067" name="tblcell_8067"/>
          <p:cNvSpPr/>
          <p:nvPr/>
        </p:nvSpPr>
        <p:spPr>
          <a:xfrm>
            <a:off x="6355080" y="4471414"/>
            <a:ext cx="2286000" cy="292608"/>
          </a:xfrm>
          <a:prstGeom prst="rect">
            <a:avLst/>
          </a:prstGeom>
          <a:solidFill>
            <a:srgbClr val="FFFFFF"/>
          </a:solidFill>
          <a:ln w="9525">
            <a:solidFill>
              <a:srgbClr val="203D48"/>
            </a:solidFill>
          </a:ln>
        </p:spPr>
        <p:txBody>
          <a:bodyPr wrap="square" lIns="45720" tIns="0" rIns="45720" bIns="0" anchor="ctr"/>
          <a:lstStyle/>
          <a:p>
            <a:r>
              <a:rPr lang="en-IE" sz="1200" b="1">
                <a:solidFill>
                  <a:srgbClr val="203D48"/>
                </a:solidFill>
                <a:latin typeface="Source Sans Pro"/>
              </a:rPr>
              <a:t>Working Capital</a:t>
            </a:r>
          </a:p>
        </p:txBody>
      </p:sp>
      <p:sp>
        <p:nvSpPr>
          <p:cNvPr id="8068" name="tblcell_8068"/>
          <p:cNvSpPr/>
          <p:nvPr/>
        </p:nvSpPr>
        <p:spPr>
          <a:xfrm>
            <a:off x="8641080" y="4471414"/>
            <a:ext cx="1234440" cy="292608"/>
          </a:xfrm>
          <a:prstGeom prst="rect">
            <a:avLst/>
          </a:prstGeom>
          <a:solidFill>
            <a:srgbClr val="FFFFFF"/>
          </a:solidFill>
          <a:ln w="9525">
            <a:solidFill>
              <a:srgbClr val="203D48"/>
            </a:solidFill>
          </a:ln>
        </p:spPr>
        <p:txBody>
          <a:bodyPr wrap="square" lIns="45720" tIns="0" rIns="45720" bIns="0" anchor="ctr"/>
          <a:lstStyle/>
          <a:p>
            <a:pPr algn="r"/>
            <a:endParaRPr/>
          </a:p>
        </p:txBody>
      </p:sp>
      <p:sp>
        <p:nvSpPr>
          <p:cNvPr id="8069" name="tblcell_8069"/>
          <p:cNvSpPr/>
          <p:nvPr/>
        </p:nvSpPr>
        <p:spPr>
          <a:xfrm>
            <a:off x="9875519" y="4471414"/>
            <a:ext cx="1234440" cy="292608"/>
          </a:xfrm>
          <a:prstGeom prst="rect">
            <a:avLst/>
          </a:prstGeom>
          <a:solidFill>
            <a:srgbClr val="00B2FF"/>
          </a:solidFill>
          <a:ln w="9525">
            <a:solidFill>
              <a:srgbClr val="203D48"/>
            </a:solidFill>
          </a:ln>
        </p:spPr>
        <p:txBody>
          <a:bodyPr wrap="square" lIns="45720" tIns="0" rIns="45720" bIns="0" anchor="ctr"/>
          <a:lstStyle/>
          <a:p>
            <a:pPr algn="ctr"/>
            <a:r>
              <a:rPr lang="en-IE" sz="1200" b="1">
                <a:solidFill>
                  <a:srgbClr val="FFFFFF"/>
                </a:solidFill>
                <a:latin typeface="Source Sans Pro"/>
              </a:rPr>
              <a:t>C</a:t>
            </a:r>
          </a:p>
        </p:txBody>
      </p:sp>
      <p:sp>
        <p:nvSpPr>
          <p:cNvPr id="8070" name="tblcell_stem_8070"/>
          <p:cNvSpPr/>
          <p:nvPr/>
        </p:nvSpPr>
        <p:spPr>
          <a:xfrm>
            <a:off x="777240" y="4654295"/>
            <a:ext cx="5029200" cy="1371600"/>
          </a:xfrm>
          <a:prstGeom prst="rect">
            <a:avLst/>
          </a:prstGeom>
          <a:noFill/>
          <a:ln>
            <a:noFill/>
          </a:ln>
        </p:spPr>
        <p:txBody>
          <a:bodyPr wrap="square" lIns="0" tIns="0" rIns="0" bIns="0" anchor="t"/>
          <a:lstStyle/>
          <a:p>
            <a:r>
              <a:rPr lang="en-IE" sz="1600">
                <a:solidFill>
                  <a:srgbClr val="FFFFFF"/>
                </a:solidFill>
                <a:latin typeface="Source Sans Pro"/>
              </a:rPr>
              <a:t>(i) Calculate the figures A, B and C. (ii) Based on your working capital figure, does Deadly Donuts Ltd have a liquidity problem?</a:t>
            </a:r>
          </a:p>
        </p:txBody>
      </p:sp>
      <p:sp>
        <p:nvSpPr>
          <p:cNvPr id="8071" name="tblcell_stem_8071"/>
          <p:cNvSpPr/>
          <p:nvPr/>
        </p:nvSpPr>
        <p:spPr>
          <a:xfrm>
            <a:off x="6355080" y="4946903"/>
            <a:ext cx="5029200" cy="1737360"/>
          </a:xfrm>
          <a:prstGeom prst="rect">
            <a:avLst/>
          </a:prstGeom>
          <a:noFill/>
          <a:ln>
            <a:noFill/>
          </a:ln>
        </p:spPr>
        <p:txBody>
          <a:bodyPr wrap="square" lIns="0" tIns="0" rIns="0" bIns="0" anchor="t"/>
          <a:lstStyle/>
          <a:p>
            <a:r>
              <a:rPr lang="en-IE" sz="1600">
                <a:solidFill>
                  <a:srgbClr val="FFFFFF"/>
                </a:solidFill>
                <a:latin typeface="Source Sans Pro"/>
              </a:rPr>
              <a:t>(i) Calculate the figures A, B and C. (ii) Working Capital was €5,000 in 2026. Compare this to working capital in 2027, calculated above. Is this a positive or negative trend for Best Burgers Ltd? Give a reason for your answer.</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838200" y="4208992"/>
            <a:ext cx="10515600" cy="1325563"/>
          </a:xfrm>
          <a:prstGeom prst="rect">
            <a:avLst/>
          </a:prstGeom>
          <a:noFill/>
        </p:spPr>
        <p:txBody>
          <a:bodyPr wrap="square" lIns="0" tIns="0" rIns="0" bIns="0" anchor="ctr">
            <a:spAutoFit/>
          </a:bodyPr>
          <a:lstStyle/>
          <a:p>
            <a:pPr algn="ctr">
              <a:spcBef>
                <a:spcPts val="0"/>
              </a:spcBef>
              <a:spcAft>
                <a:spcPts val="0"/>
              </a:spcAft>
            </a:pPr>
            <a:r>
              <a:rPr sz="5400" b="0" i="0">
                <a:solidFill>
                  <a:srgbClr val="FFFFFF"/>
                </a:solidFill>
                <a:latin typeface="ADLaM Display"/>
              </a:rPr>
              <a:t>Workbook Q46 -&gt; Q50</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838200" y="365125"/>
            <a:ext cx="9300000" cy="1009904"/>
          </a:xfrm>
          <a:prstGeom prst="rect">
            <a:avLst/>
          </a:prstGeom>
          <a:noFill/>
        </p:spPr>
        <p:txBody>
          <a:bodyPr wrap="square" lIns="0" tIns="0" rIns="0" bIns="0" anchor="t">
            <a:spAutoFit/>
          </a:bodyPr>
          <a:lstStyle/>
          <a:p>
            <a:pPr>
              <a:spcBef>
                <a:spcPts val="0"/>
              </a:spcBef>
              <a:spcAft>
                <a:spcPts val="0"/>
              </a:spcAft>
            </a:pPr>
            <a:r>
              <a:rPr sz="3200" b="0" i="0">
                <a:solidFill>
                  <a:srgbClr val="00B2FF"/>
                </a:solidFill>
                <a:latin typeface="ADLaM Display"/>
              </a:rPr>
              <a:t>The Statement of Financial Position: F. Financed By</a:t>
            </a:r>
          </a:p>
        </p:txBody>
      </p:sp>
      <p:sp>
        <p:nvSpPr>
          <p:cNvPr id="3" name="TextBox 2"/>
          <p:cNvSpPr txBox="1"/>
          <p:nvPr/>
        </p:nvSpPr>
        <p:spPr>
          <a:xfrm>
            <a:off x="838200" y="1500000"/>
            <a:ext cx="10515600" cy="2528316"/>
          </a:xfrm>
          <a:prstGeom prst="rect">
            <a:avLst/>
          </a:prstGeom>
          <a:noFill/>
        </p:spPr>
        <p:txBody>
          <a:bodyPr wrap="square" lIns="0" tIns="0" rIns="0" bIns="0" anchor="t">
            <a:spAutoFit/>
          </a:bodyPr>
          <a:lstStyle/>
          <a:p>
            <a:pPr>
              <a:lnSpc>
                <a:spcPct val="110000"/>
              </a:lnSpc>
              <a:spcBef>
                <a:spcPts val="0"/>
              </a:spcBef>
              <a:spcAft>
                <a:spcPts val="1400"/>
              </a:spcAft>
            </a:pPr>
            <a:r>
              <a:rPr sz="1800" b="1" i="0">
                <a:solidFill>
                  <a:srgbClr val="203D48"/>
                </a:solidFill>
                <a:latin typeface="Source Sans Pro"/>
              </a:rPr>
              <a:t>Shows how the business is financed in the long term: the Capital Structure. Three main sources:</a:t>
            </a:r>
          </a:p>
          <a:p>
            <a:pPr>
              <a:lnSpc>
                <a:spcPct val="110000"/>
              </a:lnSpc>
              <a:spcBef>
                <a:spcPts val="0"/>
              </a:spcBef>
              <a:spcAft>
                <a:spcPts val="1400"/>
              </a:spcAft>
            </a:pPr>
            <a:r>
              <a:rPr sz="1800" b="1" i="0">
                <a:solidFill>
                  <a:srgbClr val="F32201"/>
                </a:solidFill>
                <a:latin typeface="Source Sans Pro"/>
              </a:rPr>
              <a:t>Share Capital: </a:t>
            </a:r>
            <a:r>
              <a:rPr sz="1800" b="1" i="0">
                <a:solidFill>
                  <a:srgbClr val="203D48"/>
                </a:solidFill>
                <a:latin typeface="Source Sans Pro"/>
              </a:rPr>
              <a:t>raised by issuing shares to investors. Authorised = the total value the business is able to issue. Issued = the value actually issued, the figure used when calculating Capital Employed.</a:t>
            </a:r>
          </a:p>
          <a:p>
            <a:pPr>
              <a:lnSpc>
                <a:spcPct val="110000"/>
              </a:lnSpc>
              <a:spcBef>
                <a:spcPts val="0"/>
              </a:spcBef>
              <a:spcAft>
                <a:spcPts val="1400"/>
              </a:spcAft>
            </a:pPr>
            <a:r>
              <a:rPr sz="1800" b="1" i="0">
                <a:solidFill>
                  <a:srgbClr val="FFDE5C"/>
                </a:solidFill>
                <a:latin typeface="Source Sans Pro"/>
              </a:rPr>
              <a:t>P&amp;L Balance (Reserves): </a:t>
            </a:r>
            <a:r>
              <a:rPr sz="1800" b="1" i="0">
                <a:solidFill>
                  <a:srgbClr val="203D48"/>
                </a:solidFill>
                <a:latin typeface="Source Sans Pro"/>
              </a:rPr>
              <a:t>the figure remaining from the Income Statement, retained to fund the business.</a:t>
            </a:r>
          </a:p>
          <a:p>
            <a:pPr>
              <a:lnSpc>
                <a:spcPct val="110000"/>
              </a:lnSpc>
              <a:spcBef>
                <a:spcPts val="0"/>
              </a:spcBef>
              <a:spcAft>
                <a:spcPts val="1400"/>
              </a:spcAft>
            </a:pPr>
            <a:r>
              <a:rPr sz="1800" b="1" i="0">
                <a:solidFill>
                  <a:srgbClr val="00B2FF"/>
                </a:solidFill>
                <a:latin typeface="Source Sans Pro"/>
              </a:rPr>
              <a:t>Long-Term Loans: </a:t>
            </a:r>
            <a:r>
              <a:rPr sz="1800" b="1" i="0">
                <a:solidFill>
                  <a:srgbClr val="203D48"/>
                </a:solidFill>
                <a:latin typeface="Source Sans Pro"/>
              </a:rPr>
              <a:t>loans of greater than 5 years, repaid with interest, eg a loan used to pay for premises.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838200" y="365125"/>
            <a:ext cx="9300000" cy="514096"/>
          </a:xfrm>
          <a:prstGeom prst="rect">
            <a:avLst/>
          </a:prstGeom>
          <a:noFill/>
        </p:spPr>
        <p:txBody>
          <a:bodyPr wrap="square" lIns="0" tIns="0" rIns="0" bIns="0" anchor="t">
            <a:spAutoFit/>
          </a:bodyPr>
          <a:lstStyle/>
          <a:p>
            <a:pPr>
              <a:spcBef>
                <a:spcPts val="0"/>
              </a:spcBef>
              <a:spcAft>
                <a:spcPts val="0"/>
              </a:spcAft>
            </a:pPr>
            <a:r>
              <a:rPr sz="3200" b="0" i="0">
                <a:solidFill>
                  <a:srgbClr val="00B2FF"/>
                </a:solidFill>
                <a:latin typeface="ADLaM Display"/>
              </a:rPr>
              <a:t>Steps To Calculate Capital Employed</a:t>
            </a:r>
          </a:p>
        </p:txBody>
      </p:sp>
      <p:sp>
        <p:nvSpPr>
          <p:cNvPr id="3" name="Rectangle 2"/>
          <p:cNvSpPr/>
          <p:nvPr/>
        </p:nvSpPr>
        <p:spPr>
          <a:xfrm>
            <a:off x="520700" y="1600000"/>
            <a:ext cx="3600000" cy="430000"/>
          </a:xfrm>
          <a:prstGeom prst="rect">
            <a:avLst/>
          </a:prstGeom>
          <a:solidFill>
            <a:srgbClr val="F32201"/>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300" b="1" i="0">
                <a:solidFill>
                  <a:srgbClr val="FFFFFF"/>
                </a:solidFill>
                <a:latin typeface="Source Sans Pro"/>
              </a:rPr>
              <a:t>Financed by</a:t>
            </a:r>
          </a:p>
        </p:txBody>
      </p:sp>
      <p:sp>
        <p:nvSpPr>
          <p:cNvPr id="4" name="Rectangle 3"/>
          <p:cNvSpPr/>
          <p:nvPr/>
        </p:nvSpPr>
        <p:spPr>
          <a:xfrm>
            <a:off x="4120700" y="1600000"/>
            <a:ext cx="1500000" cy="43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5" name="Rectangle 4"/>
          <p:cNvSpPr/>
          <p:nvPr/>
        </p:nvSpPr>
        <p:spPr>
          <a:xfrm>
            <a:off x="5620700" y="1600000"/>
            <a:ext cx="1500000" cy="43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6" name="Rectangle 5"/>
          <p:cNvSpPr/>
          <p:nvPr/>
        </p:nvSpPr>
        <p:spPr>
          <a:xfrm>
            <a:off x="520700" y="2030000"/>
            <a:ext cx="3600000" cy="43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300" b="1" i="0">
                <a:solidFill>
                  <a:srgbClr val="203D48"/>
                </a:solidFill>
                <a:latin typeface="Source Sans Pro"/>
              </a:rPr>
              <a:t>Share Capital €1 Ordinary Shares</a:t>
            </a:r>
          </a:p>
        </p:txBody>
      </p:sp>
      <p:sp>
        <p:nvSpPr>
          <p:cNvPr id="7" name="Rectangle 6"/>
          <p:cNvSpPr/>
          <p:nvPr/>
        </p:nvSpPr>
        <p:spPr>
          <a:xfrm>
            <a:off x="4120700" y="2030000"/>
            <a:ext cx="1500000" cy="43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8" name="Rectangle 7"/>
          <p:cNvSpPr/>
          <p:nvPr/>
        </p:nvSpPr>
        <p:spPr>
          <a:xfrm>
            <a:off x="5620700" y="2030000"/>
            <a:ext cx="1500000" cy="43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9" name="Rectangle 8"/>
          <p:cNvSpPr/>
          <p:nvPr/>
        </p:nvSpPr>
        <p:spPr>
          <a:xfrm>
            <a:off x="520700" y="2460000"/>
            <a:ext cx="3600000" cy="43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300" b="1" i="0">
                <a:solidFill>
                  <a:srgbClr val="203D48"/>
                </a:solidFill>
                <a:latin typeface="Source Sans Pro"/>
              </a:rPr>
              <a:t>Profit &amp; Loss Balance 31/12/26</a:t>
            </a:r>
          </a:p>
        </p:txBody>
      </p:sp>
      <p:sp>
        <p:nvSpPr>
          <p:cNvPr id="10" name="Rectangle 9"/>
          <p:cNvSpPr/>
          <p:nvPr/>
        </p:nvSpPr>
        <p:spPr>
          <a:xfrm>
            <a:off x="4120700" y="2460000"/>
            <a:ext cx="1500000" cy="43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11" name="Rectangle 10"/>
          <p:cNvSpPr/>
          <p:nvPr/>
        </p:nvSpPr>
        <p:spPr>
          <a:xfrm>
            <a:off x="5620700" y="2460000"/>
            <a:ext cx="1500000" cy="43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12" name="Rectangle 11"/>
          <p:cNvSpPr/>
          <p:nvPr/>
        </p:nvSpPr>
        <p:spPr>
          <a:xfrm>
            <a:off x="520700" y="2890000"/>
            <a:ext cx="3600000" cy="43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300" b="1" i="0">
                <a:solidFill>
                  <a:srgbClr val="203D48"/>
                </a:solidFill>
                <a:latin typeface="Source Sans Pro"/>
              </a:rPr>
              <a:t>8 Year Loan</a:t>
            </a:r>
          </a:p>
        </p:txBody>
      </p:sp>
      <p:sp>
        <p:nvSpPr>
          <p:cNvPr id="13" name="Rectangle 12"/>
          <p:cNvSpPr/>
          <p:nvPr/>
        </p:nvSpPr>
        <p:spPr>
          <a:xfrm>
            <a:off x="4120700" y="2890000"/>
            <a:ext cx="1500000" cy="43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14" name="Rectangle 13"/>
          <p:cNvSpPr/>
          <p:nvPr/>
        </p:nvSpPr>
        <p:spPr>
          <a:xfrm>
            <a:off x="5620700" y="2890000"/>
            <a:ext cx="1500000" cy="43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15" name="Rectangle 14"/>
          <p:cNvSpPr/>
          <p:nvPr/>
        </p:nvSpPr>
        <p:spPr>
          <a:xfrm>
            <a:off x="520700" y="3320000"/>
            <a:ext cx="3600000" cy="430000"/>
          </a:xfrm>
          <a:prstGeom prst="rect">
            <a:avLst/>
          </a:prstGeom>
          <a:solidFill>
            <a:srgbClr val="F32201"/>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300" b="1" i="0">
                <a:solidFill>
                  <a:srgbClr val="FFFFFF"/>
                </a:solidFill>
                <a:latin typeface="Source Sans Pro"/>
              </a:rPr>
              <a:t>Capital Employed</a:t>
            </a:r>
          </a:p>
        </p:txBody>
      </p:sp>
      <p:sp>
        <p:nvSpPr>
          <p:cNvPr id="16" name="Rectangle 15"/>
          <p:cNvSpPr/>
          <p:nvPr/>
        </p:nvSpPr>
        <p:spPr>
          <a:xfrm>
            <a:off x="4120700" y="3320000"/>
            <a:ext cx="1500000" cy="43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17" name="Rectangle 16"/>
          <p:cNvSpPr/>
          <p:nvPr/>
        </p:nvSpPr>
        <p:spPr>
          <a:xfrm>
            <a:off x="5620700" y="3320000"/>
            <a:ext cx="1500000" cy="43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18" name="TextBox 17"/>
          <p:cNvSpPr txBox="1"/>
          <p:nvPr/>
        </p:nvSpPr>
        <p:spPr>
          <a:xfrm>
            <a:off x="4120700" y="1708000"/>
            <a:ext cx="1500000" cy="219710"/>
          </a:xfrm>
          <a:prstGeom prst="rect">
            <a:avLst/>
          </a:prstGeom>
          <a:noFill/>
        </p:spPr>
        <p:txBody>
          <a:bodyPr wrap="square" lIns="0" tIns="0" rIns="0" bIns="0" anchor="t">
            <a:spAutoFit/>
          </a:bodyPr>
          <a:lstStyle/>
          <a:p>
            <a:pPr algn="ctr">
              <a:spcBef>
                <a:spcPts val="0"/>
              </a:spcBef>
              <a:spcAft>
                <a:spcPts val="0"/>
              </a:spcAft>
            </a:pPr>
            <a:r>
              <a:rPr sz="1300" b="1" i="0">
                <a:solidFill>
                  <a:srgbClr val="203D48"/>
                </a:solidFill>
                <a:latin typeface="Source Sans Pro"/>
              </a:rPr>
              <a:t>Authorised</a:t>
            </a:r>
          </a:p>
        </p:txBody>
      </p:sp>
      <p:sp>
        <p:nvSpPr>
          <p:cNvPr id="19" name="TextBox 18"/>
          <p:cNvSpPr txBox="1"/>
          <p:nvPr/>
        </p:nvSpPr>
        <p:spPr>
          <a:xfrm>
            <a:off x="5620700" y="1708000"/>
            <a:ext cx="1500000" cy="219710"/>
          </a:xfrm>
          <a:prstGeom prst="rect">
            <a:avLst/>
          </a:prstGeom>
          <a:noFill/>
        </p:spPr>
        <p:txBody>
          <a:bodyPr wrap="square" lIns="0" tIns="0" rIns="0" bIns="0" anchor="t">
            <a:spAutoFit/>
          </a:bodyPr>
          <a:lstStyle/>
          <a:p>
            <a:pPr algn="ctr">
              <a:spcBef>
                <a:spcPts val="0"/>
              </a:spcBef>
              <a:spcAft>
                <a:spcPts val="0"/>
              </a:spcAft>
            </a:pPr>
            <a:r>
              <a:rPr sz="1300" b="1" i="0">
                <a:solidFill>
                  <a:srgbClr val="203D48"/>
                </a:solidFill>
                <a:latin typeface="Source Sans Pro"/>
              </a:rPr>
              <a:t>Issued</a:t>
            </a:r>
          </a:p>
        </p:txBody>
      </p:sp>
      <p:sp>
        <p:nvSpPr>
          <p:cNvPr id="20" name="anim_click1_f0"/>
          <p:cNvSpPr txBox="1"/>
          <p:nvPr/>
        </p:nvSpPr>
        <p:spPr>
          <a:xfrm>
            <a:off x="4150700" y="2135145"/>
            <a:ext cx="1410000" cy="219710"/>
          </a:xfrm>
          <a:prstGeom prst="rect">
            <a:avLst/>
          </a:prstGeom>
          <a:noFill/>
        </p:spPr>
        <p:txBody>
          <a:bodyPr wrap="square" lIns="0" tIns="0" rIns="0" bIns="0" anchor="ctr">
            <a:spAutoFit/>
          </a:bodyPr>
          <a:lstStyle/>
          <a:p>
            <a:pPr algn="r">
              <a:spcBef>
                <a:spcPts val="0"/>
              </a:spcBef>
              <a:spcAft>
                <a:spcPts val="0"/>
              </a:spcAft>
            </a:pPr>
            <a:r>
              <a:rPr sz="1300" b="1" i="1">
                <a:solidFill>
                  <a:srgbClr val="2E55C6"/>
                </a:solidFill>
                <a:latin typeface="Source Sans Pro"/>
              </a:rPr>
              <a:t>200,000</a:t>
            </a:r>
          </a:p>
        </p:txBody>
      </p:sp>
      <p:sp>
        <p:nvSpPr>
          <p:cNvPr id="21" name="anim_click1_f1"/>
          <p:cNvSpPr txBox="1"/>
          <p:nvPr/>
        </p:nvSpPr>
        <p:spPr>
          <a:xfrm>
            <a:off x="5650700" y="2135145"/>
            <a:ext cx="1410000" cy="219710"/>
          </a:xfrm>
          <a:prstGeom prst="rect">
            <a:avLst/>
          </a:prstGeom>
          <a:noFill/>
        </p:spPr>
        <p:txBody>
          <a:bodyPr wrap="square" lIns="0" tIns="0" rIns="0" bIns="0" anchor="ctr">
            <a:spAutoFit/>
          </a:bodyPr>
          <a:lstStyle/>
          <a:p>
            <a:pPr algn="r">
              <a:spcBef>
                <a:spcPts val="0"/>
              </a:spcBef>
              <a:spcAft>
                <a:spcPts val="0"/>
              </a:spcAft>
            </a:pPr>
            <a:r>
              <a:rPr sz="1300" b="1" i="1">
                <a:solidFill>
                  <a:srgbClr val="2E55C6"/>
                </a:solidFill>
                <a:latin typeface="Source Sans Pro"/>
              </a:rPr>
              <a:t>100,000</a:t>
            </a:r>
          </a:p>
        </p:txBody>
      </p:sp>
      <p:sp>
        <p:nvSpPr>
          <p:cNvPr id="22" name="anim_click1_c"/>
          <p:cNvSpPr txBox="1"/>
          <p:nvPr/>
        </p:nvSpPr>
        <p:spPr>
          <a:xfrm>
            <a:off x="7340700" y="1956964"/>
            <a:ext cx="4671300" cy="576072"/>
          </a:xfrm>
          <a:prstGeom prst="rect">
            <a:avLst/>
          </a:prstGeom>
          <a:noFill/>
        </p:spPr>
        <p:txBody>
          <a:bodyPr wrap="square" lIns="0" tIns="0" rIns="0" bIns="0" anchor="t">
            <a:spAutoFit/>
          </a:bodyPr>
          <a:lstStyle/>
          <a:p>
            <a:pPr>
              <a:lnSpc>
                <a:spcPct val="105000"/>
              </a:lnSpc>
              <a:spcBef>
                <a:spcPts val="0"/>
              </a:spcBef>
              <a:spcAft>
                <a:spcPts val="300"/>
              </a:spcAft>
            </a:pPr>
            <a:r>
              <a:rPr sz="1200" b="1" i="0">
                <a:solidFill>
                  <a:srgbClr val="203D48"/>
                </a:solidFill>
                <a:latin typeface="Source Sans Pro"/>
              </a:rPr>
              <a:t>STEP 1: Authorised and Issued share capital come from the Trial Balance. Only the ISSUED figure is used in the calculation.</a:t>
            </a:r>
          </a:p>
        </p:txBody>
      </p:sp>
      <p:sp>
        <p:nvSpPr>
          <p:cNvPr id="23" name="anim_click2_f0"/>
          <p:cNvSpPr txBox="1"/>
          <p:nvPr/>
        </p:nvSpPr>
        <p:spPr>
          <a:xfrm>
            <a:off x="5650700" y="2565145"/>
            <a:ext cx="1410000" cy="219710"/>
          </a:xfrm>
          <a:prstGeom prst="rect">
            <a:avLst/>
          </a:prstGeom>
          <a:noFill/>
        </p:spPr>
        <p:txBody>
          <a:bodyPr wrap="square" lIns="0" tIns="0" rIns="0" bIns="0" anchor="ctr">
            <a:spAutoFit/>
          </a:bodyPr>
          <a:lstStyle/>
          <a:p>
            <a:pPr algn="r">
              <a:spcBef>
                <a:spcPts val="0"/>
              </a:spcBef>
              <a:spcAft>
                <a:spcPts val="0"/>
              </a:spcAft>
            </a:pPr>
            <a:r>
              <a:rPr sz="1300" b="1" i="1">
                <a:solidFill>
                  <a:srgbClr val="2E55C6"/>
                </a:solidFill>
                <a:latin typeface="Source Sans Pro"/>
              </a:rPr>
              <a:t>43,500</a:t>
            </a:r>
          </a:p>
        </p:txBody>
      </p:sp>
      <p:sp>
        <p:nvSpPr>
          <p:cNvPr id="24" name="anim_click2_c"/>
          <p:cNvSpPr txBox="1"/>
          <p:nvPr/>
        </p:nvSpPr>
        <p:spPr>
          <a:xfrm>
            <a:off x="7340700" y="2606188"/>
            <a:ext cx="4671300" cy="390144"/>
          </a:xfrm>
          <a:prstGeom prst="rect">
            <a:avLst/>
          </a:prstGeom>
          <a:noFill/>
        </p:spPr>
        <p:txBody>
          <a:bodyPr wrap="square" lIns="0" tIns="0" rIns="0" bIns="0" anchor="t">
            <a:spAutoFit/>
          </a:bodyPr>
          <a:lstStyle/>
          <a:p>
            <a:pPr>
              <a:lnSpc>
                <a:spcPct val="105000"/>
              </a:lnSpc>
              <a:spcBef>
                <a:spcPts val="0"/>
              </a:spcBef>
              <a:spcAft>
                <a:spcPts val="300"/>
              </a:spcAft>
            </a:pPr>
            <a:r>
              <a:rPr sz="1200" b="1" i="0">
                <a:solidFill>
                  <a:srgbClr val="203D48"/>
                </a:solidFill>
                <a:latin typeface="Source Sans Pro"/>
              </a:rPr>
              <a:t>STEP 2: the P&amp;L Balance 31/12 is calculated in the Income Statement.</a:t>
            </a:r>
          </a:p>
        </p:txBody>
      </p:sp>
      <p:sp>
        <p:nvSpPr>
          <p:cNvPr id="25" name="anim_click3_f0"/>
          <p:cNvSpPr txBox="1"/>
          <p:nvPr/>
        </p:nvSpPr>
        <p:spPr>
          <a:xfrm>
            <a:off x="5650700" y="2995145"/>
            <a:ext cx="1410000" cy="219710"/>
          </a:xfrm>
          <a:prstGeom prst="rect">
            <a:avLst/>
          </a:prstGeom>
          <a:noFill/>
        </p:spPr>
        <p:txBody>
          <a:bodyPr wrap="square" lIns="0" tIns="0" rIns="0" bIns="0" anchor="ctr">
            <a:spAutoFit/>
          </a:bodyPr>
          <a:lstStyle/>
          <a:p>
            <a:pPr algn="r">
              <a:spcBef>
                <a:spcPts val="0"/>
              </a:spcBef>
              <a:spcAft>
                <a:spcPts val="0"/>
              </a:spcAft>
            </a:pPr>
            <a:r>
              <a:rPr sz="1300" b="1" i="1">
                <a:solidFill>
                  <a:srgbClr val="2E55C6"/>
                </a:solidFill>
                <a:latin typeface="Source Sans Pro"/>
              </a:rPr>
              <a:t>100,000</a:t>
            </a:r>
          </a:p>
        </p:txBody>
      </p:sp>
      <p:sp>
        <p:nvSpPr>
          <p:cNvPr id="26" name="anim_click3_c"/>
          <p:cNvSpPr txBox="1"/>
          <p:nvPr/>
        </p:nvSpPr>
        <p:spPr>
          <a:xfrm>
            <a:off x="7340700" y="3069484"/>
            <a:ext cx="4671300" cy="390144"/>
          </a:xfrm>
          <a:prstGeom prst="rect">
            <a:avLst/>
          </a:prstGeom>
          <a:noFill/>
        </p:spPr>
        <p:txBody>
          <a:bodyPr wrap="square" lIns="0" tIns="0" rIns="0" bIns="0" anchor="t">
            <a:spAutoFit/>
          </a:bodyPr>
          <a:lstStyle/>
          <a:p>
            <a:pPr>
              <a:lnSpc>
                <a:spcPct val="105000"/>
              </a:lnSpc>
              <a:spcBef>
                <a:spcPts val="0"/>
              </a:spcBef>
              <a:spcAft>
                <a:spcPts val="300"/>
              </a:spcAft>
            </a:pPr>
            <a:r>
              <a:rPr sz="1200" b="1" i="0">
                <a:solidFill>
                  <a:srgbClr val="203D48"/>
                </a:solidFill>
                <a:latin typeface="Source Sans Pro"/>
              </a:rPr>
              <a:t>STEP 3: look for any loan that is 5+ years. It is repaid with interest.</a:t>
            </a:r>
          </a:p>
        </p:txBody>
      </p:sp>
      <p:sp>
        <p:nvSpPr>
          <p:cNvPr id="27" name="anim_click4_f0"/>
          <p:cNvSpPr txBox="1"/>
          <p:nvPr/>
        </p:nvSpPr>
        <p:spPr>
          <a:xfrm>
            <a:off x="5650700" y="3425145"/>
            <a:ext cx="1410000" cy="219710"/>
          </a:xfrm>
          <a:prstGeom prst="rect">
            <a:avLst/>
          </a:prstGeom>
          <a:noFill/>
        </p:spPr>
        <p:txBody>
          <a:bodyPr wrap="square" lIns="0" tIns="0" rIns="0" bIns="0" anchor="ctr">
            <a:spAutoFit/>
          </a:bodyPr>
          <a:lstStyle/>
          <a:p>
            <a:pPr algn="r">
              <a:spcBef>
                <a:spcPts val="0"/>
              </a:spcBef>
              <a:spcAft>
                <a:spcPts val="0"/>
              </a:spcAft>
            </a:pPr>
            <a:r>
              <a:rPr sz="1300" b="1" i="1">
                <a:solidFill>
                  <a:srgbClr val="2E55C6"/>
                </a:solidFill>
                <a:latin typeface="Source Sans Pro"/>
              </a:rPr>
              <a:t>243,500</a:t>
            </a:r>
          </a:p>
        </p:txBody>
      </p:sp>
      <p:sp>
        <p:nvSpPr>
          <p:cNvPr id="28" name="anim_click4_c"/>
          <p:cNvSpPr txBox="1"/>
          <p:nvPr/>
        </p:nvSpPr>
        <p:spPr>
          <a:xfrm>
            <a:off x="7340700" y="3532780"/>
            <a:ext cx="4671300" cy="762000"/>
          </a:xfrm>
          <a:prstGeom prst="rect">
            <a:avLst/>
          </a:prstGeom>
          <a:noFill/>
        </p:spPr>
        <p:txBody>
          <a:bodyPr wrap="square" lIns="0" tIns="0" rIns="0" bIns="0" anchor="t">
            <a:spAutoFit/>
          </a:bodyPr>
          <a:lstStyle/>
          <a:p>
            <a:pPr>
              <a:lnSpc>
                <a:spcPct val="105000"/>
              </a:lnSpc>
              <a:spcBef>
                <a:spcPts val="0"/>
              </a:spcBef>
              <a:spcAft>
                <a:spcPts val="300"/>
              </a:spcAft>
            </a:pPr>
            <a:r>
              <a:rPr sz="1200" b="1" i="0">
                <a:solidFill>
                  <a:srgbClr val="203D48"/>
                </a:solidFill>
                <a:latin typeface="Source Sans Pro"/>
              </a:rPr>
              <a:t>STEP 4: Issued Share Capital + P&amp;L Balance 31/12 + Long-term Loan = Capital Employed €243,500. It equals Total Net Assets: use this to check your calculations.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5"/>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7"/>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838200" y="365125"/>
            <a:ext cx="9300000" cy="1009904"/>
          </a:xfrm>
          <a:prstGeom prst="rect">
            <a:avLst/>
          </a:prstGeom>
          <a:noFill/>
        </p:spPr>
        <p:txBody>
          <a:bodyPr wrap="square" lIns="0" tIns="0" rIns="0" bIns="0" anchor="t">
            <a:spAutoFit/>
          </a:bodyPr>
          <a:lstStyle/>
          <a:p>
            <a:pPr>
              <a:spcBef>
                <a:spcPts val="0"/>
              </a:spcBef>
              <a:spcAft>
                <a:spcPts val="0"/>
              </a:spcAft>
            </a:pPr>
            <a:r>
              <a:rPr sz="3200" b="0" i="0">
                <a:solidFill>
                  <a:srgbClr val="00B2FF"/>
                </a:solidFill>
                <a:latin typeface="ADLaM Display"/>
              </a:rPr>
              <a:t>Recommending Long-Term Finance To Expand</a:t>
            </a:r>
          </a:p>
        </p:txBody>
      </p:sp>
      <p:sp>
        <p:nvSpPr>
          <p:cNvPr id="3" name="TextBox 2"/>
          <p:cNvSpPr txBox="1"/>
          <p:nvPr/>
        </p:nvSpPr>
        <p:spPr>
          <a:xfrm>
            <a:off x="838200" y="1500000"/>
            <a:ext cx="10515600" cy="2373376"/>
          </a:xfrm>
          <a:prstGeom prst="rect">
            <a:avLst/>
          </a:prstGeom>
          <a:noFill/>
        </p:spPr>
        <p:txBody>
          <a:bodyPr wrap="square" lIns="0" tIns="0" rIns="0" bIns="0" anchor="t">
            <a:spAutoFit/>
          </a:bodyPr>
          <a:lstStyle/>
          <a:p>
            <a:pPr>
              <a:lnSpc>
                <a:spcPct val="110000"/>
              </a:lnSpc>
              <a:spcBef>
                <a:spcPts val="0"/>
              </a:spcBef>
              <a:spcAft>
                <a:spcPts val="1400"/>
              </a:spcAft>
            </a:pPr>
            <a:r>
              <a:rPr sz="1900" b="1" i="0">
                <a:solidFill>
                  <a:srgbClr val="203D48"/>
                </a:solidFill>
                <a:latin typeface="Source Sans Pro"/>
              </a:rPr>
              <a:t>The Financed By section shows how the business is currently funded, which helps recommend the best option for expansion.</a:t>
            </a:r>
          </a:p>
          <a:p>
            <a:pPr>
              <a:lnSpc>
                <a:spcPct val="110000"/>
              </a:lnSpc>
              <a:spcBef>
                <a:spcPts val="0"/>
              </a:spcBef>
              <a:spcAft>
                <a:spcPts val="1400"/>
              </a:spcAft>
            </a:pPr>
            <a:r>
              <a:rPr sz="1900" b="1" i="0">
                <a:solidFill>
                  <a:srgbClr val="F32201"/>
                </a:solidFill>
                <a:latin typeface="Source Sans Pro"/>
              </a:rPr>
              <a:t>Issue more shares: </a:t>
            </a:r>
            <a:r>
              <a:rPr sz="1900" b="1" i="0">
                <a:solidFill>
                  <a:srgbClr val="203D48"/>
                </a:solidFill>
                <a:latin typeface="Source Sans Pro"/>
              </a:rPr>
              <a:t>if Issued Share Capital is less than Authorised Share Capital. Hoodie Hub can still issue €100,000 in share capital to fund expansion.</a:t>
            </a:r>
          </a:p>
          <a:p>
            <a:pPr>
              <a:lnSpc>
                <a:spcPct val="110000"/>
              </a:lnSpc>
              <a:spcBef>
                <a:spcPts val="0"/>
              </a:spcBef>
              <a:spcAft>
                <a:spcPts val="1400"/>
              </a:spcAft>
            </a:pPr>
            <a:r>
              <a:rPr sz="1900" b="1" i="0">
                <a:solidFill>
                  <a:srgbClr val="00B2FF"/>
                </a:solidFill>
                <a:latin typeface="Source Sans Pro"/>
              </a:rPr>
              <a:t>Long-term loan: </a:t>
            </a:r>
            <a:r>
              <a:rPr sz="1900" b="1" i="0">
                <a:solidFill>
                  <a:srgbClr val="203D48"/>
                </a:solidFill>
                <a:latin typeface="Source Sans Pro"/>
              </a:rPr>
              <a:t>if loans are low and the business owns fixed assets, they can be used as collateral. Hoodie Hub has buildings worth €198,000 to secure another loan, repaid with interest.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838200" y="365125"/>
            <a:ext cx="9300000" cy="514096"/>
          </a:xfrm>
          <a:prstGeom prst="rect">
            <a:avLst/>
          </a:prstGeom>
          <a:noFill/>
        </p:spPr>
        <p:txBody>
          <a:bodyPr wrap="square" lIns="0" tIns="0" rIns="0" bIns="0" anchor="t">
            <a:spAutoFit/>
          </a:bodyPr>
          <a:lstStyle/>
          <a:p>
            <a:pPr>
              <a:spcBef>
                <a:spcPts val="0"/>
              </a:spcBef>
              <a:spcAft>
                <a:spcPts val="0"/>
              </a:spcAft>
            </a:pPr>
            <a:r>
              <a:rPr sz="3200" b="0" i="0">
                <a:solidFill>
                  <a:srgbClr val="00B2FF"/>
                </a:solidFill>
                <a:latin typeface="ADLaM Display"/>
              </a:rPr>
              <a:t>What are Final Accounts?</a:t>
            </a:r>
          </a:p>
        </p:txBody>
      </p:sp>
      <p:sp>
        <p:nvSpPr>
          <p:cNvPr id="3" name="TextBox 2"/>
          <p:cNvSpPr txBox="1"/>
          <p:nvPr/>
        </p:nvSpPr>
        <p:spPr>
          <a:xfrm>
            <a:off x="838200" y="1300000"/>
            <a:ext cx="10515600" cy="545084"/>
          </a:xfrm>
          <a:prstGeom prst="rect">
            <a:avLst/>
          </a:prstGeom>
          <a:noFill/>
        </p:spPr>
        <p:txBody>
          <a:bodyPr wrap="square" lIns="0" tIns="0" rIns="0" bIns="0" anchor="t">
            <a:spAutoFit/>
          </a:bodyPr>
          <a:lstStyle/>
          <a:p>
            <a:pPr>
              <a:lnSpc>
                <a:spcPct val="110000"/>
              </a:lnSpc>
              <a:spcBef>
                <a:spcPts val="0"/>
              </a:spcBef>
              <a:spcAft>
                <a:spcPts val="0"/>
              </a:spcAft>
            </a:pPr>
            <a:r>
              <a:rPr sz="1700" b="1" i="0">
                <a:solidFill>
                  <a:srgbClr val="203D48"/>
                </a:solidFill>
                <a:latin typeface="Source Sans Pro"/>
              </a:rPr>
              <a:t>Two main statements, split into colour-coded sections used all through this chapter:</a:t>
            </a:r>
          </a:p>
        </p:txBody>
      </p:sp>
      <p:sp>
        <p:nvSpPr>
          <p:cNvPr id="4" name="Rectangle 3"/>
          <p:cNvSpPr/>
          <p:nvPr/>
        </p:nvSpPr>
        <p:spPr>
          <a:xfrm>
            <a:off x="520700" y="1773484"/>
            <a:ext cx="4300000" cy="640000"/>
          </a:xfrm>
          <a:prstGeom prst="rect">
            <a:avLst/>
          </a:prstGeom>
          <a:solidFill>
            <a:srgbClr val="94E3FF"/>
          </a:solidFill>
          <a:ln>
            <a:no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spcBef>
                <a:spcPts val="0"/>
              </a:spcBef>
              <a:spcAft>
                <a:spcPts val="0"/>
              </a:spcAft>
            </a:pPr>
            <a:r>
              <a:rPr sz="1800" b="1" i="0">
                <a:solidFill>
                  <a:srgbClr val="203D48"/>
                </a:solidFill>
                <a:latin typeface="Source Sans Pro"/>
              </a:rPr>
              <a:t>A. Trading Account</a:t>
            </a:r>
          </a:p>
        </p:txBody>
      </p:sp>
      <p:sp>
        <p:nvSpPr>
          <p:cNvPr id="5" name="Rectangle 4"/>
          <p:cNvSpPr/>
          <p:nvPr/>
        </p:nvSpPr>
        <p:spPr>
          <a:xfrm>
            <a:off x="4880700" y="1773484"/>
            <a:ext cx="6790600" cy="64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lnSpc>
                <a:spcPct val="100000"/>
              </a:lnSpc>
              <a:spcBef>
                <a:spcPts val="0"/>
              </a:spcBef>
              <a:spcAft>
                <a:spcPts val="0"/>
              </a:spcAft>
            </a:pPr>
            <a:r>
              <a:rPr sz="1600" b="0" i="0">
                <a:solidFill>
                  <a:srgbClr val="203D48"/>
                </a:solidFill>
                <a:latin typeface="Source Sans Pro"/>
              </a:rPr>
              <a:t>Income Statement: measures Gross Profit</a:t>
            </a:r>
          </a:p>
        </p:txBody>
      </p:sp>
      <p:sp>
        <p:nvSpPr>
          <p:cNvPr id="6" name="Rectangle 5"/>
          <p:cNvSpPr/>
          <p:nvPr/>
        </p:nvSpPr>
        <p:spPr>
          <a:xfrm>
            <a:off x="520700" y="2493484"/>
            <a:ext cx="4300000" cy="640000"/>
          </a:xfrm>
          <a:prstGeom prst="rect">
            <a:avLst/>
          </a:prstGeom>
          <a:solidFill>
            <a:srgbClr val="FFA700"/>
          </a:solidFill>
          <a:ln>
            <a:no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spcBef>
                <a:spcPts val="0"/>
              </a:spcBef>
              <a:spcAft>
                <a:spcPts val="0"/>
              </a:spcAft>
            </a:pPr>
            <a:r>
              <a:rPr sz="1800" b="1" i="0">
                <a:solidFill>
                  <a:srgbClr val="FFFFFF"/>
                </a:solidFill>
                <a:latin typeface="Source Sans Pro"/>
              </a:rPr>
              <a:t>B. Profit &amp; Loss Account</a:t>
            </a:r>
          </a:p>
        </p:txBody>
      </p:sp>
      <p:sp>
        <p:nvSpPr>
          <p:cNvPr id="7" name="Rectangle 6"/>
          <p:cNvSpPr/>
          <p:nvPr/>
        </p:nvSpPr>
        <p:spPr>
          <a:xfrm>
            <a:off x="4880700" y="2493484"/>
            <a:ext cx="6790600" cy="64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lnSpc>
                <a:spcPct val="100000"/>
              </a:lnSpc>
              <a:spcBef>
                <a:spcPts val="0"/>
              </a:spcBef>
              <a:spcAft>
                <a:spcPts val="0"/>
              </a:spcAft>
            </a:pPr>
            <a:r>
              <a:rPr sz="1600" b="0" i="0">
                <a:solidFill>
                  <a:srgbClr val="203D48"/>
                </a:solidFill>
                <a:latin typeface="Source Sans Pro"/>
              </a:rPr>
              <a:t>Income Statement: measures Net Profit</a:t>
            </a:r>
          </a:p>
        </p:txBody>
      </p:sp>
      <p:sp>
        <p:nvSpPr>
          <p:cNvPr id="8" name="Rectangle 7"/>
          <p:cNvSpPr/>
          <p:nvPr/>
        </p:nvSpPr>
        <p:spPr>
          <a:xfrm>
            <a:off x="520700" y="3213484"/>
            <a:ext cx="4300000" cy="640000"/>
          </a:xfrm>
          <a:prstGeom prst="rect">
            <a:avLst/>
          </a:prstGeom>
          <a:solidFill>
            <a:srgbClr val="FFDE5C"/>
          </a:solidFill>
          <a:ln>
            <a:no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spcBef>
                <a:spcPts val="0"/>
              </a:spcBef>
              <a:spcAft>
                <a:spcPts val="0"/>
              </a:spcAft>
            </a:pPr>
            <a:r>
              <a:rPr sz="1800" b="1" i="0">
                <a:solidFill>
                  <a:srgbClr val="203D48"/>
                </a:solidFill>
                <a:latin typeface="Source Sans Pro"/>
              </a:rPr>
              <a:t>C. Appropriation Account</a:t>
            </a:r>
          </a:p>
        </p:txBody>
      </p:sp>
      <p:sp>
        <p:nvSpPr>
          <p:cNvPr id="9" name="Rectangle 8"/>
          <p:cNvSpPr/>
          <p:nvPr/>
        </p:nvSpPr>
        <p:spPr>
          <a:xfrm>
            <a:off x="4880700" y="3213484"/>
            <a:ext cx="6790600" cy="64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lnSpc>
                <a:spcPct val="100000"/>
              </a:lnSpc>
              <a:spcBef>
                <a:spcPts val="0"/>
              </a:spcBef>
              <a:spcAft>
                <a:spcPts val="0"/>
              </a:spcAft>
            </a:pPr>
            <a:r>
              <a:rPr sz="1600" b="0" i="0">
                <a:solidFill>
                  <a:srgbClr val="203D48"/>
                </a:solidFill>
                <a:latin typeface="Source Sans Pro"/>
              </a:rPr>
              <a:t>Income Statement: dividends and P&amp;L Balance 31/12</a:t>
            </a:r>
          </a:p>
        </p:txBody>
      </p:sp>
      <p:sp>
        <p:nvSpPr>
          <p:cNvPr id="10" name="Rectangle 9"/>
          <p:cNvSpPr/>
          <p:nvPr/>
        </p:nvSpPr>
        <p:spPr>
          <a:xfrm>
            <a:off x="520700" y="3933484"/>
            <a:ext cx="4300000" cy="640000"/>
          </a:xfrm>
          <a:prstGeom prst="rect">
            <a:avLst/>
          </a:prstGeom>
          <a:solidFill>
            <a:srgbClr val="00B2FF"/>
          </a:solidFill>
          <a:ln>
            <a:no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spcBef>
                <a:spcPts val="0"/>
              </a:spcBef>
              <a:spcAft>
                <a:spcPts val="0"/>
              </a:spcAft>
            </a:pPr>
            <a:r>
              <a:rPr sz="1800" b="1" i="0">
                <a:solidFill>
                  <a:srgbClr val="FFFFFF"/>
                </a:solidFill>
                <a:latin typeface="Source Sans Pro"/>
              </a:rPr>
              <a:t>D. Fixed Assets</a:t>
            </a:r>
          </a:p>
        </p:txBody>
      </p:sp>
      <p:sp>
        <p:nvSpPr>
          <p:cNvPr id="11" name="Rectangle 10"/>
          <p:cNvSpPr/>
          <p:nvPr/>
        </p:nvSpPr>
        <p:spPr>
          <a:xfrm>
            <a:off x="4880700" y="3933484"/>
            <a:ext cx="6790600" cy="64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lnSpc>
                <a:spcPct val="100000"/>
              </a:lnSpc>
              <a:spcBef>
                <a:spcPts val="0"/>
              </a:spcBef>
              <a:spcAft>
                <a:spcPts val="0"/>
              </a:spcAft>
            </a:pPr>
            <a:r>
              <a:rPr sz="1600" b="0" i="0">
                <a:solidFill>
                  <a:srgbClr val="203D48"/>
                </a:solidFill>
                <a:latin typeface="Source Sans Pro"/>
              </a:rPr>
              <a:t>Statement of Financial Position: Net Book Value</a:t>
            </a:r>
          </a:p>
        </p:txBody>
      </p:sp>
      <p:sp>
        <p:nvSpPr>
          <p:cNvPr id="12" name="Rectangle 11"/>
          <p:cNvSpPr/>
          <p:nvPr/>
        </p:nvSpPr>
        <p:spPr>
          <a:xfrm>
            <a:off x="520700" y="4653484"/>
            <a:ext cx="4300000" cy="640000"/>
          </a:xfrm>
          <a:prstGeom prst="rect">
            <a:avLst/>
          </a:prstGeom>
          <a:solidFill>
            <a:srgbClr val="049F84"/>
          </a:solidFill>
          <a:ln>
            <a:no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spcBef>
                <a:spcPts val="0"/>
              </a:spcBef>
              <a:spcAft>
                <a:spcPts val="0"/>
              </a:spcAft>
            </a:pPr>
            <a:r>
              <a:rPr sz="1800" b="1" i="0">
                <a:solidFill>
                  <a:srgbClr val="FFFFFF"/>
                </a:solidFill>
                <a:latin typeface="Source Sans Pro"/>
              </a:rPr>
              <a:t>E. Current Assets and Liabilities</a:t>
            </a:r>
          </a:p>
        </p:txBody>
      </p:sp>
      <p:sp>
        <p:nvSpPr>
          <p:cNvPr id="13" name="Rectangle 12"/>
          <p:cNvSpPr/>
          <p:nvPr/>
        </p:nvSpPr>
        <p:spPr>
          <a:xfrm>
            <a:off x="4880700" y="4653484"/>
            <a:ext cx="6790600" cy="64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lnSpc>
                <a:spcPct val="100000"/>
              </a:lnSpc>
              <a:spcBef>
                <a:spcPts val="0"/>
              </a:spcBef>
              <a:spcAft>
                <a:spcPts val="0"/>
              </a:spcAft>
            </a:pPr>
            <a:r>
              <a:rPr sz="1600" b="0" i="0">
                <a:solidFill>
                  <a:srgbClr val="203D48"/>
                </a:solidFill>
                <a:latin typeface="Source Sans Pro"/>
              </a:rPr>
              <a:t>Statement of Financial Position: Working Capital</a:t>
            </a:r>
          </a:p>
        </p:txBody>
      </p:sp>
      <p:sp>
        <p:nvSpPr>
          <p:cNvPr id="14" name="Rectangle 13"/>
          <p:cNvSpPr/>
          <p:nvPr/>
        </p:nvSpPr>
        <p:spPr>
          <a:xfrm>
            <a:off x="520700" y="5373484"/>
            <a:ext cx="4300000" cy="640000"/>
          </a:xfrm>
          <a:prstGeom prst="rect">
            <a:avLst/>
          </a:prstGeom>
          <a:solidFill>
            <a:srgbClr val="F32201"/>
          </a:solidFill>
          <a:ln>
            <a:no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spcBef>
                <a:spcPts val="0"/>
              </a:spcBef>
              <a:spcAft>
                <a:spcPts val="0"/>
              </a:spcAft>
            </a:pPr>
            <a:r>
              <a:rPr sz="1800" b="1" i="0">
                <a:solidFill>
                  <a:srgbClr val="FFFFFF"/>
                </a:solidFill>
                <a:latin typeface="Source Sans Pro"/>
              </a:rPr>
              <a:t>F. Financed By</a:t>
            </a:r>
          </a:p>
        </p:txBody>
      </p:sp>
      <p:sp>
        <p:nvSpPr>
          <p:cNvPr id="15" name="Rectangle 14"/>
          <p:cNvSpPr/>
          <p:nvPr/>
        </p:nvSpPr>
        <p:spPr>
          <a:xfrm>
            <a:off x="4880700" y="5373484"/>
            <a:ext cx="6790600" cy="64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lnSpc>
                <a:spcPct val="100000"/>
              </a:lnSpc>
              <a:spcBef>
                <a:spcPts val="0"/>
              </a:spcBef>
              <a:spcAft>
                <a:spcPts val="0"/>
              </a:spcAft>
            </a:pPr>
            <a:r>
              <a:rPr sz="1600" b="0" i="0">
                <a:solidFill>
                  <a:srgbClr val="203D48"/>
                </a:solidFill>
                <a:latin typeface="Source Sans Pro"/>
              </a:rPr>
              <a:t>Statement of Financial Position: Capital Employed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1371600" y="384048"/>
            <a:ext cx="8869680" cy="713850"/>
          </a:xfrm>
          <a:prstGeom prst="rect">
            <a:avLst/>
          </a:prstGeom>
          <a:noFill/>
        </p:spPr>
        <p:txBody>
          <a:bodyPr wrap="square" lIns="0" tIns="0" rIns="0" bIns="0" anchor="t">
            <a:spAutoFit/>
          </a:bodyPr>
          <a:lstStyle/>
          <a:p>
            <a:pPr>
              <a:lnSpc>
                <a:spcPct val="102000"/>
              </a:lnSpc>
              <a:spcBef>
                <a:spcPts val="0"/>
              </a:spcBef>
              <a:spcAft>
                <a:spcPts val="0"/>
              </a:spcAft>
            </a:pPr>
            <a:r>
              <a:rPr b="1" i="0" dirty="0">
                <a:solidFill>
                  <a:srgbClr val="049F84"/>
                </a:solidFill>
                <a:latin typeface="Source Sans Pro"/>
              </a:rPr>
              <a:t>2023 Q17 (a)   </a:t>
            </a:r>
            <a:r>
              <a:rPr sz="1400" b="0" i="1" dirty="0">
                <a:solidFill>
                  <a:srgbClr val="203D48"/>
                </a:solidFill>
                <a:latin typeface="Source Sans Pro"/>
              </a:rPr>
              <a:t>The following trial balance was taken from the books of </a:t>
            </a:r>
            <a:r>
              <a:rPr sz="1400" b="0" i="1" dirty="0" err="1">
                <a:solidFill>
                  <a:srgbClr val="203D48"/>
                </a:solidFill>
                <a:latin typeface="Source Sans Pro"/>
              </a:rPr>
              <a:t>Cupán</a:t>
            </a:r>
            <a:r>
              <a:rPr sz="1400" b="0" i="1" dirty="0">
                <a:solidFill>
                  <a:srgbClr val="203D48"/>
                </a:solidFill>
                <a:latin typeface="Source Sans Pro"/>
              </a:rPr>
              <a:t> Eco Ltd, on 31/12/2022, the end of its financial year. The </a:t>
            </a:r>
            <a:r>
              <a:rPr sz="1400" b="0" i="1" dirty="0" err="1">
                <a:solidFill>
                  <a:srgbClr val="203D48"/>
                </a:solidFill>
                <a:latin typeface="Source Sans Pro"/>
              </a:rPr>
              <a:t>authorised</a:t>
            </a:r>
            <a:r>
              <a:rPr sz="1400" b="0" i="1" dirty="0">
                <a:solidFill>
                  <a:srgbClr val="203D48"/>
                </a:solidFill>
                <a:latin typeface="Source Sans Pro"/>
              </a:rPr>
              <a:t> share capital is 600,000 €1 ordinary shares. </a:t>
            </a:r>
            <a:endParaRPr lang="en-GB" sz="1400" b="0" i="1" dirty="0">
              <a:solidFill>
                <a:srgbClr val="203D48"/>
              </a:solidFill>
              <a:latin typeface="Source Sans Pro"/>
            </a:endParaRPr>
          </a:p>
          <a:p>
            <a:pPr>
              <a:lnSpc>
                <a:spcPct val="102000"/>
              </a:lnSpc>
              <a:spcBef>
                <a:spcPts val="0"/>
              </a:spcBef>
              <a:spcAft>
                <a:spcPts val="0"/>
              </a:spcAft>
            </a:pPr>
            <a:r>
              <a:rPr sz="1400" b="1" i="0" dirty="0">
                <a:solidFill>
                  <a:srgbClr val="203D48"/>
                </a:solidFill>
                <a:latin typeface="Source Sans Pro"/>
              </a:rPr>
              <a:t>(a) Complete the Income Statement for </a:t>
            </a:r>
            <a:r>
              <a:rPr sz="1400" b="1" i="0" dirty="0" err="1">
                <a:solidFill>
                  <a:srgbClr val="203D48"/>
                </a:solidFill>
                <a:latin typeface="Source Sans Pro"/>
              </a:rPr>
              <a:t>Cupán</a:t>
            </a:r>
            <a:r>
              <a:rPr sz="1400" b="1" i="0" dirty="0">
                <a:solidFill>
                  <a:srgbClr val="203D48"/>
                </a:solidFill>
                <a:latin typeface="Source Sans Pro"/>
              </a:rPr>
              <a:t> Eco Ltd for year ended 31/12/2022. </a:t>
            </a:r>
          </a:p>
        </p:txBody>
      </p:sp>
      <p:sp>
        <p:nvSpPr>
          <p:cNvPr id="4" name="Rectangle 3"/>
          <p:cNvSpPr/>
          <p:nvPr/>
        </p:nvSpPr>
        <p:spPr>
          <a:xfrm>
            <a:off x="1389380" y="1507760"/>
            <a:ext cx="5500000" cy="330000"/>
          </a:xfrm>
          <a:prstGeom prst="rect">
            <a:avLst/>
          </a:prstGeom>
          <a:solidFill>
            <a:srgbClr val="049F84"/>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spcBef>
                <a:spcPts val="0"/>
              </a:spcBef>
              <a:spcAft>
                <a:spcPts val="0"/>
              </a:spcAft>
            </a:pPr>
            <a:r>
              <a:rPr sz="1100" b="1" i="0">
                <a:solidFill>
                  <a:srgbClr val="FFFFFF"/>
                </a:solidFill>
                <a:latin typeface="Source Sans Pro"/>
              </a:rPr>
              <a:t>Income Statement of Cupán Eco Ltd for the year ended 31/12/2022 (continued)</a:t>
            </a:r>
          </a:p>
        </p:txBody>
      </p:sp>
      <p:sp>
        <p:nvSpPr>
          <p:cNvPr id="5" name="Rectangle 4"/>
          <p:cNvSpPr/>
          <p:nvPr/>
        </p:nvSpPr>
        <p:spPr>
          <a:xfrm>
            <a:off x="1389380" y="1837760"/>
            <a:ext cx="3000000" cy="330000"/>
          </a:xfrm>
          <a:prstGeom prst="rect">
            <a:avLst/>
          </a:prstGeom>
          <a:solidFill>
            <a:srgbClr val="94E3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100" b="1" i="0">
                <a:solidFill>
                  <a:srgbClr val="203D48"/>
                </a:solidFill>
                <a:latin typeface="Source Sans Pro"/>
              </a:rPr>
              <a:t>Gross Profit</a:t>
            </a:r>
          </a:p>
        </p:txBody>
      </p:sp>
      <p:sp>
        <p:nvSpPr>
          <p:cNvPr id="6" name="Rectangle 5"/>
          <p:cNvSpPr/>
          <p:nvPr/>
        </p:nvSpPr>
        <p:spPr>
          <a:xfrm>
            <a:off x="4389380" y="1837760"/>
            <a:ext cx="1250000" cy="33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7" name="Rectangle 6"/>
          <p:cNvSpPr/>
          <p:nvPr/>
        </p:nvSpPr>
        <p:spPr>
          <a:xfrm>
            <a:off x="5639380" y="1837760"/>
            <a:ext cx="1250000" cy="33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8" name="Rectangle 7"/>
          <p:cNvSpPr/>
          <p:nvPr/>
        </p:nvSpPr>
        <p:spPr>
          <a:xfrm>
            <a:off x="1389380" y="2167760"/>
            <a:ext cx="3000000" cy="330000"/>
          </a:xfrm>
          <a:prstGeom prst="rect">
            <a:avLst/>
          </a:prstGeom>
          <a:solidFill>
            <a:srgbClr val="FFA700"/>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100" b="1" i="0">
                <a:solidFill>
                  <a:srgbClr val="FFFFFF"/>
                </a:solidFill>
                <a:latin typeface="Source Sans Pro"/>
              </a:rPr>
              <a:t>Less Expenses</a:t>
            </a:r>
          </a:p>
        </p:txBody>
      </p:sp>
      <p:sp>
        <p:nvSpPr>
          <p:cNvPr id="9" name="Rectangle 8"/>
          <p:cNvSpPr/>
          <p:nvPr/>
        </p:nvSpPr>
        <p:spPr>
          <a:xfrm>
            <a:off x="4389380" y="2167760"/>
            <a:ext cx="1250000" cy="33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10" name="Rectangle 9"/>
          <p:cNvSpPr/>
          <p:nvPr/>
        </p:nvSpPr>
        <p:spPr>
          <a:xfrm>
            <a:off x="5639380" y="2167760"/>
            <a:ext cx="1250000" cy="33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11" name="Rectangle 10"/>
          <p:cNvSpPr/>
          <p:nvPr/>
        </p:nvSpPr>
        <p:spPr>
          <a:xfrm>
            <a:off x="1389380" y="2497760"/>
            <a:ext cx="3000000" cy="33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100" b="1" i="0">
                <a:solidFill>
                  <a:srgbClr val="203D48"/>
                </a:solidFill>
                <a:latin typeface="Source Sans Pro"/>
              </a:rPr>
              <a:t>Insurance</a:t>
            </a:r>
          </a:p>
        </p:txBody>
      </p:sp>
      <p:sp>
        <p:nvSpPr>
          <p:cNvPr id="12" name="Rectangle 11"/>
          <p:cNvSpPr/>
          <p:nvPr/>
        </p:nvSpPr>
        <p:spPr>
          <a:xfrm>
            <a:off x="4389380" y="2497760"/>
            <a:ext cx="1250000" cy="33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13" name="Rectangle 12"/>
          <p:cNvSpPr/>
          <p:nvPr/>
        </p:nvSpPr>
        <p:spPr>
          <a:xfrm>
            <a:off x="5639380" y="2497760"/>
            <a:ext cx="1250000" cy="33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14" name="Rectangle 13"/>
          <p:cNvSpPr/>
          <p:nvPr/>
        </p:nvSpPr>
        <p:spPr>
          <a:xfrm>
            <a:off x="1389380" y="2827760"/>
            <a:ext cx="3000000" cy="33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100" b="1" i="0">
                <a:solidFill>
                  <a:srgbClr val="203D48"/>
                </a:solidFill>
                <a:latin typeface="Source Sans Pro"/>
              </a:rPr>
              <a:t>Advertising</a:t>
            </a:r>
          </a:p>
        </p:txBody>
      </p:sp>
      <p:sp>
        <p:nvSpPr>
          <p:cNvPr id="15" name="Rectangle 14"/>
          <p:cNvSpPr/>
          <p:nvPr/>
        </p:nvSpPr>
        <p:spPr>
          <a:xfrm>
            <a:off x="4389380" y="2827760"/>
            <a:ext cx="1250000" cy="33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16" name="Rectangle 15"/>
          <p:cNvSpPr/>
          <p:nvPr/>
        </p:nvSpPr>
        <p:spPr>
          <a:xfrm>
            <a:off x="5639380" y="2827760"/>
            <a:ext cx="1250000" cy="33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17" name="Rectangle 16"/>
          <p:cNvSpPr/>
          <p:nvPr/>
        </p:nvSpPr>
        <p:spPr>
          <a:xfrm>
            <a:off x="1389380" y="3157760"/>
            <a:ext cx="3000000" cy="33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100" b="1" i="0">
                <a:solidFill>
                  <a:srgbClr val="203D48"/>
                </a:solidFill>
                <a:latin typeface="Source Sans Pro"/>
              </a:rPr>
              <a:t>Wages</a:t>
            </a:r>
          </a:p>
        </p:txBody>
      </p:sp>
      <p:sp>
        <p:nvSpPr>
          <p:cNvPr id="18" name="Rectangle 17"/>
          <p:cNvSpPr/>
          <p:nvPr/>
        </p:nvSpPr>
        <p:spPr>
          <a:xfrm>
            <a:off x="4389380" y="3157760"/>
            <a:ext cx="1250000" cy="33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19" name="Rectangle 18"/>
          <p:cNvSpPr/>
          <p:nvPr/>
        </p:nvSpPr>
        <p:spPr>
          <a:xfrm>
            <a:off x="5639380" y="3157760"/>
            <a:ext cx="1250000" cy="33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20" name="Rectangle 19"/>
          <p:cNvSpPr/>
          <p:nvPr/>
        </p:nvSpPr>
        <p:spPr>
          <a:xfrm>
            <a:off x="1389380" y="3487760"/>
            <a:ext cx="3000000" cy="33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100" b="1" i="0">
                <a:solidFill>
                  <a:srgbClr val="203D48"/>
                </a:solidFill>
                <a:latin typeface="Source Sans Pro"/>
              </a:rPr>
              <a:t>Light and Heat</a:t>
            </a:r>
          </a:p>
        </p:txBody>
      </p:sp>
      <p:sp>
        <p:nvSpPr>
          <p:cNvPr id="21" name="Rectangle 20"/>
          <p:cNvSpPr/>
          <p:nvPr/>
        </p:nvSpPr>
        <p:spPr>
          <a:xfrm>
            <a:off x="4389380" y="3487760"/>
            <a:ext cx="1250000" cy="33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22" name="Rectangle 21"/>
          <p:cNvSpPr/>
          <p:nvPr/>
        </p:nvSpPr>
        <p:spPr>
          <a:xfrm>
            <a:off x="5639380" y="3487760"/>
            <a:ext cx="1250000" cy="33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23" name="Rectangle 22"/>
          <p:cNvSpPr/>
          <p:nvPr/>
        </p:nvSpPr>
        <p:spPr>
          <a:xfrm>
            <a:off x="1389380" y="3817760"/>
            <a:ext cx="3000000" cy="33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100" b="1" i="0">
                <a:solidFill>
                  <a:srgbClr val="203D48"/>
                </a:solidFill>
                <a:latin typeface="Source Sans Pro"/>
              </a:rPr>
              <a:t>Depreciation on Buildings</a:t>
            </a:r>
          </a:p>
        </p:txBody>
      </p:sp>
      <p:sp>
        <p:nvSpPr>
          <p:cNvPr id="24" name="Rectangle 23"/>
          <p:cNvSpPr/>
          <p:nvPr/>
        </p:nvSpPr>
        <p:spPr>
          <a:xfrm>
            <a:off x="4389380" y="3817760"/>
            <a:ext cx="1250000" cy="33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25" name="Rectangle 24"/>
          <p:cNvSpPr/>
          <p:nvPr/>
        </p:nvSpPr>
        <p:spPr>
          <a:xfrm>
            <a:off x="5639380" y="3817760"/>
            <a:ext cx="1250000" cy="33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26" name="Rectangle 25"/>
          <p:cNvSpPr/>
          <p:nvPr/>
        </p:nvSpPr>
        <p:spPr>
          <a:xfrm>
            <a:off x="1389380" y="4147760"/>
            <a:ext cx="3000000" cy="33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100" b="1" i="0">
                <a:solidFill>
                  <a:srgbClr val="203D48"/>
                </a:solidFill>
                <a:latin typeface="Source Sans Pro"/>
              </a:rPr>
              <a:t>Depreciation on Equipment</a:t>
            </a:r>
          </a:p>
        </p:txBody>
      </p:sp>
      <p:sp>
        <p:nvSpPr>
          <p:cNvPr id="27" name="Rectangle 26"/>
          <p:cNvSpPr/>
          <p:nvPr/>
        </p:nvSpPr>
        <p:spPr>
          <a:xfrm>
            <a:off x="4389380" y="4147760"/>
            <a:ext cx="1250000" cy="33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28" name="Rectangle 27"/>
          <p:cNvSpPr/>
          <p:nvPr/>
        </p:nvSpPr>
        <p:spPr>
          <a:xfrm>
            <a:off x="5639380" y="4147760"/>
            <a:ext cx="1250000" cy="33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29" name="Rectangle 28"/>
          <p:cNvSpPr/>
          <p:nvPr/>
        </p:nvSpPr>
        <p:spPr>
          <a:xfrm>
            <a:off x="1389380" y="4477760"/>
            <a:ext cx="3000000" cy="33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100" b="1" i="0">
                <a:solidFill>
                  <a:srgbClr val="203D48"/>
                </a:solidFill>
                <a:latin typeface="Source Sans Pro"/>
              </a:rPr>
              <a:t>Total Expenses</a:t>
            </a:r>
          </a:p>
        </p:txBody>
      </p:sp>
      <p:sp>
        <p:nvSpPr>
          <p:cNvPr id="30" name="Rectangle 29"/>
          <p:cNvSpPr/>
          <p:nvPr/>
        </p:nvSpPr>
        <p:spPr>
          <a:xfrm>
            <a:off x="4389380" y="4477760"/>
            <a:ext cx="1250000" cy="33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31" name="Rectangle 30"/>
          <p:cNvSpPr/>
          <p:nvPr/>
        </p:nvSpPr>
        <p:spPr>
          <a:xfrm>
            <a:off x="5639380" y="4477760"/>
            <a:ext cx="1250000" cy="33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32" name="Rectangle 31"/>
          <p:cNvSpPr/>
          <p:nvPr/>
        </p:nvSpPr>
        <p:spPr>
          <a:xfrm>
            <a:off x="1389380" y="4807760"/>
            <a:ext cx="3000000" cy="330000"/>
          </a:xfrm>
          <a:prstGeom prst="rect">
            <a:avLst/>
          </a:prstGeom>
          <a:solidFill>
            <a:srgbClr val="FFA700"/>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100" b="1" i="0">
                <a:solidFill>
                  <a:srgbClr val="FFFFFF"/>
                </a:solidFill>
                <a:latin typeface="Source Sans Pro"/>
              </a:rPr>
              <a:t>Net Profit</a:t>
            </a:r>
          </a:p>
        </p:txBody>
      </p:sp>
      <p:sp>
        <p:nvSpPr>
          <p:cNvPr id="33" name="Rectangle 32"/>
          <p:cNvSpPr/>
          <p:nvPr/>
        </p:nvSpPr>
        <p:spPr>
          <a:xfrm>
            <a:off x="4389380" y="4807760"/>
            <a:ext cx="1250000" cy="33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34" name="Rectangle 33"/>
          <p:cNvSpPr/>
          <p:nvPr/>
        </p:nvSpPr>
        <p:spPr>
          <a:xfrm>
            <a:off x="5639380" y="4807760"/>
            <a:ext cx="1250000" cy="33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35" name="Rectangle 34"/>
          <p:cNvSpPr/>
          <p:nvPr/>
        </p:nvSpPr>
        <p:spPr>
          <a:xfrm>
            <a:off x="1389380" y="5137760"/>
            <a:ext cx="3000000" cy="33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100" b="1" i="0">
                <a:solidFill>
                  <a:srgbClr val="203D48"/>
                </a:solidFill>
                <a:latin typeface="Source Sans Pro"/>
              </a:rPr>
              <a:t>Less Dividend Paid</a:t>
            </a:r>
          </a:p>
        </p:txBody>
      </p:sp>
      <p:sp>
        <p:nvSpPr>
          <p:cNvPr id="36" name="Rectangle 35"/>
          <p:cNvSpPr/>
          <p:nvPr/>
        </p:nvSpPr>
        <p:spPr>
          <a:xfrm>
            <a:off x="4389380" y="5137760"/>
            <a:ext cx="1250000" cy="33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37" name="Rectangle 36"/>
          <p:cNvSpPr/>
          <p:nvPr/>
        </p:nvSpPr>
        <p:spPr>
          <a:xfrm>
            <a:off x="5639380" y="5137760"/>
            <a:ext cx="1250000" cy="33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38" name="Rectangle 37"/>
          <p:cNvSpPr/>
          <p:nvPr/>
        </p:nvSpPr>
        <p:spPr>
          <a:xfrm>
            <a:off x="1389380" y="5467760"/>
            <a:ext cx="3000000" cy="33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endParaRPr/>
          </a:p>
        </p:txBody>
      </p:sp>
      <p:sp>
        <p:nvSpPr>
          <p:cNvPr id="39" name="Rectangle 38"/>
          <p:cNvSpPr/>
          <p:nvPr/>
        </p:nvSpPr>
        <p:spPr>
          <a:xfrm>
            <a:off x="4389380" y="5467760"/>
            <a:ext cx="1250000" cy="33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40" name="Rectangle 39"/>
          <p:cNvSpPr/>
          <p:nvPr/>
        </p:nvSpPr>
        <p:spPr>
          <a:xfrm>
            <a:off x="5639380" y="5467760"/>
            <a:ext cx="1250000" cy="33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41" name="Rectangle 40"/>
          <p:cNvSpPr/>
          <p:nvPr/>
        </p:nvSpPr>
        <p:spPr>
          <a:xfrm>
            <a:off x="1389380" y="5797760"/>
            <a:ext cx="3000000" cy="33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100" b="1" i="0">
                <a:solidFill>
                  <a:srgbClr val="203D48"/>
                </a:solidFill>
                <a:latin typeface="Source Sans Pro"/>
              </a:rPr>
              <a:t>Add P&amp;L Balance 01/01/2022</a:t>
            </a:r>
          </a:p>
        </p:txBody>
      </p:sp>
      <p:sp>
        <p:nvSpPr>
          <p:cNvPr id="42" name="Rectangle 41"/>
          <p:cNvSpPr/>
          <p:nvPr/>
        </p:nvSpPr>
        <p:spPr>
          <a:xfrm>
            <a:off x="4389380" y="5797760"/>
            <a:ext cx="1250000" cy="33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43" name="Rectangle 42"/>
          <p:cNvSpPr/>
          <p:nvPr/>
        </p:nvSpPr>
        <p:spPr>
          <a:xfrm>
            <a:off x="5639380" y="5797760"/>
            <a:ext cx="1250000" cy="33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44" name="Rectangle 43"/>
          <p:cNvSpPr/>
          <p:nvPr/>
        </p:nvSpPr>
        <p:spPr>
          <a:xfrm>
            <a:off x="1389380" y="6127760"/>
            <a:ext cx="3000000" cy="330000"/>
          </a:xfrm>
          <a:prstGeom prst="rect">
            <a:avLst/>
          </a:prstGeom>
          <a:solidFill>
            <a:srgbClr val="FFDE5C"/>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100" b="1" i="0">
                <a:solidFill>
                  <a:srgbClr val="203D48"/>
                </a:solidFill>
                <a:latin typeface="Source Sans Pro"/>
              </a:rPr>
              <a:t>P&amp;L Balance 31/12/2022</a:t>
            </a:r>
          </a:p>
        </p:txBody>
      </p:sp>
      <p:sp>
        <p:nvSpPr>
          <p:cNvPr id="45" name="Rectangle 44"/>
          <p:cNvSpPr/>
          <p:nvPr/>
        </p:nvSpPr>
        <p:spPr>
          <a:xfrm>
            <a:off x="4389380" y="6127760"/>
            <a:ext cx="1250000" cy="33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46" name="Rectangle 45"/>
          <p:cNvSpPr/>
          <p:nvPr/>
        </p:nvSpPr>
        <p:spPr>
          <a:xfrm>
            <a:off x="5639380" y="6127760"/>
            <a:ext cx="1250000" cy="33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47" name="TextBox 46"/>
          <p:cNvSpPr txBox="1"/>
          <p:nvPr/>
        </p:nvSpPr>
        <p:spPr>
          <a:xfrm>
            <a:off x="5669380" y="1908399"/>
            <a:ext cx="1160000" cy="188722"/>
          </a:xfrm>
          <a:prstGeom prst="rect">
            <a:avLst/>
          </a:prstGeom>
          <a:noFill/>
        </p:spPr>
        <p:txBody>
          <a:bodyPr wrap="square" lIns="0" tIns="0" rIns="0" bIns="0" anchor="ctr">
            <a:spAutoFit/>
          </a:bodyPr>
          <a:lstStyle/>
          <a:p>
            <a:pPr algn="r">
              <a:spcBef>
                <a:spcPts val="0"/>
              </a:spcBef>
              <a:spcAft>
                <a:spcPts val="0"/>
              </a:spcAft>
            </a:pPr>
            <a:r>
              <a:rPr sz="1100" b="1" i="0">
                <a:solidFill>
                  <a:srgbClr val="203D48"/>
                </a:solidFill>
                <a:latin typeface="Source Sans Pro"/>
              </a:rPr>
              <a:t>149,600</a:t>
            </a:r>
          </a:p>
        </p:txBody>
      </p:sp>
      <p:sp>
        <p:nvSpPr>
          <p:cNvPr id="48" name="Rectangle 47"/>
          <p:cNvSpPr/>
          <p:nvPr/>
        </p:nvSpPr>
        <p:spPr>
          <a:xfrm>
            <a:off x="7086600" y="1137920"/>
            <a:ext cx="3246120" cy="530352"/>
          </a:xfrm>
          <a:prstGeom prst="rect">
            <a:avLst/>
          </a:prstGeom>
          <a:solidFill>
            <a:srgbClr val="D9D9D9"/>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300" b="1" i="0">
                <a:solidFill>
                  <a:srgbClr val="203D48"/>
                </a:solidFill>
                <a:latin typeface="Source Sans Pro"/>
              </a:rPr>
              <a:t>Workings: Depreciation = Cost x Rate</a:t>
            </a:r>
          </a:p>
        </p:txBody>
      </p:sp>
      <p:sp>
        <p:nvSpPr>
          <p:cNvPr id="49" name="Rectangle 48"/>
          <p:cNvSpPr/>
          <p:nvPr/>
        </p:nvSpPr>
        <p:spPr>
          <a:xfrm>
            <a:off x="7086600" y="1668272"/>
            <a:ext cx="3246120" cy="841248"/>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50" name="anim_click2_w1"/>
          <p:cNvSpPr txBox="1"/>
          <p:nvPr/>
        </p:nvSpPr>
        <p:spPr>
          <a:xfrm>
            <a:off x="7178040" y="1759712"/>
            <a:ext cx="3063240" cy="451104"/>
          </a:xfrm>
          <a:prstGeom prst="rect">
            <a:avLst/>
          </a:prstGeom>
          <a:noFill/>
        </p:spPr>
        <p:txBody>
          <a:bodyPr wrap="square" lIns="0" tIns="0" rIns="0" bIns="0" anchor="t">
            <a:spAutoFit/>
          </a:bodyPr>
          <a:lstStyle/>
          <a:p>
            <a:pPr>
              <a:lnSpc>
                <a:spcPct val="100000"/>
              </a:lnSpc>
              <a:spcBef>
                <a:spcPts val="0"/>
              </a:spcBef>
              <a:spcAft>
                <a:spcPts val="0"/>
              </a:spcAft>
            </a:pPr>
            <a:r>
              <a:rPr sz="1200" b="1" i="1">
                <a:solidFill>
                  <a:srgbClr val="2E55C6"/>
                </a:solidFill>
                <a:latin typeface="Source Sans Pro"/>
              </a:rPr>
              <a:t>Buildings: €274,000 x 2% = €5,480</a:t>
            </a:r>
          </a:p>
        </p:txBody>
      </p:sp>
      <p:sp>
        <p:nvSpPr>
          <p:cNvPr id="51" name="anim_click2_w2"/>
          <p:cNvSpPr txBox="1"/>
          <p:nvPr/>
        </p:nvSpPr>
        <p:spPr>
          <a:xfrm>
            <a:off x="7178040" y="2143760"/>
            <a:ext cx="3063240" cy="451104"/>
          </a:xfrm>
          <a:prstGeom prst="rect">
            <a:avLst/>
          </a:prstGeom>
          <a:noFill/>
        </p:spPr>
        <p:txBody>
          <a:bodyPr wrap="square" lIns="0" tIns="0" rIns="0" bIns="0" anchor="t">
            <a:spAutoFit/>
          </a:bodyPr>
          <a:lstStyle/>
          <a:p>
            <a:pPr>
              <a:lnSpc>
                <a:spcPct val="100000"/>
              </a:lnSpc>
              <a:spcBef>
                <a:spcPts val="0"/>
              </a:spcBef>
              <a:spcAft>
                <a:spcPts val="0"/>
              </a:spcAft>
            </a:pPr>
            <a:r>
              <a:rPr sz="1200" b="1" i="1">
                <a:solidFill>
                  <a:srgbClr val="2E55C6"/>
                </a:solidFill>
                <a:latin typeface="Source Sans Pro"/>
              </a:rPr>
              <a:t>Equipment: €92,800 x 20% = €18,560</a:t>
            </a:r>
          </a:p>
        </p:txBody>
      </p:sp>
      <p:sp>
        <p:nvSpPr>
          <p:cNvPr id="52" name="anim_click1_f0"/>
          <p:cNvSpPr txBox="1"/>
          <p:nvPr/>
        </p:nvSpPr>
        <p:spPr>
          <a:xfrm>
            <a:off x="4419380" y="2568399"/>
            <a:ext cx="1160000" cy="188722"/>
          </a:xfrm>
          <a:prstGeom prst="rect">
            <a:avLst/>
          </a:prstGeom>
          <a:noFill/>
        </p:spPr>
        <p:txBody>
          <a:bodyPr wrap="square" lIns="0" tIns="0" rIns="0" bIns="0" anchor="ctr">
            <a:spAutoFit/>
          </a:bodyPr>
          <a:lstStyle/>
          <a:p>
            <a:pPr algn="r">
              <a:spcBef>
                <a:spcPts val="0"/>
              </a:spcBef>
              <a:spcAft>
                <a:spcPts val="0"/>
              </a:spcAft>
            </a:pPr>
            <a:r>
              <a:rPr sz="1100" b="1" i="1">
                <a:solidFill>
                  <a:srgbClr val="2E55C6"/>
                </a:solidFill>
                <a:latin typeface="Source Sans Pro"/>
              </a:rPr>
              <a:t>6,600</a:t>
            </a:r>
          </a:p>
        </p:txBody>
      </p:sp>
      <p:sp>
        <p:nvSpPr>
          <p:cNvPr id="53" name="anim_click1_f1"/>
          <p:cNvSpPr txBox="1"/>
          <p:nvPr/>
        </p:nvSpPr>
        <p:spPr>
          <a:xfrm>
            <a:off x="4419380" y="2898399"/>
            <a:ext cx="1160000" cy="188722"/>
          </a:xfrm>
          <a:prstGeom prst="rect">
            <a:avLst/>
          </a:prstGeom>
          <a:noFill/>
        </p:spPr>
        <p:txBody>
          <a:bodyPr wrap="square" lIns="0" tIns="0" rIns="0" bIns="0" anchor="ctr">
            <a:spAutoFit/>
          </a:bodyPr>
          <a:lstStyle/>
          <a:p>
            <a:pPr algn="r">
              <a:spcBef>
                <a:spcPts val="0"/>
              </a:spcBef>
              <a:spcAft>
                <a:spcPts val="0"/>
              </a:spcAft>
            </a:pPr>
            <a:r>
              <a:rPr sz="1100" b="1" i="1">
                <a:solidFill>
                  <a:srgbClr val="2E55C6"/>
                </a:solidFill>
                <a:latin typeface="Source Sans Pro"/>
              </a:rPr>
              <a:t>42,400</a:t>
            </a:r>
          </a:p>
        </p:txBody>
      </p:sp>
      <p:sp>
        <p:nvSpPr>
          <p:cNvPr id="54" name="anim_click1_f2"/>
          <p:cNvSpPr txBox="1"/>
          <p:nvPr/>
        </p:nvSpPr>
        <p:spPr>
          <a:xfrm>
            <a:off x="4419380" y="3228399"/>
            <a:ext cx="1160000" cy="188722"/>
          </a:xfrm>
          <a:prstGeom prst="rect">
            <a:avLst/>
          </a:prstGeom>
          <a:noFill/>
        </p:spPr>
        <p:txBody>
          <a:bodyPr wrap="square" lIns="0" tIns="0" rIns="0" bIns="0" anchor="ctr">
            <a:spAutoFit/>
          </a:bodyPr>
          <a:lstStyle/>
          <a:p>
            <a:pPr algn="r">
              <a:spcBef>
                <a:spcPts val="0"/>
              </a:spcBef>
              <a:spcAft>
                <a:spcPts val="0"/>
              </a:spcAft>
            </a:pPr>
            <a:r>
              <a:rPr sz="1100" b="1" i="1">
                <a:solidFill>
                  <a:srgbClr val="2E55C6"/>
                </a:solidFill>
                <a:latin typeface="Source Sans Pro"/>
              </a:rPr>
              <a:t>52,000</a:t>
            </a:r>
          </a:p>
        </p:txBody>
      </p:sp>
      <p:sp>
        <p:nvSpPr>
          <p:cNvPr id="55" name="anim_click1_f3"/>
          <p:cNvSpPr txBox="1"/>
          <p:nvPr/>
        </p:nvSpPr>
        <p:spPr>
          <a:xfrm>
            <a:off x="4419380" y="3558399"/>
            <a:ext cx="1160000" cy="188722"/>
          </a:xfrm>
          <a:prstGeom prst="rect">
            <a:avLst/>
          </a:prstGeom>
          <a:noFill/>
        </p:spPr>
        <p:txBody>
          <a:bodyPr wrap="square" lIns="0" tIns="0" rIns="0" bIns="0" anchor="ctr">
            <a:spAutoFit/>
          </a:bodyPr>
          <a:lstStyle/>
          <a:p>
            <a:pPr algn="r">
              <a:spcBef>
                <a:spcPts val="0"/>
              </a:spcBef>
              <a:spcAft>
                <a:spcPts val="0"/>
              </a:spcAft>
            </a:pPr>
            <a:r>
              <a:rPr sz="1100" b="1" i="1">
                <a:solidFill>
                  <a:srgbClr val="2E55C6"/>
                </a:solidFill>
                <a:latin typeface="Source Sans Pro"/>
              </a:rPr>
              <a:t>15,000</a:t>
            </a:r>
          </a:p>
        </p:txBody>
      </p:sp>
      <p:sp>
        <p:nvSpPr>
          <p:cNvPr id="56" name="anim_click1_c"/>
          <p:cNvSpPr txBox="1"/>
          <p:nvPr/>
        </p:nvSpPr>
        <p:spPr>
          <a:xfrm>
            <a:off x="7086600" y="3426968"/>
            <a:ext cx="4663440" cy="451104"/>
          </a:xfrm>
          <a:prstGeom prst="rect">
            <a:avLst/>
          </a:prstGeom>
          <a:noFill/>
        </p:spPr>
        <p:txBody>
          <a:bodyPr wrap="square" lIns="0" tIns="0" rIns="0" bIns="0" anchor="t">
            <a:spAutoFit/>
          </a:bodyPr>
          <a:lstStyle/>
          <a:p>
            <a:pPr>
              <a:lnSpc>
                <a:spcPct val="105000"/>
              </a:lnSpc>
              <a:spcBef>
                <a:spcPts val="0"/>
              </a:spcBef>
              <a:spcAft>
                <a:spcPts val="300"/>
              </a:spcAft>
            </a:pPr>
            <a:r>
              <a:rPr sz="1200" b="1" i="0">
                <a:solidFill>
                  <a:srgbClr val="203D48"/>
                </a:solidFill>
                <a:latin typeface="Source Sans Pro"/>
              </a:rPr>
              <a:t>List every expense from the Trial Balance (1m each).</a:t>
            </a:r>
          </a:p>
        </p:txBody>
      </p:sp>
      <p:sp>
        <p:nvSpPr>
          <p:cNvPr id="57" name="anim_click2_f0"/>
          <p:cNvSpPr txBox="1"/>
          <p:nvPr/>
        </p:nvSpPr>
        <p:spPr>
          <a:xfrm>
            <a:off x="4419380" y="3888399"/>
            <a:ext cx="1160000" cy="188722"/>
          </a:xfrm>
          <a:prstGeom prst="rect">
            <a:avLst/>
          </a:prstGeom>
          <a:noFill/>
        </p:spPr>
        <p:txBody>
          <a:bodyPr wrap="square" lIns="0" tIns="0" rIns="0" bIns="0" anchor="ctr">
            <a:spAutoFit/>
          </a:bodyPr>
          <a:lstStyle/>
          <a:p>
            <a:pPr algn="r">
              <a:spcBef>
                <a:spcPts val="0"/>
              </a:spcBef>
              <a:spcAft>
                <a:spcPts val="0"/>
              </a:spcAft>
            </a:pPr>
            <a:r>
              <a:rPr sz="1100" b="1" i="1">
                <a:solidFill>
                  <a:srgbClr val="2E55C6"/>
                </a:solidFill>
                <a:latin typeface="Source Sans Pro"/>
              </a:rPr>
              <a:t>5,480</a:t>
            </a:r>
          </a:p>
        </p:txBody>
      </p:sp>
      <p:sp>
        <p:nvSpPr>
          <p:cNvPr id="58" name="anim_click2_f1"/>
          <p:cNvSpPr txBox="1"/>
          <p:nvPr/>
        </p:nvSpPr>
        <p:spPr>
          <a:xfrm>
            <a:off x="4419380" y="4218399"/>
            <a:ext cx="1160000" cy="188722"/>
          </a:xfrm>
          <a:prstGeom prst="rect">
            <a:avLst/>
          </a:prstGeom>
          <a:noFill/>
        </p:spPr>
        <p:txBody>
          <a:bodyPr wrap="square" lIns="0" tIns="0" rIns="0" bIns="0" anchor="ctr">
            <a:spAutoFit/>
          </a:bodyPr>
          <a:lstStyle/>
          <a:p>
            <a:pPr algn="r">
              <a:spcBef>
                <a:spcPts val="0"/>
              </a:spcBef>
              <a:spcAft>
                <a:spcPts val="0"/>
              </a:spcAft>
            </a:pPr>
            <a:r>
              <a:rPr sz="1100" b="1" i="1">
                <a:solidFill>
                  <a:srgbClr val="2E55C6"/>
                </a:solidFill>
                <a:latin typeface="Source Sans Pro"/>
              </a:rPr>
              <a:t>18,560</a:t>
            </a:r>
          </a:p>
        </p:txBody>
      </p:sp>
      <p:sp>
        <p:nvSpPr>
          <p:cNvPr id="59" name="anim_click2_c"/>
          <p:cNvSpPr txBox="1"/>
          <p:nvPr/>
        </p:nvSpPr>
        <p:spPr>
          <a:xfrm>
            <a:off x="7086600" y="4094480"/>
            <a:ext cx="4663440" cy="451104"/>
          </a:xfrm>
          <a:prstGeom prst="rect">
            <a:avLst/>
          </a:prstGeom>
          <a:noFill/>
        </p:spPr>
        <p:txBody>
          <a:bodyPr wrap="square" lIns="0" tIns="0" rIns="0" bIns="0" anchor="t">
            <a:spAutoFit/>
          </a:bodyPr>
          <a:lstStyle/>
          <a:p>
            <a:pPr>
              <a:lnSpc>
                <a:spcPct val="105000"/>
              </a:lnSpc>
              <a:spcBef>
                <a:spcPts val="0"/>
              </a:spcBef>
              <a:spcAft>
                <a:spcPts val="300"/>
              </a:spcAft>
            </a:pPr>
            <a:r>
              <a:rPr sz="1200" b="1" i="0">
                <a:solidFill>
                  <a:srgbClr val="203D48"/>
                </a:solidFill>
                <a:latin typeface="Source Sans Pro"/>
              </a:rPr>
              <a:t>Depreciation in the Workings box: 3m O.F. each. Always show Cost x Rate.</a:t>
            </a:r>
          </a:p>
        </p:txBody>
      </p:sp>
      <p:sp>
        <p:nvSpPr>
          <p:cNvPr id="60" name="anim_click3_f0"/>
          <p:cNvSpPr txBox="1"/>
          <p:nvPr/>
        </p:nvSpPr>
        <p:spPr>
          <a:xfrm>
            <a:off x="5669380" y="4548399"/>
            <a:ext cx="1160000" cy="188722"/>
          </a:xfrm>
          <a:prstGeom prst="rect">
            <a:avLst/>
          </a:prstGeom>
          <a:noFill/>
        </p:spPr>
        <p:txBody>
          <a:bodyPr wrap="square" lIns="0" tIns="0" rIns="0" bIns="0" anchor="ctr">
            <a:spAutoFit/>
          </a:bodyPr>
          <a:lstStyle/>
          <a:p>
            <a:pPr algn="r">
              <a:spcBef>
                <a:spcPts val="0"/>
              </a:spcBef>
              <a:spcAft>
                <a:spcPts val="0"/>
              </a:spcAft>
            </a:pPr>
            <a:r>
              <a:rPr sz="1100" b="1" i="1">
                <a:solidFill>
                  <a:srgbClr val="2E55C6"/>
                </a:solidFill>
                <a:latin typeface="Source Sans Pro"/>
              </a:rPr>
              <a:t>(140,040)</a:t>
            </a:r>
          </a:p>
        </p:txBody>
      </p:sp>
      <p:sp>
        <p:nvSpPr>
          <p:cNvPr id="61" name="anim_click3_f1"/>
          <p:cNvSpPr txBox="1"/>
          <p:nvPr/>
        </p:nvSpPr>
        <p:spPr>
          <a:xfrm>
            <a:off x="5669380" y="4878399"/>
            <a:ext cx="1160000" cy="188722"/>
          </a:xfrm>
          <a:prstGeom prst="rect">
            <a:avLst/>
          </a:prstGeom>
          <a:noFill/>
        </p:spPr>
        <p:txBody>
          <a:bodyPr wrap="square" lIns="0" tIns="0" rIns="0" bIns="0" anchor="ctr">
            <a:spAutoFit/>
          </a:bodyPr>
          <a:lstStyle/>
          <a:p>
            <a:pPr algn="r">
              <a:spcBef>
                <a:spcPts val="0"/>
              </a:spcBef>
              <a:spcAft>
                <a:spcPts val="0"/>
              </a:spcAft>
            </a:pPr>
            <a:r>
              <a:rPr sz="1100" b="1" i="1">
                <a:solidFill>
                  <a:srgbClr val="2E55C6"/>
                </a:solidFill>
                <a:latin typeface="Source Sans Pro"/>
              </a:rPr>
              <a:t>9,560</a:t>
            </a:r>
          </a:p>
        </p:txBody>
      </p:sp>
      <p:sp>
        <p:nvSpPr>
          <p:cNvPr id="62" name="anim_click3_c"/>
          <p:cNvSpPr txBox="1"/>
          <p:nvPr/>
        </p:nvSpPr>
        <p:spPr>
          <a:xfrm>
            <a:off x="7086600" y="4752847"/>
            <a:ext cx="4663440" cy="451104"/>
          </a:xfrm>
          <a:prstGeom prst="rect">
            <a:avLst/>
          </a:prstGeom>
          <a:noFill/>
        </p:spPr>
        <p:txBody>
          <a:bodyPr wrap="square" lIns="0" tIns="0" rIns="0" bIns="0" anchor="t">
            <a:spAutoFit/>
          </a:bodyPr>
          <a:lstStyle/>
          <a:p>
            <a:pPr>
              <a:lnSpc>
                <a:spcPct val="105000"/>
              </a:lnSpc>
              <a:spcBef>
                <a:spcPts val="0"/>
              </a:spcBef>
              <a:spcAft>
                <a:spcPts val="300"/>
              </a:spcAft>
            </a:pPr>
            <a:r>
              <a:rPr sz="1200" b="1" i="0">
                <a:solidFill>
                  <a:srgbClr val="203D48"/>
                </a:solidFill>
                <a:latin typeface="Source Sans Pro"/>
              </a:rPr>
              <a:t>Total Expenses (€140,040); Net Profit = €149,600 - €140,040 = €9,560 (2m O.F.).</a:t>
            </a:r>
          </a:p>
        </p:txBody>
      </p:sp>
      <p:sp>
        <p:nvSpPr>
          <p:cNvPr id="63" name="anim_click4_f0"/>
          <p:cNvSpPr txBox="1"/>
          <p:nvPr/>
        </p:nvSpPr>
        <p:spPr>
          <a:xfrm>
            <a:off x="5669380" y="5208399"/>
            <a:ext cx="1160000" cy="188722"/>
          </a:xfrm>
          <a:prstGeom prst="rect">
            <a:avLst/>
          </a:prstGeom>
          <a:noFill/>
        </p:spPr>
        <p:txBody>
          <a:bodyPr wrap="square" lIns="0" tIns="0" rIns="0" bIns="0" anchor="ctr">
            <a:spAutoFit/>
          </a:bodyPr>
          <a:lstStyle/>
          <a:p>
            <a:pPr algn="r">
              <a:spcBef>
                <a:spcPts val="0"/>
              </a:spcBef>
              <a:spcAft>
                <a:spcPts val="0"/>
              </a:spcAft>
            </a:pPr>
            <a:r>
              <a:rPr sz="1100" b="1" i="1">
                <a:solidFill>
                  <a:srgbClr val="2E55C6"/>
                </a:solidFill>
                <a:latin typeface="Source Sans Pro"/>
              </a:rPr>
              <a:t>(9,200)</a:t>
            </a:r>
          </a:p>
        </p:txBody>
      </p:sp>
      <p:sp>
        <p:nvSpPr>
          <p:cNvPr id="64" name="anim_click4_f1"/>
          <p:cNvSpPr txBox="1"/>
          <p:nvPr/>
        </p:nvSpPr>
        <p:spPr>
          <a:xfrm>
            <a:off x="5669380" y="5538399"/>
            <a:ext cx="1160000" cy="188722"/>
          </a:xfrm>
          <a:prstGeom prst="rect">
            <a:avLst/>
          </a:prstGeom>
          <a:noFill/>
        </p:spPr>
        <p:txBody>
          <a:bodyPr wrap="square" lIns="0" tIns="0" rIns="0" bIns="0" anchor="ctr">
            <a:spAutoFit/>
          </a:bodyPr>
          <a:lstStyle/>
          <a:p>
            <a:pPr algn="r">
              <a:spcBef>
                <a:spcPts val="0"/>
              </a:spcBef>
              <a:spcAft>
                <a:spcPts val="0"/>
              </a:spcAft>
            </a:pPr>
            <a:r>
              <a:rPr sz="1100" b="1" i="1">
                <a:solidFill>
                  <a:srgbClr val="2E55C6"/>
                </a:solidFill>
                <a:latin typeface="Source Sans Pro"/>
              </a:rPr>
              <a:t>360</a:t>
            </a:r>
          </a:p>
        </p:txBody>
      </p:sp>
      <p:sp>
        <p:nvSpPr>
          <p:cNvPr id="65" name="anim_click4_f2"/>
          <p:cNvSpPr txBox="1"/>
          <p:nvPr/>
        </p:nvSpPr>
        <p:spPr>
          <a:xfrm>
            <a:off x="5669380" y="5868399"/>
            <a:ext cx="1160000" cy="188722"/>
          </a:xfrm>
          <a:prstGeom prst="rect">
            <a:avLst/>
          </a:prstGeom>
          <a:noFill/>
        </p:spPr>
        <p:txBody>
          <a:bodyPr wrap="square" lIns="0" tIns="0" rIns="0" bIns="0" anchor="ctr">
            <a:spAutoFit/>
          </a:bodyPr>
          <a:lstStyle/>
          <a:p>
            <a:pPr algn="r">
              <a:spcBef>
                <a:spcPts val="0"/>
              </a:spcBef>
              <a:spcAft>
                <a:spcPts val="0"/>
              </a:spcAft>
            </a:pPr>
            <a:r>
              <a:rPr sz="1100" b="1" i="1">
                <a:solidFill>
                  <a:srgbClr val="2E55C6"/>
                </a:solidFill>
                <a:latin typeface="Source Sans Pro"/>
              </a:rPr>
              <a:t>48,000</a:t>
            </a:r>
          </a:p>
        </p:txBody>
      </p:sp>
      <p:sp>
        <p:nvSpPr>
          <p:cNvPr id="66" name="anim_click4_f3"/>
          <p:cNvSpPr txBox="1"/>
          <p:nvPr/>
        </p:nvSpPr>
        <p:spPr>
          <a:xfrm>
            <a:off x="5669380" y="6198399"/>
            <a:ext cx="1160000" cy="188722"/>
          </a:xfrm>
          <a:prstGeom prst="rect">
            <a:avLst/>
          </a:prstGeom>
          <a:noFill/>
        </p:spPr>
        <p:txBody>
          <a:bodyPr wrap="square" lIns="0" tIns="0" rIns="0" bIns="0" anchor="ctr">
            <a:spAutoFit/>
          </a:bodyPr>
          <a:lstStyle/>
          <a:p>
            <a:pPr algn="r">
              <a:spcBef>
                <a:spcPts val="0"/>
              </a:spcBef>
              <a:spcAft>
                <a:spcPts val="0"/>
              </a:spcAft>
            </a:pPr>
            <a:r>
              <a:rPr sz="1100" b="1" i="1">
                <a:solidFill>
                  <a:srgbClr val="2E55C6"/>
                </a:solidFill>
                <a:latin typeface="Source Sans Pro"/>
              </a:rPr>
              <a:t>48,360</a:t>
            </a:r>
          </a:p>
        </p:txBody>
      </p:sp>
      <p:sp>
        <p:nvSpPr>
          <p:cNvPr id="67" name="anim_click4_c"/>
          <p:cNvSpPr txBox="1"/>
          <p:nvPr/>
        </p:nvSpPr>
        <p:spPr>
          <a:xfrm>
            <a:off x="7086600" y="5776976"/>
            <a:ext cx="3566160" cy="847344"/>
          </a:xfrm>
          <a:prstGeom prst="rect">
            <a:avLst/>
          </a:prstGeom>
          <a:noFill/>
        </p:spPr>
        <p:txBody>
          <a:bodyPr wrap="square" lIns="0" tIns="0" rIns="0" bIns="0" anchor="t">
            <a:spAutoFit/>
          </a:bodyPr>
          <a:lstStyle/>
          <a:p>
            <a:pPr>
              <a:lnSpc>
                <a:spcPct val="105000"/>
              </a:lnSpc>
              <a:spcBef>
                <a:spcPts val="0"/>
              </a:spcBef>
              <a:spcAft>
                <a:spcPts val="300"/>
              </a:spcAft>
            </a:pPr>
            <a:r>
              <a:rPr sz="1200" b="1" i="0">
                <a:solidFill>
                  <a:srgbClr val="203D48"/>
                </a:solidFill>
                <a:latin typeface="Source Sans Pro"/>
              </a:rPr>
              <a:t>Appropriation: deduct dividends paid, add the opening P&amp;L balance. P&amp;L Balance 31/12/2022 = €48,360 (1m O.F.).</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1"/>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7"/>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8"/>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5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0"/>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61"/>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6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63"/>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64"/>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65"/>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66"/>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6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1389380" y="834637"/>
            <a:ext cx="8869680" cy="585994"/>
          </a:xfrm>
          <a:prstGeom prst="rect">
            <a:avLst/>
          </a:prstGeom>
          <a:noFill/>
        </p:spPr>
        <p:txBody>
          <a:bodyPr wrap="square" lIns="0" tIns="0" rIns="0" bIns="0" anchor="t">
            <a:spAutoFit/>
          </a:bodyPr>
          <a:lstStyle/>
          <a:p>
            <a:pPr>
              <a:lnSpc>
                <a:spcPct val="102000"/>
              </a:lnSpc>
              <a:spcBef>
                <a:spcPts val="0"/>
              </a:spcBef>
              <a:spcAft>
                <a:spcPts val="0"/>
              </a:spcAft>
            </a:pPr>
            <a:r>
              <a:rPr sz="2000" b="1" i="0">
                <a:solidFill>
                  <a:srgbClr val="049F84"/>
                </a:solidFill>
                <a:latin typeface="Source Sans Pro"/>
              </a:rPr>
              <a:t>2023 Q17 (b)   </a:t>
            </a:r>
            <a:r>
              <a:rPr b="1" i="0">
                <a:solidFill>
                  <a:srgbClr val="203D48"/>
                </a:solidFill>
                <a:latin typeface="Source Sans Pro"/>
              </a:rPr>
              <a:t>(b) Prepare the Statement of Financial Position for Cupán Eco Ltd as at 31/12/2022.</a:t>
            </a:r>
          </a:p>
        </p:txBody>
      </p:sp>
      <p:sp>
        <p:nvSpPr>
          <p:cNvPr id="4" name="Rectangle 3"/>
          <p:cNvSpPr/>
          <p:nvPr/>
        </p:nvSpPr>
        <p:spPr>
          <a:xfrm>
            <a:off x="1389380" y="1556800"/>
            <a:ext cx="5900000" cy="270000"/>
          </a:xfrm>
          <a:prstGeom prst="rect">
            <a:avLst/>
          </a:prstGeom>
          <a:solidFill>
            <a:srgbClr val="203D48"/>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spcBef>
                <a:spcPts val="0"/>
              </a:spcBef>
              <a:spcAft>
                <a:spcPts val="0"/>
              </a:spcAft>
            </a:pPr>
            <a:r>
              <a:rPr sz="1100" b="1" i="0">
                <a:solidFill>
                  <a:srgbClr val="FFFFFF"/>
                </a:solidFill>
                <a:latin typeface="Source Sans Pro"/>
              </a:rPr>
              <a:t>Statement of Financial Position of Cupán Eco Ltd as at 31/12/2022</a:t>
            </a:r>
          </a:p>
        </p:txBody>
      </p:sp>
      <p:sp>
        <p:nvSpPr>
          <p:cNvPr id="5" name="Rectangle 4"/>
          <p:cNvSpPr/>
          <p:nvPr/>
        </p:nvSpPr>
        <p:spPr>
          <a:xfrm>
            <a:off x="1389380" y="1826800"/>
            <a:ext cx="2750000" cy="270000"/>
          </a:xfrm>
          <a:prstGeom prst="rect">
            <a:avLst/>
          </a:prstGeom>
          <a:solidFill>
            <a:srgbClr val="00B2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100" b="1" i="0">
                <a:solidFill>
                  <a:srgbClr val="FFFFFF"/>
                </a:solidFill>
                <a:latin typeface="Source Sans Pro"/>
              </a:rPr>
              <a:t>Fixed Assets</a:t>
            </a:r>
          </a:p>
        </p:txBody>
      </p:sp>
      <p:sp>
        <p:nvSpPr>
          <p:cNvPr id="6" name="Rectangle 5"/>
          <p:cNvSpPr/>
          <p:nvPr/>
        </p:nvSpPr>
        <p:spPr>
          <a:xfrm>
            <a:off x="4139379" y="1826800"/>
            <a:ext cx="1050000" cy="27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7" name="Rectangle 6"/>
          <p:cNvSpPr/>
          <p:nvPr/>
        </p:nvSpPr>
        <p:spPr>
          <a:xfrm>
            <a:off x="5189380" y="1826800"/>
            <a:ext cx="1050000" cy="27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8" name="Rectangle 7"/>
          <p:cNvSpPr/>
          <p:nvPr/>
        </p:nvSpPr>
        <p:spPr>
          <a:xfrm>
            <a:off x="6239380" y="1826800"/>
            <a:ext cx="1050000" cy="27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9" name="Rectangle 8"/>
          <p:cNvSpPr/>
          <p:nvPr/>
        </p:nvSpPr>
        <p:spPr>
          <a:xfrm>
            <a:off x="1389380" y="2096800"/>
            <a:ext cx="2750000" cy="27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100" b="1" i="0">
                <a:solidFill>
                  <a:srgbClr val="203D48"/>
                </a:solidFill>
                <a:latin typeface="Source Sans Pro"/>
              </a:rPr>
              <a:t>Buildings</a:t>
            </a:r>
          </a:p>
        </p:txBody>
      </p:sp>
      <p:sp>
        <p:nvSpPr>
          <p:cNvPr id="10" name="Rectangle 9"/>
          <p:cNvSpPr/>
          <p:nvPr/>
        </p:nvSpPr>
        <p:spPr>
          <a:xfrm>
            <a:off x="4139379" y="2096800"/>
            <a:ext cx="1050000" cy="27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11" name="Rectangle 10"/>
          <p:cNvSpPr/>
          <p:nvPr/>
        </p:nvSpPr>
        <p:spPr>
          <a:xfrm>
            <a:off x="5189380" y="2096800"/>
            <a:ext cx="1050000" cy="27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12" name="Rectangle 11"/>
          <p:cNvSpPr/>
          <p:nvPr/>
        </p:nvSpPr>
        <p:spPr>
          <a:xfrm>
            <a:off x="6239380" y="2096800"/>
            <a:ext cx="1050000" cy="27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13" name="Rectangle 12"/>
          <p:cNvSpPr/>
          <p:nvPr/>
        </p:nvSpPr>
        <p:spPr>
          <a:xfrm>
            <a:off x="1389380" y="2366800"/>
            <a:ext cx="2750000" cy="27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100" b="1" i="0">
                <a:solidFill>
                  <a:srgbClr val="203D48"/>
                </a:solidFill>
                <a:latin typeface="Source Sans Pro"/>
              </a:rPr>
              <a:t>Equipment</a:t>
            </a:r>
          </a:p>
        </p:txBody>
      </p:sp>
      <p:sp>
        <p:nvSpPr>
          <p:cNvPr id="14" name="Rectangle 13"/>
          <p:cNvSpPr/>
          <p:nvPr/>
        </p:nvSpPr>
        <p:spPr>
          <a:xfrm>
            <a:off x="4139379" y="2366800"/>
            <a:ext cx="1050000" cy="27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15" name="Rectangle 14"/>
          <p:cNvSpPr/>
          <p:nvPr/>
        </p:nvSpPr>
        <p:spPr>
          <a:xfrm>
            <a:off x="5189380" y="2366800"/>
            <a:ext cx="1050000" cy="27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16" name="Rectangle 15"/>
          <p:cNvSpPr/>
          <p:nvPr/>
        </p:nvSpPr>
        <p:spPr>
          <a:xfrm>
            <a:off x="6239380" y="2366800"/>
            <a:ext cx="1050000" cy="27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17" name="Rectangle 16"/>
          <p:cNvSpPr/>
          <p:nvPr/>
        </p:nvSpPr>
        <p:spPr>
          <a:xfrm>
            <a:off x="1389380" y="2636800"/>
            <a:ext cx="2750000" cy="270000"/>
          </a:xfrm>
          <a:prstGeom prst="rect">
            <a:avLst/>
          </a:prstGeom>
          <a:solidFill>
            <a:srgbClr val="00B2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100" b="1" i="0">
                <a:solidFill>
                  <a:srgbClr val="FFFFFF"/>
                </a:solidFill>
                <a:latin typeface="Source Sans Pro"/>
              </a:rPr>
              <a:t>Total Fixed Assets</a:t>
            </a:r>
          </a:p>
        </p:txBody>
      </p:sp>
      <p:sp>
        <p:nvSpPr>
          <p:cNvPr id="18" name="Rectangle 17"/>
          <p:cNvSpPr/>
          <p:nvPr/>
        </p:nvSpPr>
        <p:spPr>
          <a:xfrm>
            <a:off x="4139379" y="2636800"/>
            <a:ext cx="1050000" cy="27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19" name="Rectangle 18"/>
          <p:cNvSpPr/>
          <p:nvPr/>
        </p:nvSpPr>
        <p:spPr>
          <a:xfrm>
            <a:off x="5189380" y="2636800"/>
            <a:ext cx="1050000" cy="27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20" name="Rectangle 19"/>
          <p:cNvSpPr/>
          <p:nvPr/>
        </p:nvSpPr>
        <p:spPr>
          <a:xfrm>
            <a:off x="6239380" y="2636800"/>
            <a:ext cx="1050000" cy="27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21" name="Rectangle 20"/>
          <p:cNvSpPr/>
          <p:nvPr/>
        </p:nvSpPr>
        <p:spPr>
          <a:xfrm>
            <a:off x="1389380" y="2906800"/>
            <a:ext cx="2750000" cy="270000"/>
          </a:xfrm>
          <a:prstGeom prst="rect">
            <a:avLst/>
          </a:prstGeom>
          <a:solidFill>
            <a:srgbClr val="049F84"/>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100" b="1" i="0">
                <a:solidFill>
                  <a:srgbClr val="FFFFFF"/>
                </a:solidFill>
                <a:latin typeface="Source Sans Pro"/>
              </a:rPr>
              <a:t>Current Assets</a:t>
            </a:r>
          </a:p>
        </p:txBody>
      </p:sp>
      <p:sp>
        <p:nvSpPr>
          <p:cNvPr id="22" name="Rectangle 21"/>
          <p:cNvSpPr/>
          <p:nvPr/>
        </p:nvSpPr>
        <p:spPr>
          <a:xfrm>
            <a:off x="4139379" y="2906800"/>
            <a:ext cx="1050000" cy="27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23" name="Rectangle 22"/>
          <p:cNvSpPr/>
          <p:nvPr/>
        </p:nvSpPr>
        <p:spPr>
          <a:xfrm>
            <a:off x="5189380" y="2906800"/>
            <a:ext cx="1050000" cy="27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24" name="Rectangle 23"/>
          <p:cNvSpPr/>
          <p:nvPr/>
        </p:nvSpPr>
        <p:spPr>
          <a:xfrm>
            <a:off x="6239380" y="2906800"/>
            <a:ext cx="1050000" cy="27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25" name="Rectangle 24"/>
          <p:cNvSpPr/>
          <p:nvPr/>
        </p:nvSpPr>
        <p:spPr>
          <a:xfrm>
            <a:off x="1389380" y="3176800"/>
            <a:ext cx="2750000" cy="27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100" b="1" i="0">
                <a:solidFill>
                  <a:srgbClr val="203D48"/>
                </a:solidFill>
                <a:latin typeface="Source Sans Pro"/>
              </a:rPr>
              <a:t>Cash</a:t>
            </a:r>
          </a:p>
        </p:txBody>
      </p:sp>
      <p:sp>
        <p:nvSpPr>
          <p:cNvPr id="26" name="Rectangle 25"/>
          <p:cNvSpPr/>
          <p:nvPr/>
        </p:nvSpPr>
        <p:spPr>
          <a:xfrm>
            <a:off x="4139379" y="3176800"/>
            <a:ext cx="1050000" cy="27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27" name="Rectangle 26"/>
          <p:cNvSpPr/>
          <p:nvPr/>
        </p:nvSpPr>
        <p:spPr>
          <a:xfrm>
            <a:off x="5189380" y="3176800"/>
            <a:ext cx="1050000" cy="27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28" name="Rectangle 27"/>
          <p:cNvSpPr/>
          <p:nvPr/>
        </p:nvSpPr>
        <p:spPr>
          <a:xfrm>
            <a:off x="6239380" y="3176800"/>
            <a:ext cx="1050000" cy="27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29" name="Rectangle 28"/>
          <p:cNvSpPr/>
          <p:nvPr/>
        </p:nvSpPr>
        <p:spPr>
          <a:xfrm>
            <a:off x="1389380" y="3446800"/>
            <a:ext cx="2750000" cy="27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100" b="1" i="0">
                <a:solidFill>
                  <a:srgbClr val="203D48"/>
                </a:solidFill>
                <a:latin typeface="Source Sans Pro"/>
              </a:rPr>
              <a:t>Debtors</a:t>
            </a:r>
          </a:p>
        </p:txBody>
      </p:sp>
      <p:sp>
        <p:nvSpPr>
          <p:cNvPr id="30" name="Rectangle 29"/>
          <p:cNvSpPr/>
          <p:nvPr/>
        </p:nvSpPr>
        <p:spPr>
          <a:xfrm>
            <a:off x="4139379" y="3446800"/>
            <a:ext cx="1050000" cy="27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31" name="Rectangle 30"/>
          <p:cNvSpPr/>
          <p:nvPr/>
        </p:nvSpPr>
        <p:spPr>
          <a:xfrm>
            <a:off x="5189380" y="3446800"/>
            <a:ext cx="1050000" cy="27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32" name="Rectangle 31"/>
          <p:cNvSpPr/>
          <p:nvPr/>
        </p:nvSpPr>
        <p:spPr>
          <a:xfrm>
            <a:off x="6239380" y="3446800"/>
            <a:ext cx="1050000" cy="27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33" name="Rectangle 32"/>
          <p:cNvSpPr/>
          <p:nvPr/>
        </p:nvSpPr>
        <p:spPr>
          <a:xfrm>
            <a:off x="1389380" y="3716800"/>
            <a:ext cx="2750000" cy="27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100" b="1" i="0">
                <a:solidFill>
                  <a:srgbClr val="203D48"/>
                </a:solidFill>
                <a:latin typeface="Source Sans Pro"/>
              </a:rPr>
              <a:t>Closing Stock 31/12/22</a:t>
            </a:r>
          </a:p>
        </p:txBody>
      </p:sp>
      <p:sp>
        <p:nvSpPr>
          <p:cNvPr id="34" name="Rectangle 33"/>
          <p:cNvSpPr/>
          <p:nvPr/>
        </p:nvSpPr>
        <p:spPr>
          <a:xfrm>
            <a:off x="4139379" y="3716800"/>
            <a:ext cx="1050000" cy="27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35" name="Rectangle 34"/>
          <p:cNvSpPr/>
          <p:nvPr/>
        </p:nvSpPr>
        <p:spPr>
          <a:xfrm>
            <a:off x="5189380" y="3716800"/>
            <a:ext cx="1050000" cy="27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36" name="Rectangle 35"/>
          <p:cNvSpPr/>
          <p:nvPr/>
        </p:nvSpPr>
        <p:spPr>
          <a:xfrm>
            <a:off x="6239380" y="3716800"/>
            <a:ext cx="1050000" cy="27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37" name="Rectangle 36"/>
          <p:cNvSpPr/>
          <p:nvPr/>
        </p:nvSpPr>
        <p:spPr>
          <a:xfrm>
            <a:off x="1389380" y="3986800"/>
            <a:ext cx="2750000" cy="270000"/>
          </a:xfrm>
          <a:prstGeom prst="rect">
            <a:avLst/>
          </a:prstGeom>
          <a:solidFill>
            <a:srgbClr val="049F84"/>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100" b="1" i="0">
                <a:solidFill>
                  <a:srgbClr val="FFFFFF"/>
                </a:solidFill>
                <a:latin typeface="Source Sans Pro"/>
              </a:rPr>
              <a:t>Current Liabilities</a:t>
            </a:r>
          </a:p>
        </p:txBody>
      </p:sp>
      <p:sp>
        <p:nvSpPr>
          <p:cNvPr id="38" name="Rectangle 37"/>
          <p:cNvSpPr/>
          <p:nvPr/>
        </p:nvSpPr>
        <p:spPr>
          <a:xfrm>
            <a:off x="4139379" y="3986800"/>
            <a:ext cx="1050000" cy="27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39" name="Rectangle 38"/>
          <p:cNvSpPr/>
          <p:nvPr/>
        </p:nvSpPr>
        <p:spPr>
          <a:xfrm>
            <a:off x="5189380" y="3986800"/>
            <a:ext cx="1050000" cy="27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40" name="Rectangle 39"/>
          <p:cNvSpPr/>
          <p:nvPr/>
        </p:nvSpPr>
        <p:spPr>
          <a:xfrm>
            <a:off x="6239380" y="3986800"/>
            <a:ext cx="1050000" cy="27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41" name="Rectangle 40"/>
          <p:cNvSpPr/>
          <p:nvPr/>
        </p:nvSpPr>
        <p:spPr>
          <a:xfrm>
            <a:off x="1389380" y="4256800"/>
            <a:ext cx="2750000" cy="27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100" b="1" i="0">
                <a:solidFill>
                  <a:srgbClr val="203D48"/>
                </a:solidFill>
                <a:latin typeface="Source Sans Pro"/>
              </a:rPr>
              <a:t>Creditors</a:t>
            </a:r>
          </a:p>
        </p:txBody>
      </p:sp>
      <p:sp>
        <p:nvSpPr>
          <p:cNvPr id="42" name="Rectangle 41"/>
          <p:cNvSpPr/>
          <p:nvPr/>
        </p:nvSpPr>
        <p:spPr>
          <a:xfrm>
            <a:off x="4139379" y="4256800"/>
            <a:ext cx="1050000" cy="27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43" name="Rectangle 42"/>
          <p:cNvSpPr/>
          <p:nvPr/>
        </p:nvSpPr>
        <p:spPr>
          <a:xfrm>
            <a:off x="5189380" y="4256800"/>
            <a:ext cx="1050000" cy="27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44" name="Rectangle 43"/>
          <p:cNvSpPr/>
          <p:nvPr/>
        </p:nvSpPr>
        <p:spPr>
          <a:xfrm>
            <a:off x="6239380" y="4256800"/>
            <a:ext cx="1050000" cy="27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45" name="Rectangle 44"/>
          <p:cNvSpPr/>
          <p:nvPr/>
        </p:nvSpPr>
        <p:spPr>
          <a:xfrm>
            <a:off x="1389380" y="4526800"/>
            <a:ext cx="2750000" cy="27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100" b="1" i="0">
                <a:solidFill>
                  <a:srgbClr val="203D48"/>
                </a:solidFill>
                <a:latin typeface="Source Sans Pro"/>
              </a:rPr>
              <a:t>Bank Overdraft</a:t>
            </a:r>
          </a:p>
        </p:txBody>
      </p:sp>
      <p:sp>
        <p:nvSpPr>
          <p:cNvPr id="46" name="Rectangle 45"/>
          <p:cNvSpPr/>
          <p:nvPr/>
        </p:nvSpPr>
        <p:spPr>
          <a:xfrm>
            <a:off x="4139379" y="4526800"/>
            <a:ext cx="1050000" cy="27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47" name="Rectangle 46"/>
          <p:cNvSpPr/>
          <p:nvPr/>
        </p:nvSpPr>
        <p:spPr>
          <a:xfrm>
            <a:off x="5189380" y="4526800"/>
            <a:ext cx="1050000" cy="27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48" name="Rectangle 47"/>
          <p:cNvSpPr/>
          <p:nvPr/>
        </p:nvSpPr>
        <p:spPr>
          <a:xfrm>
            <a:off x="6239380" y="4526800"/>
            <a:ext cx="1050000" cy="27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49" name="Rectangle 48"/>
          <p:cNvSpPr/>
          <p:nvPr/>
        </p:nvSpPr>
        <p:spPr>
          <a:xfrm>
            <a:off x="1389380" y="4796800"/>
            <a:ext cx="2750000" cy="270000"/>
          </a:xfrm>
          <a:prstGeom prst="rect">
            <a:avLst/>
          </a:prstGeom>
          <a:solidFill>
            <a:srgbClr val="049F84"/>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100" b="1" i="0">
                <a:solidFill>
                  <a:srgbClr val="FFFFFF"/>
                </a:solidFill>
                <a:latin typeface="Source Sans Pro"/>
              </a:rPr>
              <a:t>Working Capital</a:t>
            </a:r>
          </a:p>
        </p:txBody>
      </p:sp>
      <p:sp>
        <p:nvSpPr>
          <p:cNvPr id="50" name="Rectangle 49"/>
          <p:cNvSpPr/>
          <p:nvPr/>
        </p:nvSpPr>
        <p:spPr>
          <a:xfrm>
            <a:off x="4139379" y="4796800"/>
            <a:ext cx="1050000" cy="27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51" name="Rectangle 50"/>
          <p:cNvSpPr/>
          <p:nvPr/>
        </p:nvSpPr>
        <p:spPr>
          <a:xfrm>
            <a:off x="5189380" y="4796800"/>
            <a:ext cx="1050000" cy="27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52" name="Rectangle 51"/>
          <p:cNvSpPr/>
          <p:nvPr/>
        </p:nvSpPr>
        <p:spPr>
          <a:xfrm>
            <a:off x="6239380" y="4796800"/>
            <a:ext cx="1050000" cy="27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53" name="Rectangle 52"/>
          <p:cNvSpPr/>
          <p:nvPr/>
        </p:nvSpPr>
        <p:spPr>
          <a:xfrm>
            <a:off x="1389380" y="5066800"/>
            <a:ext cx="2750000" cy="270000"/>
          </a:xfrm>
          <a:prstGeom prst="rect">
            <a:avLst/>
          </a:prstGeom>
          <a:solidFill>
            <a:srgbClr val="049F84"/>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100" b="1" i="0">
                <a:solidFill>
                  <a:srgbClr val="FFFFFF"/>
                </a:solidFill>
                <a:latin typeface="Source Sans Pro"/>
              </a:rPr>
              <a:t>Total Net Assets</a:t>
            </a:r>
          </a:p>
        </p:txBody>
      </p:sp>
      <p:sp>
        <p:nvSpPr>
          <p:cNvPr id="54" name="Rectangle 53"/>
          <p:cNvSpPr/>
          <p:nvPr/>
        </p:nvSpPr>
        <p:spPr>
          <a:xfrm>
            <a:off x="4139379" y="5066800"/>
            <a:ext cx="1050000" cy="27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55" name="Rectangle 54"/>
          <p:cNvSpPr/>
          <p:nvPr/>
        </p:nvSpPr>
        <p:spPr>
          <a:xfrm>
            <a:off x="5189380" y="5066800"/>
            <a:ext cx="1050000" cy="27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56" name="Rectangle 55"/>
          <p:cNvSpPr/>
          <p:nvPr/>
        </p:nvSpPr>
        <p:spPr>
          <a:xfrm>
            <a:off x="6239380" y="5066800"/>
            <a:ext cx="1050000" cy="27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57" name="Rectangle 56"/>
          <p:cNvSpPr/>
          <p:nvPr/>
        </p:nvSpPr>
        <p:spPr>
          <a:xfrm>
            <a:off x="1389380" y="5336800"/>
            <a:ext cx="2750000" cy="270000"/>
          </a:xfrm>
          <a:prstGeom prst="rect">
            <a:avLst/>
          </a:prstGeom>
          <a:solidFill>
            <a:srgbClr val="F32201"/>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100" b="1" i="0">
                <a:solidFill>
                  <a:srgbClr val="FFFFFF"/>
                </a:solidFill>
                <a:latin typeface="Source Sans Pro"/>
              </a:rPr>
              <a:t>Financed by</a:t>
            </a:r>
          </a:p>
        </p:txBody>
      </p:sp>
      <p:sp>
        <p:nvSpPr>
          <p:cNvPr id="58" name="Rectangle 57"/>
          <p:cNvSpPr/>
          <p:nvPr/>
        </p:nvSpPr>
        <p:spPr>
          <a:xfrm>
            <a:off x="4139379" y="5336800"/>
            <a:ext cx="1050000" cy="27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59" name="Rectangle 58"/>
          <p:cNvSpPr/>
          <p:nvPr/>
        </p:nvSpPr>
        <p:spPr>
          <a:xfrm>
            <a:off x="5189380" y="5336800"/>
            <a:ext cx="1050000" cy="27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60" name="Rectangle 59"/>
          <p:cNvSpPr/>
          <p:nvPr/>
        </p:nvSpPr>
        <p:spPr>
          <a:xfrm>
            <a:off x="6239380" y="5336800"/>
            <a:ext cx="1050000" cy="27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61" name="Rectangle 60"/>
          <p:cNvSpPr/>
          <p:nvPr/>
        </p:nvSpPr>
        <p:spPr>
          <a:xfrm>
            <a:off x="1389380" y="5606800"/>
            <a:ext cx="2750000" cy="27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100" b="1" i="0">
                <a:solidFill>
                  <a:srgbClr val="203D48"/>
                </a:solidFill>
                <a:latin typeface="Source Sans Pro"/>
              </a:rPr>
              <a:t>Share Capital €1 Ord Shares</a:t>
            </a:r>
          </a:p>
        </p:txBody>
      </p:sp>
      <p:sp>
        <p:nvSpPr>
          <p:cNvPr id="62" name="Rectangle 61"/>
          <p:cNvSpPr/>
          <p:nvPr/>
        </p:nvSpPr>
        <p:spPr>
          <a:xfrm>
            <a:off x="4139379" y="5606800"/>
            <a:ext cx="1050000" cy="27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63" name="Rectangle 62"/>
          <p:cNvSpPr/>
          <p:nvPr/>
        </p:nvSpPr>
        <p:spPr>
          <a:xfrm>
            <a:off x="5189380" y="5606800"/>
            <a:ext cx="1050000" cy="27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64" name="Rectangle 63"/>
          <p:cNvSpPr/>
          <p:nvPr/>
        </p:nvSpPr>
        <p:spPr>
          <a:xfrm>
            <a:off x="6239380" y="5606800"/>
            <a:ext cx="1050000" cy="27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65" name="Rectangle 64"/>
          <p:cNvSpPr/>
          <p:nvPr/>
        </p:nvSpPr>
        <p:spPr>
          <a:xfrm>
            <a:off x="1389380" y="5876800"/>
            <a:ext cx="2750000" cy="27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100" b="1" i="0">
                <a:solidFill>
                  <a:srgbClr val="203D48"/>
                </a:solidFill>
                <a:latin typeface="Source Sans Pro"/>
              </a:rPr>
              <a:t>P&amp;L Balance 31/12/2022</a:t>
            </a:r>
          </a:p>
        </p:txBody>
      </p:sp>
      <p:sp>
        <p:nvSpPr>
          <p:cNvPr id="66" name="Rectangle 65"/>
          <p:cNvSpPr/>
          <p:nvPr/>
        </p:nvSpPr>
        <p:spPr>
          <a:xfrm>
            <a:off x="4139379" y="5876800"/>
            <a:ext cx="1050000" cy="27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67" name="Rectangle 66"/>
          <p:cNvSpPr/>
          <p:nvPr/>
        </p:nvSpPr>
        <p:spPr>
          <a:xfrm>
            <a:off x="5189380" y="5876800"/>
            <a:ext cx="1050000" cy="27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68" name="Rectangle 67"/>
          <p:cNvSpPr/>
          <p:nvPr/>
        </p:nvSpPr>
        <p:spPr>
          <a:xfrm>
            <a:off x="6239380" y="5876800"/>
            <a:ext cx="1050000" cy="27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69" name="Rectangle 68"/>
          <p:cNvSpPr/>
          <p:nvPr/>
        </p:nvSpPr>
        <p:spPr>
          <a:xfrm>
            <a:off x="1389380" y="6146800"/>
            <a:ext cx="2750000" cy="270000"/>
          </a:xfrm>
          <a:prstGeom prst="rect">
            <a:avLst/>
          </a:prstGeom>
          <a:solidFill>
            <a:srgbClr val="F32201"/>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l">
              <a:spcBef>
                <a:spcPts val="0"/>
              </a:spcBef>
              <a:spcAft>
                <a:spcPts val="0"/>
              </a:spcAft>
            </a:pPr>
            <a:r>
              <a:rPr sz="1100" b="1" i="0">
                <a:solidFill>
                  <a:srgbClr val="FFFFFF"/>
                </a:solidFill>
                <a:latin typeface="Source Sans Pro"/>
              </a:rPr>
              <a:t>Capital Employed</a:t>
            </a:r>
          </a:p>
        </p:txBody>
      </p:sp>
      <p:sp>
        <p:nvSpPr>
          <p:cNvPr id="70" name="Rectangle 69"/>
          <p:cNvSpPr/>
          <p:nvPr/>
        </p:nvSpPr>
        <p:spPr>
          <a:xfrm>
            <a:off x="4139379" y="6146800"/>
            <a:ext cx="1050000" cy="27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71" name="Rectangle 70"/>
          <p:cNvSpPr/>
          <p:nvPr/>
        </p:nvSpPr>
        <p:spPr>
          <a:xfrm>
            <a:off x="5189380" y="6146800"/>
            <a:ext cx="1050000" cy="27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72" name="Rectangle 71"/>
          <p:cNvSpPr/>
          <p:nvPr/>
        </p:nvSpPr>
        <p:spPr>
          <a:xfrm>
            <a:off x="6239380" y="6146800"/>
            <a:ext cx="1050000" cy="27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endParaRPr/>
          </a:p>
        </p:txBody>
      </p:sp>
      <p:sp>
        <p:nvSpPr>
          <p:cNvPr id="73" name="TextBox 72"/>
          <p:cNvSpPr txBox="1"/>
          <p:nvPr/>
        </p:nvSpPr>
        <p:spPr>
          <a:xfrm>
            <a:off x="4169379" y="1879082"/>
            <a:ext cx="1050000" cy="188722"/>
          </a:xfrm>
          <a:prstGeom prst="rect">
            <a:avLst/>
          </a:prstGeom>
          <a:noFill/>
        </p:spPr>
        <p:txBody>
          <a:bodyPr wrap="square" lIns="0" tIns="0" rIns="0" bIns="0" anchor="t">
            <a:spAutoFit/>
          </a:bodyPr>
          <a:lstStyle/>
          <a:p>
            <a:pPr algn="ctr">
              <a:spcBef>
                <a:spcPts val="0"/>
              </a:spcBef>
              <a:spcAft>
                <a:spcPts val="0"/>
              </a:spcAft>
            </a:pPr>
            <a:r>
              <a:rPr sz="1100" b="1" i="0">
                <a:solidFill>
                  <a:srgbClr val="203D48"/>
                </a:solidFill>
                <a:latin typeface="Source Sans Pro"/>
              </a:rPr>
              <a:t>Cost</a:t>
            </a:r>
          </a:p>
        </p:txBody>
      </p:sp>
      <p:sp>
        <p:nvSpPr>
          <p:cNvPr id="74" name="TextBox 73"/>
          <p:cNvSpPr txBox="1"/>
          <p:nvPr/>
        </p:nvSpPr>
        <p:spPr>
          <a:xfrm>
            <a:off x="5219380" y="1879082"/>
            <a:ext cx="1050000" cy="188722"/>
          </a:xfrm>
          <a:prstGeom prst="rect">
            <a:avLst/>
          </a:prstGeom>
          <a:noFill/>
        </p:spPr>
        <p:txBody>
          <a:bodyPr wrap="square" lIns="0" tIns="0" rIns="0" bIns="0" anchor="t">
            <a:spAutoFit/>
          </a:bodyPr>
          <a:lstStyle/>
          <a:p>
            <a:pPr algn="ctr">
              <a:spcBef>
                <a:spcPts val="0"/>
              </a:spcBef>
              <a:spcAft>
                <a:spcPts val="0"/>
              </a:spcAft>
            </a:pPr>
            <a:r>
              <a:rPr sz="1100" b="1" i="0">
                <a:solidFill>
                  <a:srgbClr val="203D48"/>
                </a:solidFill>
                <a:latin typeface="Source Sans Pro"/>
              </a:rPr>
              <a:t>Dep</a:t>
            </a:r>
          </a:p>
        </p:txBody>
      </p:sp>
      <p:sp>
        <p:nvSpPr>
          <p:cNvPr id="75" name="TextBox 74"/>
          <p:cNvSpPr txBox="1"/>
          <p:nvPr/>
        </p:nvSpPr>
        <p:spPr>
          <a:xfrm>
            <a:off x="6269380" y="1879082"/>
            <a:ext cx="1050000" cy="188722"/>
          </a:xfrm>
          <a:prstGeom prst="rect">
            <a:avLst/>
          </a:prstGeom>
          <a:noFill/>
        </p:spPr>
        <p:txBody>
          <a:bodyPr wrap="square" lIns="0" tIns="0" rIns="0" bIns="0" anchor="t">
            <a:spAutoFit/>
          </a:bodyPr>
          <a:lstStyle/>
          <a:p>
            <a:pPr algn="ctr">
              <a:spcBef>
                <a:spcPts val="0"/>
              </a:spcBef>
              <a:spcAft>
                <a:spcPts val="0"/>
              </a:spcAft>
            </a:pPr>
            <a:r>
              <a:rPr sz="1100" b="1" i="0">
                <a:solidFill>
                  <a:srgbClr val="203D48"/>
                </a:solidFill>
                <a:latin typeface="Source Sans Pro"/>
              </a:rPr>
              <a:t>N.B.V.</a:t>
            </a:r>
          </a:p>
        </p:txBody>
      </p:sp>
      <p:sp>
        <p:nvSpPr>
          <p:cNvPr id="76" name="anim_click1_f0"/>
          <p:cNvSpPr txBox="1"/>
          <p:nvPr/>
        </p:nvSpPr>
        <p:spPr>
          <a:xfrm>
            <a:off x="4169380" y="2137439"/>
            <a:ext cx="960000" cy="188722"/>
          </a:xfrm>
          <a:prstGeom prst="rect">
            <a:avLst/>
          </a:prstGeom>
          <a:noFill/>
        </p:spPr>
        <p:txBody>
          <a:bodyPr wrap="square" lIns="0" tIns="0" rIns="0" bIns="0" anchor="ctr">
            <a:spAutoFit/>
          </a:bodyPr>
          <a:lstStyle/>
          <a:p>
            <a:pPr algn="r">
              <a:spcBef>
                <a:spcPts val="0"/>
              </a:spcBef>
              <a:spcAft>
                <a:spcPts val="0"/>
              </a:spcAft>
            </a:pPr>
            <a:r>
              <a:rPr sz="1100" b="1" i="1">
                <a:solidFill>
                  <a:srgbClr val="2E55C6"/>
                </a:solidFill>
                <a:latin typeface="Source Sans Pro"/>
              </a:rPr>
              <a:t>274,000</a:t>
            </a:r>
          </a:p>
        </p:txBody>
      </p:sp>
      <p:sp>
        <p:nvSpPr>
          <p:cNvPr id="77" name="anim_click1_f1"/>
          <p:cNvSpPr txBox="1"/>
          <p:nvPr/>
        </p:nvSpPr>
        <p:spPr>
          <a:xfrm>
            <a:off x="5219380" y="2137439"/>
            <a:ext cx="960000" cy="188722"/>
          </a:xfrm>
          <a:prstGeom prst="rect">
            <a:avLst/>
          </a:prstGeom>
          <a:noFill/>
        </p:spPr>
        <p:txBody>
          <a:bodyPr wrap="square" lIns="0" tIns="0" rIns="0" bIns="0" anchor="ctr">
            <a:spAutoFit/>
          </a:bodyPr>
          <a:lstStyle/>
          <a:p>
            <a:pPr algn="r">
              <a:spcBef>
                <a:spcPts val="0"/>
              </a:spcBef>
              <a:spcAft>
                <a:spcPts val="0"/>
              </a:spcAft>
            </a:pPr>
            <a:r>
              <a:rPr sz="1100" b="1" i="1">
                <a:solidFill>
                  <a:srgbClr val="2E55C6"/>
                </a:solidFill>
                <a:latin typeface="Source Sans Pro"/>
              </a:rPr>
              <a:t>(5,480)</a:t>
            </a:r>
          </a:p>
        </p:txBody>
      </p:sp>
      <p:sp>
        <p:nvSpPr>
          <p:cNvPr id="78" name="anim_click1_f2"/>
          <p:cNvSpPr txBox="1"/>
          <p:nvPr/>
        </p:nvSpPr>
        <p:spPr>
          <a:xfrm>
            <a:off x="6269380" y="2137439"/>
            <a:ext cx="960000" cy="188722"/>
          </a:xfrm>
          <a:prstGeom prst="rect">
            <a:avLst/>
          </a:prstGeom>
          <a:noFill/>
        </p:spPr>
        <p:txBody>
          <a:bodyPr wrap="square" lIns="0" tIns="0" rIns="0" bIns="0" anchor="ctr">
            <a:spAutoFit/>
          </a:bodyPr>
          <a:lstStyle/>
          <a:p>
            <a:pPr algn="r">
              <a:spcBef>
                <a:spcPts val="0"/>
              </a:spcBef>
              <a:spcAft>
                <a:spcPts val="0"/>
              </a:spcAft>
            </a:pPr>
            <a:r>
              <a:rPr sz="1100" b="1" i="1">
                <a:solidFill>
                  <a:srgbClr val="2E55C6"/>
                </a:solidFill>
                <a:latin typeface="Source Sans Pro"/>
              </a:rPr>
              <a:t>268,520</a:t>
            </a:r>
          </a:p>
        </p:txBody>
      </p:sp>
      <p:sp>
        <p:nvSpPr>
          <p:cNvPr id="79" name="anim_click1_f3"/>
          <p:cNvSpPr txBox="1"/>
          <p:nvPr/>
        </p:nvSpPr>
        <p:spPr>
          <a:xfrm>
            <a:off x="4169380" y="2407439"/>
            <a:ext cx="960000" cy="188722"/>
          </a:xfrm>
          <a:prstGeom prst="rect">
            <a:avLst/>
          </a:prstGeom>
          <a:noFill/>
        </p:spPr>
        <p:txBody>
          <a:bodyPr wrap="square" lIns="0" tIns="0" rIns="0" bIns="0" anchor="ctr">
            <a:spAutoFit/>
          </a:bodyPr>
          <a:lstStyle/>
          <a:p>
            <a:pPr algn="r">
              <a:spcBef>
                <a:spcPts val="0"/>
              </a:spcBef>
              <a:spcAft>
                <a:spcPts val="0"/>
              </a:spcAft>
            </a:pPr>
            <a:r>
              <a:rPr sz="1100" b="1" i="1">
                <a:solidFill>
                  <a:srgbClr val="2E55C6"/>
                </a:solidFill>
                <a:latin typeface="Source Sans Pro"/>
              </a:rPr>
              <a:t>92,800</a:t>
            </a:r>
          </a:p>
        </p:txBody>
      </p:sp>
      <p:sp>
        <p:nvSpPr>
          <p:cNvPr id="80" name="anim_click1_f4"/>
          <p:cNvSpPr txBox="1"/>
          <p:nvPr/>
        </p:nvSpPr>
        <p:spPr>
          <a:xfrm>
            <a:off x="5219380" y="2407439"/>
            <a:ext cx="960000" cy="188722"/>
          </a:xfrm>
          <a:prstGeom prst="rect">
            <a:avLst/>
          </a:prstGeom>
          <a:noFill/>
        </p:spPr>
        <p:txBody>
          <a:bodyPr wrap="square" lIns="0" tIns="0" rIns="0" bIns="0" anchor="ctr">
            <a:spAutoFit/>
          </a:bodyPr>
          <a:lstStyle/>
          <a:p>
            <a:pPr algn="r">
              <a:spcBef>
                <a:spcPts val="0"/>
              </a:spcBef>
              <a:spcAft>
                <a:spcPts val="0"/>
              </a:spcAft>
            </a:pPr>
            <a:r>
              <a:rPr sz="1100" b="1" i="1">
                <a:solidFill>
                  <a:srgbClr val="2E55C6"/>
                </a:solidFill>
                <a:latin typeface="Source Sans Pro"/>
              </a:rPr>
              <a:t>(18,560)</a:t>
            </a:r>
          </a:p>
        </p:txBody>
      </p:sp>
      <p:sp>
        <p:nvSpPr>
          <p:cNvPr id="81" name="anim_click1_f5"/>
          <p:cNvSpPr txBox="1"/>
          <p:nvPr/>
        </p:nvSpPr>
        <p:spPr>
          <a:xfrm>
            <a:off x="6269380" y="2407439"/>
            <a:ext cx="960000" cy="188722"/>
          </a:xfrm>
          <a:prstGeom prst="rect">
            <a:avLst/>
          </a:prstGeom>
          <a:noFill/>
        </p:spPr>
        <p:txBody>
          <a:bodyPr wrap="square" lIns="0" tIns="0" rIns="0" bIns="0" anchor="ctr">
            <a:spAutoFit/>
          </a:bodyPr>
          <a:lstStyle/>
          <a:p>
            <a:pPr algn="r">
              <a:spcBef>
                <a:spcPts val="0"/>
              </a:spcBef>
              <a:spcAft>
                <a:spcPts val="0"/>
              </a:spcAft>
            </a:pPr>
            <a:r>
              <a:rPr sz="1100" b="1" i="1">
                <a:solidFill>
                  <a:srgbClr val="2E55C6"/>
                </a:solidFill>
                <a:latin typeface="Source Sans Pro"/>
              </a:rPr>
              <a:t>74,240</a:t>
            </a:r>
          </a:p>
        </p:txBody>
      </p:sp>
      <p:sp>
        <p:nvSpPr>
          <p:cNvPr id="82" name="anim_click1_f6"/>
          <p:cNvSpPr txBox="1"/>
          <p:nvPr/>
        </p:nvSpPr>
        <p:spPr>
          <a:xfrm>
            <a:off x="4169380" y="2677439"/>
            <a:ext cx="960000" cy="188722"/>
          </a:xfrm>
          <a:prstGeom prst="rect">
            <a:avLst/>
          </a:prstGeom>
          <a:noFill/>
        </p:spPr>
        <p:txBody>
          <a:bodyPr wrap="square" lIns="0" tIns="0" rIns="0" bIns="0" anchor="ctr">
            <a:spAutoFit/>
          </a:bodyPr>
          <a:lstStyle/>
          <a:p>
            <a:pPr algn="r">
              <a:spcBef>
                <a:spcPts val="0"/>
              </a:spcBef>
              <a:spcAft>
                <a:spcPts val="0"/>
              </a:spcAft>
            </a:pPr>
            <a:r>
              <a:rPr sz="1100" b="1" i="1">
                <a:solidFill>
                  <a:srgbClr val="2E55C6"/>
                </a:solidFill>
                <a:latin typeface="Source Sans Pro"/>
              </a:rPr>
              <a:t>366,800</a:t>
            </a:r>
          </a:p>
        </p:txBody>
      </p:sp>
      <p:sp>
        <p:nvSpPr>
          <p:cNvPr id="83" name="anim_click1_f7"/>
          <p:cNvSpPr txBox="1"/>
          <p:nvPr/>
        </p:nvSpPr>
        <p:spPr>
          <a:xfrm>
            <a:off x="5219380" y="2677439"/>
            <a:ext cx="960000" cy="188722"/>
          </a:xfrm>
          <a:prstGeom prst="rect">
            <a:avLst/>
          </a:prstGeom>
          <a:noFill/>
        </p:spPr>
        <p:txBody>
          <a:bodyPr wrap="square" lIns="0" tIns="0" rIns="0" bIns="0" anchor="ctr">
            <a:spAutoFit/>
          </a:bodyPr>
          <a:lstStyle/>
          <a:p>
            <a:pPr algn="r">
              <a:spcBef>
                <a:spcPts val="0"/>
              </a:spcBef>
              <a:spcAft>
                <a:spcPts val="0"/>
              </a:spcAft>
            </a:pPr>
            <a:r>
              <a:rPr sz="1100" b="1" i="1">
                <a:solidFill>
                  <a:srgbClr val="2E55C6"/>
                </a:solidFill>
                <a:latin typeface="Source Sans Pro"/>
              </a:rPr>
              <a:t>(24,040)</a:t>
            </a:r>
          </a:p>
        </p:txBody>
      </p:sp>
      <p:sp>
        <p:nvSpPr>
          <p:cNvPr id="84" name="anim_click1_f8"/>
          <p:cNvSpPr txBox="1"/>
          <p:nvPr/>
        </p:nvSpPr>
        <p:spPr>
          <a:xfrm>
            <a:off x="6269380" y="2677439"/>
            <a:ext cx="960000" cy="188722"/>
          </a:xfrm>
          <a:prstGeom prst="rect">
            <a:avLst/>
          </a:prstGeom>
          <a:noFill/>
        </p:spPr>
        <p:txBody>
          <a:bodyPr wrap="square" lIns="0" tIns="0" rIns="0" bIns="0" anchor="ctr">
            <a:spAutoFit/>
          </a:bodyPr>
          <a:lstStyle/>
          <a:p>
            <a:pPr algn="r">
              <a:spcBef>
                <a:spcPts val="0"/>
              </a:spcBef>
              <a:spcAft>
                <a:spcPts val="0"/>
              </a:spcAft>
            </a:pPr>
            <a:r>
              <a:rPr sz="1100" b="1" i="1">
                <a:solidFill>
                  <a:srgbClr val="2E55C6"/>
                </a:solidFill>
                <a:latin typeface="Source Sans Pro"/>
              </a:rPr>
              <a:t>342,760</a:t>
            </a:r>
          </a:p>
        </p:txBody>
      </p:sp>
      <p:sp>
        <p:nvSpPr>
          <p:cNvPr id="85" name="anim_click1_c"/>
          <p:cNvSpPr txBox="1"/>
          <p:nvPr/>
        </p:nvSpPr>
        <p:spPr>
          <a:xfrm>
            <a:off x="7452360" y="2647848"/>
            <a:ext cx="4343400" cy="451104"/>
          </a:xfrm>
          <a:prstGeom prst="rect">
            <a:avLst/>
          </a:prstGeom>
          <a:noFill/>
        </p:spPr>
        <p:txBody>
          <a:bodyPr wrap="square" lIns="0" tIns="0" rIns="0" bIns="0" anchor="t">
            <a:spAutoFit/>
          </a:bodyPr>
          <a:lstStyle/>
          <a:p>
            <a:pPr>
              <a:lnSpc>
                <a:spcPct val="105000"/>
              </a:lnSpc>
              <a:spcBef>
                <a:spcPts val="0"/>
              </a:spcBef>
              <a:spcAft>
                <a:spcPts val="300"/>
              </a:spcAft>
            </a:pPr>
            <a:r>
              <a:rPr sz="1200" b="1" i="0">
                <a:solidFill>
                  <a:srgbClr val="203D48"/>
                </a:solidFill>
                <a:latin typeface="Source Sans Pro"/>
              </a:rPr>
              <a:t>D. Fixed Assets: NBV = Cost - Depreciation. Total Fixed Assets €342,760.</a:t>
            </a:r>
          </a:p>
        </p:txBody>
      </p:sp>
      <p:sp>
        <p:nvSpPr>
          <p:cNvPr id="86" name="anim_click2_f0"/>
          <p:cNvSpPr txBox="1"/>
          <p:nvPr/>
        </p:nvSpPr>
        <p:spPr>
          <a:xfrm>
            <a:off x="4169380" y="3217439"/>
            <a:ext cx="960000" cy="188722"/>
          </a:xfrm>
          <a:prstGeom prst="rect">
            <a:avLst/>
          </a:prstGeom>
          <a:noFill/>
        </p:spPr>
        <p:txBody>
          <a:bodyPr wrap="square" lIns="0" tIns="0" rIns="0" bIns="0" anchor="ctr">
            <a:spAutoFit/>
          </a:bodyPr>
          <a:lstStyle/>
          <a:p>
            <a:pPr algn="r">
              <a:spcBef>
                <a:spcPts val="0"/>
              </a:spcBef>
              <a:spcAft>
                <a:spcPts val="0"/>
              </a:spcAft>
            </a:pPr>
            <a:r>
              <a:rPr sz="1100" b="1" i="1">
                <a:solidFill>
                  <a:srgbClr val="2E55C6"/>
                </a:solidFill>
                <a:latin typeface="Source Sans Pro"/>
              </a:rPr>
              <a:t>21,600</a:t>
            </a:r>
          </a:p>
        </p:txBody>
      </p:sp>
      <p:sp>
        <p:nvSpPr>
          <p:cNvPr id="87" name="anim_click2_f1"/>
          <p:cNvSpPr txBox="1"/>
          <p:nvPr/>
        </p:nvSpPr>
        <p:spPr>
          <a:xfrm>
            <a:off x="4169380" y="3487439"/>
            <a:ext cx="960000" cy="188722"/>
          </a:xfrm>
          <a:prstGeom prst="rect">
            <a:avLst/>
          </a:prstGeom>
          <a:noFill/>
        </p:spPr>
        <p:txBody>
          <a:bodyPr wrap="square" lIns="0" tIns="0" rIns="0" bIns="0" anchor="ctr">
            <a:spAutoFit/>
          </a:bodyPr>
          <a:lstStyle/>
          <a:p>
            <a:pPr algn="r">
              <a:spcBef>
                <a:spcPts val="0"/>
              </a:spcBef>
              <a:spcAft>
                <a:spcPts val="0"/>
              </a:spcAft>
            </a:pPr>
            <a:r>
              <a:rPr sz="1100" b="1" i="1">
                <a:solidFill>
                  <a:srgbClr val="2E55C6"/>
                </a:solidFill>
                <a:latin typeface="Source Sans Pro"/>
              </a:rPr>
              <a:t>20,000</a:t>
            </a:r>
          </a:p>
        </p:txBody>
      </p:sp>
      <p:sp>
        <p:nvSpPr>
          <p:cNvPr id="88" name="anim_click2_f2"/>
          <p:cNvSpPr txBox="1"/>
          <p:nvPr/>
        </p:nvSpPr>
        <p:spPr>
          <a:xfrm>
            <a:off x="4169380" y="3757439"/>
            <a:ext cx="960000" cy="188722"/>
          </a:xfrm>
          <a:prstGeom prst="rect">
            <a:avLst/>
          </a:prstGeom>
          <a:noFill/>
        </p:spPr>
        <p:txBody>
          <a:bodyPr wrap="square" lIns="0" tIns="0" rIns="0" bIns="0" anchor="ctr">
            <a:spAutoFit/>
          </a:bodyPr>
          <a:lstStyle/>
          <a:p>
            <a:pPr algn="r">
              <a:spcBef>
                <a:spcPts val="0"/>
              </a:spcBef>
              <a:spcAft>
                <a:spcPts val="0"/>
              </a:spcAft>
            </a:pPr>
            <a:r>
              <a:rPr sz="1100" b="1" i="1">
                <a:solidFill>
                  <a:srgbClr val="2E55C6"/>
                </a:solidFill>
                <a:latin typeface="Source Sans Pro"/>
              </a:rPr>
              <a:t>25,000</a:t>
            </a:r>
          </a:p>
        </p:txBody>
      </p:sp>
      <p:sp>
        <p:nvSpPr>
          <p:cNvPr id="89" name="anim_click2_f3"/>
          <p:cNvSpPr txBox="1"/>
          <p:nvPr/>
        </p:nvSpPr>
        <p:spPr>
          <a:xfrm>
            <a:off x="5219380" y="3757439"/>
            <a:ext cx="960000" cy="188722"/>
          </a:xfrm>
          <a:prstGeom prst="rect">
            <a:avLst/>
          </a:prstGeom>
          <a:noFill/>
        </p:spPr>
        <p:txBody>
          <a:bodyPr wrap="square" lIns="0" tIns="0" rIns="0" bIns="0" anchor="ctr">
            <a:spAutoFit/>
          </a:bodyPr>
          <a:lstStyle/>
          <a:p>
            <a:pPr algn="r">
              <a:spcBef>
                <a:spcPts val="0"/>
              </a:spcBef>
              <a:spcAft>
                <a:spcPts val="0"/>
              </a:spcAft>
            </a:pPr>
            <a:r>
              <a:rPr sz="1100" b="1" i="1">
                <a:solidFill>
                  <a:srgbClr val="2E55C6"/>
                </a:solidFill>
                <a:latin typeface="Source Sans Pro"/>
              </a:rPr>
              <a:t>66,600</a:t>
            </a:r>
          </a:p>
        </p:txBody>
      </p:sp>
      <p:sp>
        <p:nvSpPr>
          <p:cNvPr id="90" name="anim_click2_c"/>
          <p:cNvSpPr txBox="1"/>
          <p:nvPr/>
        </p:nvSpPr>
        <p:spPr>
          <a:xfrm>
            <a:off x="7452360" y="3727847"/>
            <a:ext cx="4343400" cy="451104"/>
          </a:xfrm>
          <a:prstGeom prst="rect">
            <a:avLst/>
          </a:prstGeom>
          <a:noFill/>
        </p:spPr>
        <p:txBody>
          <a:bodyPr wrap="square" lIns="0" tIns="0" rIns="0" bIns="0" anchor="t">
            <a:spAutoFit/>
          </a:bodyPr>
          <a:lstStyle/>
          <a:p>
            <a:pPr>
              <a:lnSpc>
                <a:spcPct val="105000"/>
              </a:lnSpc>
              <a:spcBef>
                <a:spcPts val="0"/>
              </a:spcBef>
              <a:spcAft>
                <a:spcPts val="300"/>
              </a:spcAft>
            </a:pPr>
            <a:r>
              <a:rPr sz="1200" b="1" i="0">
                <a:solidFill>
                  <a:srgbClr val="203D48"/>
                </a:solidFill>
                <a:latin typeface="Source Sans Pro"/>
              </a:rPr>
              <a:t>E. Current Assets: cash + debtors + closing stock = €66,600.</a:t>
            </a:r>
          </a:p>
        </p:txBody>
      </p:sp>
      <p:sp>
        <p:nvSpPr>
          <p:cNvPr id="91" name="anim_click3_f0"/>
          <p:cNvSpPr txBox="1"/>
          <p:nvPr/>
        </p:nvSpPr>
        <p:spPr>
          <a:xfrm>
            <a:off x="4169380" y="4297439"/>
            <a:ext cx="960000" cy="188722"/>
          </a:xfrm>
          <a:prstGeom prst="rect">
            <a:avLst/>
          </a:prstGeom>
          <a:noFill/>
        </p:spPr>
        <p:txBody>
          <a:bodyPr wrap="square" lIns="0" tIns="0" rIns="0" bIns="0" anchor="ctr">
            <a:spAutoFit/>
          </a:bodyPr>
          <a:lstStyle/>
          <a:p>
            <a:pPr algn="r">
              <a:spcBef>
                <a:spcPts val="0"/>
              </a:spcBef>
              <a:spcAft>
                <a:spcPts val="0"/>
              </a:spcAft>
            </a:pPr>
            <a:r>
              <a:rPr sz="1100" b="1" i="1">
                <a:solidFill>
                  <a:srgbClr val="2E55C6"/>
                </a:solidFill>
                <a:latin typeface="Source Sans Pro"/>
              </a:rPr>
              <a:t>14,000</a:t>
            </a:r>
          </a:p>
        </p:txBody>
      </p:sp>
      <p:sp>
        <p:nvSpPr>
          <p:cNvPr id="92" name="anim_click3_f1"/>
          <p:cNvSpPr txBox="1"/>
          <p:nvPr/>
        </p:nvSpPr>
        <p:spPr>
          <a:xfrm>
            <a:off x="4169380" y="4567439"/>
            <a:ext cx="960000" cy="188722"/>
          </a:xfrm>
          <a:prstGeom prst="rect">
            <a:avLst/>
          </a:prstGeom>
          <a:noFill/>
        </p:spPr>
        <p:txBody>
          <a:bodyPr wrap="square" lIns="0" tIns="0" rIns="0" bIns="0" anchor="ctr">
            <a:spAutoFit/>
          </a:bodyPr>
          <a:lstStyle/>
          <a:p>
            <a:pPr algn="r">
              <a:spcBef>
                <a:spcPts val="0"/>
              </a:spcBef>
              <a:spcAft>
                <a:spcPts val="0"/>
              </a:spcAft>
            </a:pPr>
            <a:r>
              <a:rPr sz="1100" b="1" i="1">
                <a:solidFill>
                  <a:srgbClr val="2E55C6"/>
                </a:solidFill>
                <a:latin typeface="Source Sans Pro"/>
              </a:rPr>
              <a:t>7,000</a:t>
            </a:r>
          </a:p>
        </p:txBody>
      </p:sp>
      <p:sp>
        <p:nvSpPr>
          <p:cNvPr id="93" name="anim_click3_f2"/>
          <p:cNvSpPr txBox="1"/>
          <p:nvPr/>
        </p:nvSpPr>
        <p:spPr>
          <a:xfrm>
            <a:off x="5219380" y="4567439"/>
            <a:ext cx="960000" cy="188722"/>
          </a:xfrm>
          <a:prstGeom prst="rect">
            <a:avLst/>
          </a:prstGeom>
          <a:noFill/>
        </p:spPr>
        <p:txBody>
          <a:bodyPr wrap="square" lIns="0" tIns="0" rIns="0" bIns="0" anchor="ctr">
            <a:spAutoFit/>
          </a:bodyPr>
          <a:lstStyle/>
          <a:p>
            <a:pPr algn="r">
              <a:spcBef>
                <a:spcPts val="0"/>
              </a:spcBef>
              <a:spcAft>
                <a:spcPts val="0"/>
              </a:spcAft>
            </a:pPr>
            <a:r>
              <a:rPr sz="1100" b="1" i="1">
                <a:solidFill>
                  <a:srgbClr val="2E55C6"/>
                </a:solidFill>
                <a:latin typeface="Source Sans Pro"/>
              </a:rPr>
              <a:t>(21,000)</a:t>
            </a:r>
          </a:p>
        </p:txBody>
      </p:sp>
      <p:sp>
        <p:nvSpPr>
          <p:cNvPr id="94" name="anim_click3_f3"/>
          <p:cNvSpPr txBox="1"/>
          <p:nvPr/>
        </p:nvSpPr>
        <p:spPr>
          <a:xfrm>
            <a:off x="6269380" y="4837439"/>
            <a:ext cx="960000" cy="188722"/>
          </a:xfrm>
          <a:prstGeom prst="rect">
            <a:avLst/>
          </a:prstGeom>
          <a:noFill/>
        </p:spPr>
        <p:txBody>
          <a:bodyPr wrap="square" lIns="0" tIns="0" rIns="0" bIns="0" anchor="ctr">
            <a:spAutoFit/>
          </a:bodyPr>
          <a:lstStyle/>
          <a:p>
            <a:pPr algn="r">
              <a:spcBef>
                <a:spcPts val="0"/>
              </a:spcBef>
              <a:spcAft>
                <a:spcPts val="0"/>
              </a:spcAft>
            </a:pPr>
            <a:r>
              <a:rPr sz="1100" b="1" i="1">
                <a:solidFill>
                  <a:srgbClr val="2E55C6"/>
                </a:solidFill>
                <a:latin typeface="Source Sans Pro"/>
              </a:rPr>
              <a:t>45,600</a:t>
            </a:r>
          </a:p>
        </p:txBody>
      </p:sp>
      <p:sp>
        <p:nvSpPr>
          <p:cNvPr id="95" name="anim_click3_c"/>
          <p:cNvSpPr txBox="1"/>
          <p:nvPr/>
        </p:nvSpPr>
        <p:spPr>
          <a:xfrm>
            <a:off x="7452360" y="4582296"/>
            <a:ext cx="4343400" cy="451104"/>
          </a:xfrm>
          <a:prstGeom prst="rect">
            <a:avLst/>
          </a:prstGeom>
          <a:noFill/>
        </p:spPr>
        <p:txBody>
          <a:bodyPr wrap="square" lIns="0" tIns="0" rIns="0" bIns="0" anchor="t">
            <a:spAutoFit/>
          </a:bodyPr>
          <a:lstStyle/>
          <a:p>
            <a:pPr>
              <a:lnSpc>
                <a:spcPct val="105000"/>
              </a:lnSpc>
              <a:spcBef>
                <a:spcPts val="0"/>
              </a:spcBef>
              <a:spcAft>
                <a:spcPts val="300"/>
              </a:spcAft>
            </a:pPr>
            <a:r>
              <a:rPr sz="1200" b="1" i="0" dirty="0">
                <a:solidFill>
                  <a:srgbClr val="203D48"/>
                </a:solidFill>
                <a:latin typeface="Source Sans Pro"/>
              </a:rPr>
              <a:t>Current Liabilities (€21,000). Working Capital = €66,600 - €21,000 = €45,600.</a:t>
            </a:r>
          </a:p>
        </p:txBody>
      </p:sp>
      <p:sp>
        <p:nvSpPr>
          <p:cNvPr id="96" name="anim_click4_f0"/>
          <p:cNvSpPr txBox="1"/>
          <p:nvPr/>
        </p:nvSpPr>
        <p:spPr>
          <a:xfrm>
            <a:off x="6269380" y="5107439"/>
            <a:ext cx="960000" cy="188722"/>
          </a:xfrm>
          <a:prstGeom prst="rect">
            <a:avLst/>
          </a:prstGeom>
          <a:noFill/>
        </p:spPr>
        <p:txBody>
          <a:bodyPr wrap="square" lIns="0" tIns="0" rIns="0" bIns="0" anchor="ctr">
            <a:spAutoFit/>
          </a:bodyPr>
          <a:lstStyle/>
          <a:p>
            <a:pPr algn="r">
              <a:spcBef>
                <a:spcPts val="0"/>
              </a:spcBef>
              <a:spcAft>
                <a:spcPts val="0"/>
              </a:spcAft>
            </a:pPr>
            <a:r>
              <a:rPr sz="1100" b="1" i="1">
                <a:solidFill>
                  <a:srgbClr val="2E55C6"/>
                </a:solidFill>
                <a:latin typeface="Source Sans Pro"/>
              </a:rPr>
              <a:t>388,360</a:t>
            </a:r>
          </a:p>
        </p:txBody>
      </p:sp>
      <p:sp>
        <p:nvSpPr>
          <p:cNvPr id="97" name="anim_click4_c"/>
          <p:cNvSpPr txBox="1"/>
          <p:nvPr/>
        </p:nvSpPr>
        <p:spPr>
          <a:xfrm>
            <a:off x="7452360" y="5178179"/>
            <a:ext cx="4343400" cy="451104"/>
          </a:xfrm>
          <a:prstGeom prst="rect">
            <a:avLst/>
          </a:prstGeom>
          <a:noFill/>
        </p:spPr>
        <p:txBody>
          <a:bodyPr wrap="square" lIns="0" tIns="0" rIns="0" bIns="0" anchor="t">
            <a:spAutoFit/>
          </a:bodyPr>
          <a:lstStyle/>
          <a:p>
            <a:pPr>
              <a:lnSpc>
                <a:spcPct val="105000"/>
              </a:lnSpc>
              <a:spcBef>
                <a:spcPts val="0"/>
              </a:spcBef>
              <a:spcAft>
                <a:spcPts val="300"/>
              </a:spcAft>
            </a:pPr>
            <a:r>
              <a:rPr sz="1200" b="1" i="0">
                <a:solidFill>
                  <a:srgbClr val="203D48"/>
                </a:solidFill>
                <a:latin typeface="Source Sans Pro"/>
              </a:rPr>
              <a:t>Total Net Assets = €342,760 + €45,600 = €388,360.</a:t>
            </a:r>
          </a:p>
        </p:txBody>
      </p:sp>
      <p:sp>
        <p:nvSpPr>
          <p:cNvPr id="98" name="anim_click5_f0"/>
          <p:cNvSpPr txBox="1"/>
          <p:nvPr/>
        </p:nvSpPr>
        <p:spPr>
          <a:xfrm>
            <a:off x="4169380" y="5647439"/>
            <a:ext cx="960000" cy="188722"/>
          </a:xfrm>
          <a:prstGeom prst="rect">
            <a:avLst/>
          </a:prstGeom>
          <a:noFill/>
        </p:spPr>
        <p:txBody>
          <a:bodyPr wrap="square" lIns="0" tIns="0" rIns="0" bIns="0" anchor="ctr">
            <a:spAutoFit/>
          </a:bodyPr>
          <a:lstStyle/>
          <a:p>
            <a:pPr algn="r">
              <a:spcBef>
                <a:spcPts val="0"/>
              </a:spcBef>
              <a:spcAft>
                <a:spcPts val="0"/>
              </a:spcAft>
            </a:pPr>
            <a:r>
              <a:rPr sz="1100" b="1" i="1">
                <a:solidFill>
                  <a:srgbClr val="2E55C6"/>
                </a:solidFill>
                <a:latin typeface="Source Sans Pro"/>
              </a:rPr>
              <a:t>600,000</a:t>
            </a:r>
          </a:p>
        </p:txBody>
      </p:sp>
      <p:sp>
        <p:nvSpPr>
          <p:cNvPr id="99" name="anim_click5_f1"/>
          <p:cNvSpPr txBox="1"/>
          <p:nvPr/>
        </p:nvSpPr>
        <p:spPr>
          <a:xfrm>
            <a:off x="5219380" y="5647439"/>
            <a:ext cx="960000" cy="188722"/>
          </a:xfrm>
          <a:prstGeom prst="rect">
            <a:avLst/>
          </a:prstGeom>
          <a:noFill/>
        </p:spPr>
        <p:txBody>
          <a:bodyPr wrap="square" lIns="0" tIns="0" rIns="0" bIns="0" anchor="ctr">
            <a:spAutoFit/>
          </a:bodyPr>
          <a:lstStyle/>
          <a:p>
            <a:pPr algn="r">
              <a:spcBef>
                <a:spcPts val="0"/>
              </a:spcBef>
              <a:spcAft>
                <a:spcPts val="0"/>
              </a:spcAft>
            </a:pPr>
            <a:r>
              <a:rPr sz="1100" b="1" i="1">
                <a:solidFill>
                  <a:srgbClr val="2E55C6"/>
                </a:solidFill>
                <a:latin typeface="Source Sans Pro"/>
              </a:rPr>
              <a:t>340,000</a:t>
            </a:r>
          </a:p>
        </p:txBody>
      </p:sp>
      <p:sp>
        <p:nvSpPr>
          <p:cNvPr id="100" name="anim_click5_f2"/>
          <p:cNvSpPr txBox="1"/>
          <p:nvPr/>
        </p:nvSpPr>
        <p:spPr>
          <a:xfrm>
            <a:off x="5219380" y="5917439"/>
            <a:ext cx="960000" cy="188722"/>
          </a:xfrm>
          <a:prstGeom prst="rect">
            <a:avLst/>
          </a:prstGeom>
          <a:noFill/>
        </p:spPr>
        <p:txBody>
          <a:bodyPr wrap="square" lIns="0" tIns="0" rIns="0" bIns="0" anchor="ctr">
            <a:spAutoFit/>
          </a:bodyPr>
          <a:lstStyle/>
          <a:p>
            <a:pPr algn="r">
              <a:spcBef>
                <a:spcPts val="0"/>
              </a:spcBef>
              <a:spcAft>
                <a:spcPts val="0"/>
              </a:spcAft>
            </a:pPr>
            <a:r>
              <a:rPr sz="1100" b="1" i="1">
                <a:solidFill>
                  <a:srgbClr val="2E55C6"/>
                </a:solidFill>
                <a:latin typeface="Source Sans Pro"/>
              </a:rPr>
              <a:t>48,360</a:t>
            </a:r>
          </a:p>
        </p:txBody>
      </p:sp>
      <p:sp>
        <p:nvSpPr>
          <p:cNvPr id="101" name="anim_click5_f3"/>
          <p:cNvSpPr txBox="1"/>
          <p:nvPr/>
        </p:nvSpPr>
        <p:spPr>
          <a:xfrm>
            <a:off x="6269380" y="6187439"/>
            <a:ext cx="960000" cy="188722"/>
          </a:xfrm>
          <a:prstGeom prst="rect">
            <a:avLst/>
          </a:prstGeom>
          <a:noFill/>
        </p:spPr>
        <p:txBody>
          <a:bodyPr wrap="square" lIns="0" tIns="0" rIns="0" bIns="0" anchor="ctr">
            <a:spAutoFit/>
          </a:bodyPr>
          <a:lstStyle/>
          <a:p>
            <a:pPr algn="r">
              <a:spcBef>
                <a:spcPts val="0"/>
              </a:spcBef>
              <a:spcAft>
                <a:spcPts val="0"/>
              </a:spcAft>
            </a:pPr>
            <a:r>
              <a:rPr sz="1100" b="1" i="1">
                <a:solidFill>
                  <a:srgbClr val="2E55C6"/>
                </a:solidFill>
                <a:latin typeface="Source Sans Pro"/>
              </a:rPr>
              <a:t>388,360</a:t>
            </a:r>
          </a:p>
        </p:txBody>
      </p:sp>
      <p:sp>
        <p:nvSpPr>
          <p:cNvPr id="102" name="anim_click5_c"/>
          <p:cNvSpPr txBox="1"/>
          <p:nvPr/>
        </p:nvSpPr>
        <p:spPr>
          <a:xfrm>
            <a:off x="7319380" y="6037401"/>
            <a:ext cx="3200400" cy="379399"/>
          </a:xfrm>
          <a:prstGeom prst="rect">
            <a:avLst/>
          </a:prstGeom>
          <a:noFill/>
        </p:spPr>
        <p:txBody>
          <a:bodyPr wrap="square" lIns="0" tIns="0" rIns="0" bIns="0" anchor="t">
            <a:spAutoFit/>
          </a:bodyPr>
          <a:lstStyle/>
          <a:p>
            <a:pPr>
              <a:lnSpc>
                <a:spcPct val="105000"/>
              </a:lnSpc>
              <a:spcBef>
                <a:spcPts val="0"/>
              </a:spcBef>
              <a:spcAft>
                <a:spcPts val="300"/>
              </a:spcAft>
            </a:pPr>
            <a:r>
              <a:rPr sz="1200" b="1" i="0" dirty="0">
                <a:solidFill>
                  <a:srgbClr val="203D48"/>
                </a:solidFill>
                <a:latin typeface="Source Sans Pro"/>
              </a:rPr>
              <a:t>F. Financed by: Issued €340,000 + P&amp;L Balance €48,360 = Capital Employed €388,360.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0"/>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8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83"/>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84"/>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85"/>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86"/>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87"/>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88"/>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89"/>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90"/>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91"/>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92"/>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93"/>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94"/>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95"/>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96"/>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97"/>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98"/>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99"/>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100"/>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101"/>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10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838200" y="4208992"/>
            <a:ext cx="10515600" cy="1325563"/>
          </a:xfrm>
          <a:prstGeom prst="rect">
            <a:avLst/>
          </a:prstGeom>
          <a:noFill/>
        </p:spPr>
        <p:txBody>
          <a:bodyPr wrap="square" lIns="0" tIns="0" rIns="0" bIns="0" anchor="ctr">
            <a:spAutoFit/>
          </a:bodyPr>
          <a:lstStyle/>
          <a:p>
            <a:pPr algn="ctr">
              <a:spcBef>
                <a:spcPts val="0"/>
              </a:spcBef>
              <a:spcAft>
                <a:spcPts val="0"/>
              </a:spcAft>
            </a:pPr>
            <a:r>
              <a:rPr sz="5400" b="0" i="0">
                <a:solidFill>
                  <a:srgbClr val="FFFFFF"/>
                </a:solidFill>
                <a:latin typeface="ADLaM Display"/>
              </a:rPr>
              <a:t>Workbook Q51 -&gt; Q60</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838200" y="365125"/>
            <a:ext cx="9300000" cy="1009904"/>
          </a:xfrm>
          <a:prstGeom prst="rect">
            <a:avLst/>
          </a:prstGeom>
          <a:noFill/>
        </p:spPr>
        <p:txBody>
          <a:bodyPr wrap="square" lIns="0" tIns="0" rIns="0" bIns="0" anchor="t">
            <a:spAutoFit/>
          </a:bodyPr>
          <a:lstStyle/>
          <a:p>
            <a:pPr>
              <a:spcBef>
                <a:spcPts val="0"/>
              </a:spcBef>
              <a:spcAft>
                <a:spcPts val="0"/>
              </a:spcAft>
            </a:pPr>
            <a:r>
              <a:rPr sz="3200" b="0" i="0">
                <a:solidFill>
                  <a:srgbClr val="00B2FF"/>
                </a:solidFill>
                <a:latin typeface="ADLaM Display"/>
              </a:rPr>
              <a:t>Assessing Performance: Profitability Ratios</a:t>
            </a:r>
          </a:p>
        </p:txBody>
      </p:sp>
      <p:sp>
        <p:nvSpPr>
          <p:cNvPr id="3" name="Rectangle 2"/>
          <p:cNvSpPr/>
          <p:nvPr/>
        </p:nvSpPr>
        <p:spPr>
          <a:xfrm>
            <a:off x="520700" y="1450000"/>
            <a:ext cx="3050000" cy="1150000"/>
          </a:xfrm>
          <a:prstGeom prst="rect">
            <a:avLst/>
          </a:prstGeom>
          <a:solidFill>
            <a:srgbClr val="049F84"/>
          </a:solidFill>
          <a:ln>
            <a:no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spcBef>
                <a:spcPts val="0"/>
              </a:spcBef>
              <a:spcAft>
                <a:spcPts val="0"/>
              </a:spcAft>
            </a:pPr>
            <a:r>
              <a:rPr sz="1800" b="1" i="0">
                <a:solidFill>
                  <a:srgbClr val="FFFFFF"/>
                </a:solidFill>
                <a:latin typeface="Source Sans Pro"/>
              </a:rPr>
              <a:t>Gross Profit Margin</a:t>
            </a:r>
          </a:p>
        </p:txBody>
      </p:sp>
      <p:sp>
        <p:nvSpPr>
          <p:cNvPr id="4" name="Rectangle 3"/>
          <p:cNvSpPr/>
          <p:nvPr/>
        </p:nvSpPr>
        <p:spPr>
          <a:xfrm>
            <a:off x="3630700" y="1450000"/>
            <a:ext cx="8040600" cy="115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lnSpc>
                <a:spcPct val="105000"/>
              </a:lnSpc>
              <a:spcBef>
                <a:spcPts val="0"/>
              </a:spcBef>
              <a:spcAft>
                <a:spcPts val="0"/>
              </a:spcAft>
            </a:pPr>
            <a:r>
              <a:rPr sz="1500" b="0" i="0">
                <a:solidFill>
                  <a:srgbClr val="203D48"/>
                </a:solidFill>
                <a:latin typeface="Source Sans Pro"/>
              </a:rPr>
              <a:t>(Gross Profit ÷ Sales) x 100/1. Gross profit made on every €1 of sales. Improve: buy stock from a cheaper supplier, or increase selling prices.</a:t>
            </a:r>
          </a:p>
        </p:txBody>
      </p:sp>
      <p:sp>
        <p:nvSpPr>
          <p:cNvPr id="5" name="Rectangle 4"/>
          <p:cNvSpPr/>
          <p:nvPr/>
        </p:nvSpPr>
        <p:spPr>
          <a:xfrm>
            <a:off x="520700" y="2700000"/>
            <a:ext cx="3050000" cy="1150000"/>
          </a:xfrm>
          <a:prstGeom prst="rect">
            <a:avLst/>
          </a:prstGeom>
          <a:solidFill>
            <a:srgbClr val="049F84"/>
          </a:solidFill>
          <a:ln>
            <a:no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spcBef>
                <a:spcPts val="0"/>
              </a:spcBef>
              <a:spcAft>
                <a:spcPts val="0"/>
              </a:spcAft>
            </a:pPr>
            <a:r>
              <a:rPr sz="1800" b="1" i="0">
                <a:solidFill>
                  <a:srgbClr val="FFFFFF"/>
                </a:solidFill>
                <a:latin typeface="Source Sans Pro"/>
              </a:rPr>
              <a:t>Net Profit Margin</a:t>
            </a:r>
          </a:p>
        </p:txBody>
      </p:sp>
      <p:sp>
        <p:nvSpPr>
          <p:cNvPr id="6" name="Rectangle 5"/>
          <p:cNvSpPr/>
          <p:nvPr/>
        </p:nvSpPr>
        <p:spPr>
          <a:xfrm>
            <a:off x="3630700" y="2700000"/>
            <a:ext cx="8040600" cy="115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lnSpc>
                <a:spcPct val="105000"/>
              </a:lnSpc>
              <a:spcBef>
                <a:spcPts val="0"/>
              </a:spcBef>
              <a:spcAft>
                <a:spcPts val="0"/>
              </a:spcAft>
            </a:pPr>
            <a:r>
              <a:rPr sz="1500" b="0" i="0">
                <a:solidFill>
                  <a:srgbClr val="203D48"/>
                </a:solidFill>
                <a:latin typeface="Source Sans Pro"/>
              </a:rPr>
              <a:t>(Net Profit ÷ Sales) x 100/1. Net profit made on every €1 of sales. Improve: reduce expenses such as wages, advertising or light and heat.</a:t>
            </a:r>
          </a:p>
        </p:txBody>
      </p:sp>
      <p:sp>
        <p:nvSpPr>
          <p:cNvPr id="7" name="Rectangle 6"/>
          <p:cNvSpPr/>
          <p:nvPr/>
        </p:nvSpPr>
        <p:spPr>
          <a:xfrm>
            <a:off x="520700" y="3950000"/>
            <a:ext cx="3050000" cy="1150000"/>
          </a:xfrm>
          <a:prstGeom prst="rect">
            <a:avLst/>
          </a:prstGeom>
          <a:solidFill>
            <a:srgbClr val="049F84"/>
          </a:solidFill>
          <a:ln>
            <a:no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spcBef>
                <a:spcPts val="0"/>
              </a:spcBef>
              <a:spcAft>
                <a:spcPts val="0"/>
              </a:spcAft>
            </a:pPr>
            <a:r>
              <a:rPr sz="1800" b="1" i="0">
                <a:solidFill>
                  <a:srgbClr val="FFFFFF"/>
                </a:solidFill>
                <a:latin typeface="Source Sans Pro"/>
              </a:rPr>
              <a:t>Return on Investment</a:t>
            </a:r>
          </a:p>
        </p:txBody>
      </p:sp>
      <p:sp>
        <p:nvSpPr>
          <p:cNvPr id="8" name="Rectangle 7"/>
          <p:cNvSpPr/>
          <p:nvPr/>
        </p:nvSpPr>
        <p:spPr>
          <a:xfrm>
            <a:off x="3630700" y="3950000"/>
            <a:ext cx="8040600" cy="115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lnSpc>
                <a:spcPct val="105000"/>
              </a:lnSpc>
              <a:spcBef>
                <a:spcPts val="0"/>
              </a:spcBef>
              <a:spcAft>
                <a:spcPts val="0"/>
              </a:spcAft>
            </a:pPr>
            <a:r>
              <a:rPr sz="1500" b="0" i="0">
                <a:solidFill>
                  <a:srgbClr val="203D48"/>
                </a:solidFill>
                <a:latin typeface="Source Sans Pro"/>
              </a:rPr>
              <a:t>(Net Profit ÷ Capital Employed) x 100/1. Profit earned for every €1 invested long-term. Improve: increase net profit by raising sales or cutting costs.</a:t>
            </a:r>
          </a:p>
        </p:txBody>
      </p:sp>
      <p:sp>
        <p:nvSpPr>
          <p:cNvPr id="9" name="TextBox 8"/>
          <p:cNvSpPr txBox="1"/>
          <p:nvPr/>
        </p:nvSpPr>
        <p:spPr>
          <a:xfrm>
            <a:off x="520700" y="5200000"/>
            <a:ext cx="11150600" cy="483108"/>
          </a:xfrm>
          <a:prstGeom prst="rect">
            <a:avLst/>
          </a:prstGeom>
          <a:noFill/>
        </p:spPr>
        <p:txBody>
          <a:bodyPr wrap="square" lIns="0" tIns="0" rIns="0" bIns="0" anchor="t">
            <a:spAutoFit/>
          </a:bodyPr>
          <a:lstStyle/>
          <a:p>
            <a:pPr>
              <a:lnSpc>
                <a:spcPct val="110000"/>
              </a:lnSpc>
              <a:spcBef>
                <a:spcPts val="0"/>
              </a:spcBef>
              <a:spcAft>
                <a:spcPts val="0"/>
              </a:spcAft>
            </a:pPr>
            <a:r>
              <a:rPr sz="1500" b="1" i="0">
                <a:solidFill>
                  <a:srgbClr val="049F84"/>
                </a:solidFill>
                <a:latin typeface="Source Sans Pro"/>
              </a:rPr>
              <a:t>Good trend: </a:t>
            </a:r>
            <a:r>
              <a:rPr sz="1500" b="1" i="0">
                <a:solidFill>
                  <a:srgbClr val="203D48"/>
                </a:solidFill>
                <a:latin typeface="Source Sans Pro"/>
              </a:rPr>
              <a:t>the % increases over time. A single ratio tells you little: compare it with an earlier year.</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838200" y="365125"/>
            <a:ext cx="9300000" cy="514096"/>
          </a:xfrm>
          <a:prstGeom prst="rect">
            <a:avLst/>
          </a:prstGeom>
          <a:noFill/>
        </p:spPr>
        <p:txBody>
          <a:bodyPr wrap="square" lIns="0" tIns="0" rIns="0" bIns="0" anchor="t">
            <a:spAutoFit/>
          </a:bodyPr>
          <a:lstStyle/>
          <a:p>
            <a:pPr>
              <a:spcBef>
                <a:spcPts val="0"/>
              </a:spcBef>
              <a:spcAft>
                <a:spcPts val="0"/>
              </a:spcAft>
            </a:pPr>
            <a:r>
              <a:rPr sz="3200" b="0" i="0">
                <a:solidFill>
                  <a:srgbClr val="00B2FF"/>
                </a:solidFill>
                <a:latin typeface="ADLaM Display"/>
              </a:rPr>
              <a:t>Liquidity and Gearing Ratios</a:t>
            </a:r>
          </a:p>
        </p:txBody>
      </p:sp>
      <p:sp>
        <p:nvSpPr>
          <p:cNvPr id="3" name="Rectangle 2"/>
          <p:cNvSpPr/>
          <p:nvPr/>
        </p:nvSpPr>
        <p:spPr>
          <a:xfrm>
            <a:off x="520700" y="1450000"/>
            <a:ext cx="3050000" cy="1150000"/>
          </a:xfrm>
          <a:prstGeom prst="rect">
            <a:avLst/>
          </a:prstGeom>
          <a:solidFill>
            <a:srgbClr val="049F84"/>
          </a:solidFill>
          <a:ln>
            <a:no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spcBef>
                <a:spcPts val="0"/>
              </a:spcBef>
              <a:spcAft>
                <a:spcPts val="0"/>
              </a:spcAft>
            </a:pPr>
            <a:r>
              <a:rPr sz="1800" b="1" i="0">
                <a:solidFill>
                  <a:srgbClr val="FFFFFF"/>
                </a:solidFill>
                <a:latin typeface="Source Sans Pro"/>
              </a:rPr>
              <a:t>Current Ratio</a:t>
            </a:r>
          </a:p>
        </p:txBody>
      </p:sp>
      <p:sp>
        <p:nvSpPr>
          <p:cNvPr id="4" name="Rectangle 3"/>
          <p:cNvSpPr/>
          <p:nvPr/>
        </p:nvSpPr>
        <p:spPr>
          <a:xfrm>
            <a:off x="3630700" y="1450000"/>
            <a:ext cx="8040600" cy="115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lnSpc>
                <a:spcPct val="105000"/>
              </a:lnSpc>
              <a:spcBef>
                <a:spcPts val="0"/>
              </a:spcBef>
              <a:spcAft>
                <a:spcPts val="0"/>
              </a:spcAft>
            </a:pPr>
            <a:r>
              <a:rPr sz="1500" b="0" i="0">
                <a:solidFill>
                  <a:srgbClr val="203D48"/>
                </a:solidFill>
                <a:latin typeface="Source Sans Pro"/>
              </a:rPr>
              <a:t>Current Assets : Current Liabilities. Ideal about 2:1. Below it, a business may struggle to pay short-term debts. Improve: reduce current liabilities.</a:t>
            </a:r>
          </a:p>
        </p:txBody>
      </p:sp>
      <p:sp>
        <p:nvSpPr>
          <p:cNvPr id="5" name="Rectangle 4"/>
          <p:cNvSpPr/>
          <p:nvPr/>
        </p:nvSpPr>
        <p:spPr>
          <a:xfrm>
            <a:off x="520700" y="2700000"/>
            <a:ext cx="3050000" cy="1150000"/>
          </a:xfrm>
          <a:prstGeom prst="rect">
            <a:avLst/>
          </a:prstGeom>
          <a:solidFill>
            <a:srgbClr val="049F84"/>
          </a:solidFill>
          <a:ln>
            <a:no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spcBef>
                <a:spcPts val="0"/>
              </a:spcBef>
              <a:spcAft>
                <a:spcPts val="0"/>
              </a:spcAft>
            </a:pPr>
            <a:r>
              <a:rPr sz="1800" b="1" i="0">
                <a:solidFill>
                  <a:srgbClr val="FFFFFF"/>
                </a:solidFill>
                <a:latin typeface="Source Sans Pro"/>
              </a:rPr>
              <a:t>Acid Test Ratio</a:t>
            </a:r>
          </a:p>
        </p:txBody>
      </p:sp>
      <p:sp>
        <p:nvSpPr>
          <p:cNvPr id="6" name="Rectangle 5"/>
          <p:cNvSpPr/>
          <p:nvPr/>
        </p:nvSpPr>
        <p:spPr>
          <a:xfrm>
            <a:off x="3630700" y="2700000"/>
            <a:ext cx="8040600" cy="115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lnSpc>
                <a:spcPct val="105000"/>
              </a:lnSpc>
              <a:spcBef>
                <a:spcPts val="0"/>
              </a:spcBef>
              <a:spcAft>
                <a:spcPts val="0"/>
              </a:spcAft>
            </a:pPr>
            <a:r>
              <a:rPr sz="1500" b="0" i="0">
                <a:solidFill>
                  <a:srgbClr val="203D48"/>
                </a:solidFill>
                <a:latin typeface="Source Sans Pro"/>
              </a:rPr>
              <a:t>(Current Assets - Closing Stock) : Current Liabilities. Ideal about 1:1: measures liquidity without stock, which can be slow to sell. Improve: sell off slow-moving stock.</a:t>
            </a:r>
          </a:p>
        </p:txBody>
      </p:sp>
      <p:sp>
        <p:nvSpPr>
          <p:cNvPr id="7" name="Rectangle 6"/>
          <p:cNvSpPr/>
          <p:nvPr/>
        </p:nvSpPr>
        <p:spPr>
          <a:xfrm>
            <a:off x="520700" y="3950000"/>
            <a:ext cx="3050000" cy="1150000"/>
          </a:xfrm>
          <a:prstGeom prst="rect">
            <a:avLst/>
          </a:prstGeom>
          <a:solidFill>
            <a:srgbClr val="049F84"/>
          </a:solidFill>
          <a:ln>
            <a:no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spcBef>
                <a:spcPts val="0"/>
              </a:spcBef>
              <a:spcAft>
                <a:spcPts val="0"/>
              </a:spcAft>
            </a:pPr>
            <a:r>
              <a:rPr sz="1800" b="1" i="0">
                <a:solidFill>
                  <a:srgbClr val="FFFFFF"/>
                </a:solidFill>
                <a:latin typeface="Source Sans Pro"/>
              </a:rPr>
              <a:t>Gearing</a:t>
            </a:r>
          </a:p>
        </p:txBody>
      </p:sp>
      <p:sp>
        <p:nvSpPr>
          <p:cNvPr id="8" name="Rectangle 7"/>
          <p:cNvSpPr/>
          <p:nvPr/>
        </p:nvSpPr>
        <p:spPr>
          <a:xfrm>
            <a:off x="3630700" y="3950000"/>
            <a:ext cx="8040600" cy="115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lnSpc>
                <a:spcPct val="105000"/>
              </a:lnSpc>
              <a:spcBef>
                <a:spcPts val="0"/>
              </a:spcBef>
              <a:spcAft>
                <a:spcPts val="0"/>
              </a:spcAft>
            </a:pPr>
            <a:r>
              <a:rPr sz="1500" b="0" i="0">
                <a:solidFill>
                  <a:srgbClr val="203D48"/>
                </a:solidFill>
                <a:latin typeface="Source Sans Pro"/>
              </a:rPr>
              <a:t>Debt Capital : Equity Capital. Below 1:1 lowly geared (less risky); above 1:1 highly geared, more interest to pay. Improve: repay long-term debt or raise more equity capital.</a:t>
            </a:r>
          </a:p>
        </p:txBody>
      </p:sp>
      <p:sp>
        <p:nvSpPr>
          <p:cNvPr id="9" name="TextBox 8"/>
          <p:cNvSpPr txBox="1"/>
          <p:nvPr/>
        </p:nvSpPr>
        <p:spPr>
          <a:xfrm>
            <a:off x="520700" y="5200000"/>
            <a:ext cx="11150600" cy="483108"/>
          </a:xfrm>
          <a:prstGeom prst="rect">
            <a:avLst/>
          </a:prstGeom>
          <a:noFill/>
        </p:spPr>
        <p:txBody>
          <a:bodyPr wrap="square" lIns="0" tIns="0" rIns="0" bIns="0" anchor="t">
            <a:spAutoFit/>
          </a:bodyPr>
          <a:lstStyle/>
          <a:p>
            <a:pPr>
              <a:lnSpc>
                <a:spcPct val="110000"/>
              </a:lnSpc>
              <a:spcBef>
                <a:spcPts val="0"/>
              </a:spcBef>
              <a:spcAft>
                <a:spcPts val="0"/>
              </a:spcAft>
            </a:pPr>
            <a:r>
              <a:rPr sz="1500" b="1" i="0">
                <a:solidFill>
                  <a:srgbClr val="FFA700"/>
                </a:solidFill>
                <a:latin typeface="Source Sans Pro"/>
              </a:rPr>
              <a:t>Shareholders and investors </a:t>
            </a:r>
            <a:r>
              <a:rPr sz="1500" b="1" i="0">
                <a:solidFill>
                  <a:srgbClr val="203D48"/>
                </a:solidFill>
                <a:latin typeface="Source Sans Pro"/>
              </a:rPr>
              <a:t>use these ratios to measure performance year on year and against competitors.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838200" y="4208992"/>
            <a:ext cx="10515600" cy="1325563"/>
          </a:xfrm>
          <a:prstGeom prst="rect">
            <a:avLst/>
          </a:prstGeom>
          <a:noFill/>
        </p:spPr>
        <p:txBody>
          <a:bodyPr wrap="square" lIns="0" tIns="0" rIns="0" bIns="0" anchor="ctr">
            <a:spAutoFit/>
          </a:bodyPr>
          <a:lstStyle/>
          <a:p>
            <a:pPr algn="ctr">
              <a:spcBef>
                <a:spcPts val="0"/>
              </a:spcBef>
              <a:spcAft>
                <a:spcPts val="0"/>
              </a:spcAft>
            </a:pPr>
            <a:r>
              <a:rPr sz="5400" b="0" i="0">
                <a:solidFill>
                  <a:srgbClr val="FFFFFF"/>
                </a:solidFill>
                <a:latin typeface="ADLaM Display"/>
              </a:rPr>
              <a:t>Workbook Q61 -&gt; Q66</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838200" y="365125"/>
            <a:ext cx="9300000" cy="1009904"/>
          </a:xfrm>
          <a:prstGeom prst="rect">
            <a:avLst/>
          </a:prstGeom>
          <a:noFill/>
        </p:spPr>
        <p:txBody>
          <a:bodyPr wrap="square" lIns="0" tIns="0" rIns="0" bIns="0" anchor="t">
            <a:spAutoFit/>
          </a:bodyPr>
          <a:lstStyle/>
          <a:p>
            <a:pPr>
              <a:spcBef>
                <a:spcPts val="0"/>
              </a:spcBef>
              <a:spcAft>
                <a:spcPts val="0"/>
              </a:spcAft>
            </a:pPr>
            <a:r>
              <a:rPr sz="3200" b="0" i="0">
                <a:solidFill>
                  <a:srgbClr val="00B2FF"/>
                </a:solidFill>
                <a:latin typeface="ADLaM Display"/>
              </a:rPr>
              <a:t>Business in Practice: Hoodie Hub Limited</a:t>
            </a:r>
          </a:p>
        </p:txBody>
      </p:sp>
      <p:sp>
        <p:nvSpPr>
          <p:cNvPr id="3" name="TextBox 2"/>
          <p:cNvSpPr txBox="1"/>
          <p:nvPr/>
        </p:nvSpPr>
        <p:spPr>
          <a:xfrm>
            <a:off x="838200" y="1500000"/>
            <a:ext cx="10515600" cy="2807208"/>
          </a:xfrm>
          <a:prstGeom prst="rect">
            <a:avLst/>
          </a:prstGeom>
          <a:noFill/>
        </p:spPr>
        <p:txBody>
          <a:bodyPr wrap="square" lIns="0" tIns="0" rIns="0" bIns="0" anchor="t">
            <a:spAutoFit/>
          </a:bodyPr>
          <a:lstStyle/>
          <a:p>
            <a:pPr>
              <a:lnSpc>
                <a:spcPct val="110000"/>
              </a:lnSpc>
              <a:spcBef>
                <a:spcPts val="0"/>
              </a:spcBef>
              <a:spcAft>
                <a:spcPts val="1400"/>
              </a:spcAft>
            </a:pPr>
            <a:r>
              <a:rPr sz="1800" b="1" i="0">
                <a:solidFill>
                  <a:srgbClr val="203D48"/>
                </a:solidFill>
                <a:latin typeface="Source Sans Pro"/>
              </a:rPr>
              <a:t>Johnny and Jenny set up </a:t>
            </a:r>
            <a:r>
              <a:rPr sz="1800" b="1" i="0">
                <a:solidFill>
                  <a:srgbClr val="00B2FF"/>
                </a:solidFill>
                <a:latin typeface="Source Sans Pro"/>
              </a:rPr>
              <a:t>Hoodie Hub Limited</a:t>
            </a:r>
            <a:r>
              <a:rPr sz="1800" b="1" i="0">
                <a:solidFill>
                  <a:srgbClr val="203D48"/>
                </a:solidFill>
                <a:latin typeface="Source Sans Pro"/>
              </a:rPr>
              <a:t>: they import blank hoodies from outside the EU, print their own designs in a rented Irish warehouse using a large printer they bought, and sell through their website and selected retailers.</a:t>
            </a:r>
          </a:p>
          <a:p>
            <a:pPr>
              <a:lnSpc>
                <a:spcPct val="110000"/>
              </a:lnSpc>
              <a:spcBef>
                <a:spcPts val="0"/>
              </a:spcBef>
              <a:spcAft>
                <a:spcPts val="1400"/>
              </a:spcAft>
            </a:pPr>
            <a:r>
              <a:rPr sz="1700" b="1" i="0">
                <a:solidFill>
                  <a:srgbClr val="049F84"/>
                </a:solidFill>
                <a:latin typeface="Source Sans Pro"/>
              </a:rPr>
              <a:t>1. Identify two places where customers can buy Hoodie Hub products.</a:t>
            </a:r>
          </a:p>
          <a:p>
            <a:pPr>
              <a:lnSpc>
                <a:spcPct val="110000"/>
              </a:lnSpc>
              <a:spcBef>
                <a:spcPts val="0"/>
              </a:spcBef>
              <a:spcAft>
                <a:spcPts val="1400"/>
              </a:spcAft>
            </a:pPr>
            <a:r>
              <a:rPr sz="1700" b="1" i="0">
                <a:solidFill>
                  <a:srgbClr val="049F84"/>
                </a:solidFill>
                <a:latin typeface="Source Sans Pro"/>
              </a:rPr>
              <a:t>2. If the hoodies come from Asia, what extra costs might be involved before they are ready to sell?</a:t>
            </a:r>
          </a:p>
          <a:p>
            <a:pPr>
              <a:lnSpc>
                <a:spcPct val="110000"/>
              </a:lnSpc>
              <a:spcBef>
                <a:spcPts val="0"/>
              </a:spcBef>
              <a:spcAft>
                <a:spcPts val="1400"/>
              </a:spcAft>
            </a:pPr>
            <a:r>
              <a:rPr sz="1700" b="1" i="0">
                <a:solidFill>
                  <a:srgbClr val="049F84"/>
                </a:solidFill>
                <a:latin typeface="Source Sans Pro"/>
              </a:rPr>
              <a:t>3. Apart from buying hoodies to sell, what else would Johnny and Jenny spend money on?</a:t>
            </a:r>
          </a:p>
          <a:p>
            <a:pPr>
              <a:lnSpc>
                <a:spcPct val="110000"/>
              </a:lnSpc>
              <a:spcBef>
                <a:spcPts val="0"/>
              </a:spcBef>
              <a:spcAft>
                <a:spcPts val="1400"/>
              </a:spcAft>
            </a:pPr>
            <a:r>
              <a:rPr sz="1700" b="1" i="0">
                <a:solidFill>
                  <a:srgbClr val="049F84"/>
                </a:solidFill>
                <a:latin typeface="Source Sans Pro"/>
              </a:rPr>
              <a:t>4. What valuable things does the business currently own?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838200" y="365125"/>
            <a:ext cx="9300000" cy="1009904"/>
          </a:xfrm>
          <a:prstGeom prst="rect">
            <a:avLst/>
          </a:prstGeom>
          <a:noFill/>
        </p:spPr>
        <p:txBody>
          <a:bodyPr wrap="square" lIns="0" tIns="0" rIns="0" bIns="0" anchor="t">
            <a:spAutoFit/>
          </a:bodyPr>
          <a:lstStyle/>
          <a:p>
            <a:pPr>
              <a:spcBef>
                <a:spcPts val="0"/>
              </a:spcBef>
              <a:spcAft>
                <a:spcPts val="0"/>
              </a:spcAft>
            </a:pPr>
            <a:r>
              <a:rPr sz="3200" b="0" i="0">
                <a:solidFill>
                  <a:srgbClr val="00B2FF"/>
                </a:solidFill>
                <a:latin typeface="ADLaM Display"/>
              </a:rPr>
              <a:t>The Trial Balance and the Final Accounts</a:t>
            </a:r>
          </a:p>
        </p:txBody>
      </p:sp>
      <p:sp>
        <p:nvSpPr>
          <p:cNvPr id="3" name="TextBox 2"/>
          <p:cNvSpPr txBox="1"/>
          <p:nvPr/>
        </p:nvSpPr>
        <p:spPr>
          <a:xfrm>
            <a:off x="838200" y="1500000"/>
            <a:ext cx="10515600" cy="2373376"/>
          </a:xfrm>
          <a:prstGeom prst="rect">
            <a:avLst/>
          </a:prstGeom>
          <a:noFill/>
        </p:spPr>
        <p:txBody>
          <a:bodyPr wrap="square" lIns="0" tIns="0" rIns="0" bIns="0" anchor="t">
            <a:spAutoFit/>
          </a:bodyPr>
          <a:lstStyle/>
          <a:p>
            <a:pPr>
              <a:lnSpc>
                <a:spcPct val="110000"/>
              </a:lnSpc>
              <a:spcBef>
                <a:spcPts val="0"/>
              </a:spcBef>
              <a:spcAft>
                <a:spcPts val="1400"/>
              </a:spcAft>
            </a:pPr>
            <a:r>
              <a:rPr sz="1900" b="1" i="0">
                <a:solidFill>
                  <a:srgbClr val="203D48"/>
                </a:solidFill>
                <a:latin typeface="Source Sans Pro"/>
              </a:rPr>
              <a:t>All of the Final Accounts are prepared using the </a:t>
            </a:r>
            <a:r>
              <a:rPr sz="1900" b="1" i="0">
                <a:solidFill>
                  <a:srgbClr val="00B2FF"/>
                </a:solidFill>
                <a:latin typeface="Source Sans Pro"/>
              </a:rPr>
              <a:t>Trial Balance</a:t>
            </a:r>
            <a:r>
              <a:rPr sz="1900" b="1" i="0">
                <a:solidFill>
                  <a:srgbClr val="203D48"/>
                </a:solidFill>
                <a:latin typeface="Source Sans Pro"/>
              </a:rPr>
              <a:t>.</a:t>
            </a:r>
          </a:p>
          <a:p>
            <a:pPr>
              <a:lnSpc>
                <a:spcPct val="110000"/>
              </a:lnSpc>
              <a:spcBef>
                <a:spcPts val="0"/>
              </a:spcBef>
              <a:spcAft>
                <a:spcPts val="1400"/>
              </a:spcAft>
            </a:pPr>
            <a:r>
              <a:rPr sz="1900" b="1" i="0">
                <a:solidFill>
                  <a:srgbClr val="049F84"/>
                </a:solidFill>
                <a:latin typeface="Source Sans Pro"/>
              </a:rPr>
              <a:t>Debits</a:t>
            </a:r>
            <a:r>
              <a:rPr sz="1900" b="1" i="0">
                <a:solidFill>
                  <a:srgbClr val="203D48"/>
                </a:solidFill>
                <a:latin typeface="Source Sans Pro"/>
              </a:rPr>
              <a:t> (what the business has or has spent) on the left. </a:t>
            </a:r>
            <a:r>
              <a:rPr sz="1900" b="1" i="0">
                <a:solidFill>
                  <a:srgbClr val="F32201"/>
                </a:solidFill>
                <a:latin typeface="Source Sans Pro"/>
              </a:rPr>
              <a:t>Credits</a:t>
            </a:r>
            <a:r>
              <a:rPr sz="1900" b="1" i="0">
                <a:solidFill>
                  <a:srgbClr val="203D48"/>
                </a:solidFill>
                <a:latin typeface="Source Sans Pro"/>
              </a:rPr>
              <a:t> (what it owes or has earned) on the right.</a:t>
            </a:r>
          </a:p>
          <a:p>
            <a:pPr>
              <a:lnSpc>
                <a:spcPct val="110000"/>
              </a:lnSpc>
              <a:spcBef>
                <a:spcPts val="0"/>
              </a:spcBef>
              <a:spcAft>
                <a:spcPts val="1400"/>
              </a:spcAft>
            </a:pPr>
            <a:r>
              <a:rPr sz="1900" b="1" i="0">
                <a:solidFill>
                  <a:srgbClr val="203D48"/>
                </a:solidFill>
                <a:latin typeface="Source Sans Pro"/>
              </a:rPr>
              <a:t>Each Trial Balance item is placed in the accounts </a:t>
            </a:r>
            <a:r>
              <a:rPr sz="1900" b="1" i="0">
                <a:solidFill>
                  <a:srgbClr val="FFA700"/>
                </a:solidFill>
                <a:latin typeface="Source Sans Pro"/>
              </a:rPr>
              <a:t>once</a:t>
            </a:r>
            <a:r>
              <a:rPr sz="1900" b="1" i="0">
                <a:solidFill>
                  <a:srgbClr val="203D48"/>
                </a:solidFill>
                <a:latin typeface="Source Sans Pro"/>
              </a:rPr>
              <a:t>.</a:t>
            </a:r>
          </a:p>
          <a:p>
            <a:pPr>
              <a:lnSpc>
                <a:spcPct val="110000"/>
              </a:lnSpc>
              <a:spcBef>
                <a:spcPts val="0"/>
              </a:spcBef>
              <a:spcAft>
                <a:spcPts val="1400"/>
              </a:spcAft>
            </a:pPr>
            <a:r>
              <a:rPr sz="1900" b="1" i="0">
                <a:solidFill>
                  <a:srgbClr val="203D48"/>
                </a:solidFill>
                <a:latin typeface="Source Sans Pro"/>
              </a:rPr>
              <a:t>Items listed below the Trial Balance (closing stock, depreciation) go into </a:t>
            </a:r>
            <a:r>
              <a:rPr sz="1900" b="1" i="0">
                <a:solidFill>
                  <a:srgbClr val="F32201"/>
                </a:solidFill>
                <a:latin typeface="Source Sans Pro"/>
              </a:rPr>
              <a:t>both</a:t>
            </a:r>
            <a:r>
              <a:rPr sz="1900" b="1" i="0">
                <a:solidFill>
                  <a:srgbClr val="203D48"/>
                </a:solidFill>
                <a:latin typeface="Source Sans Pro"/>
              </a:rPr>
              <a:t> statements.</a:t>
            </a:r>
          </a:p>
          <a:p>
            <a:pPr>
              <a:lnSpc>
                <a:spcPct val="110000"/>
              </a:lnSpc>
              <a:spcBef>
                <a:spcPts val="0"/>
              </a:spcBef>
              <a:spcAft>
                <a:spcPts val="1400"/>
              </a:spcAft>
            </a:pPr>
            <a:r>
              <a:rPr sz="1900" b="1" i="0">
                <a:solidFill>
                  <a:srgbClr val="203D48"/>
                </a:solidFill>
                <a:latin typeface="Source Sans Pro"/>
              </a:rPr>
              <a:t>The colour tags A to F show which section of the Final Accounts each item goes into.</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838200" y="365125"/>
            <a:ext cx="9300000" cy="1009904"/>
          </a:xfrm>
          <a:prstGeom prst="rect">
            <a:avLst/>
          </a:prstGeom>
          <a:noFill/>
        </p:spPr>
        <p:txBody>
          <a:bodyPr wrap="square" lIns="0" tIns="0" rIns="0" bIns="0" anchor="t">
            <a:spAutoFit/>
          </a:bodyPr>
          <a:lstStyle/>
          <a:p>
            <a:pPr>
              <a:spcBef>
                <a:spcPts val="0"/>
              </a:spcBef>
              <a:spcAft>
                <a:spcPts val="0"/>
              </a:spcAft>
            </a:pPr>
            <a:r>
              <a:rPr sz="3200" b="0" i="0">
                <a:solidFill>
                  <a:srgbClr val="00B2FF"/>
                </a:solidFill>
                <a:latin typeface="ADLaM Display"/>
              </a:rPr>
              <a:t>The Income Statement: A. The Trading Account</a:t>
            </a:r>
          </a:p>
        </p:txBody>
      </p:sp>
      <p:sp>
        <p:nvSpPr>
          <p:cNvPr id="3" name="TextBox 2"/>
          <p:cNvSpPr txBox="1"/>
          <p:nvPr/>
        </p:nvSpPr>
        <p:spPr>
          <a:xfrm>
            <a:off x="838200" y="1500000"/>
            <a:ext cx="10515600" cy="2404364"/>
          </a:xfrm>
          <a:prstGeom prst="rect">
            <a:avLst/>
          </a:prstGeom>
          <a:noFill/>
        </p:spPr>
        <p:txBody>
          <a:bodyPr wrap="square" lIns="0" tIns="0" rIns="0" bIns="0" anchor="t">
            <a:spAutoFit/>
          </a:bodyPr>
          <a:lstStyle/>
          <a:p>
            <a:pPr>
              <a:lnSpc>
                <a:spcPct val="110000"/>
              </a:lnSpc>
              <a:spcBef>
                <a:spcPts val="0"/>
              </a:spcBef>
              <a:spcAft>
                <a:spcPts val="1400"/>
              </a:spcAft>
            </a:pPr>
            <a:r>
              <a:rPr sz="1900" b="1" i="0">
                <a:solidFill>
                  <a:srgbClr val="203D48"/>
                </a:solidFill>
                <a:latin typeface="Source Sans Pro"/>
              </a:rPr>
              <a:t>The Trading Account measures the difference between what it cost to buy or make the goods sold, and the total received for selling them.</a:t>
            </a:r>
          </a:p>
          <a:p>
            <a:pPr>
              <a:lnSpc>
                <a:spcPct val="110000"/>
              </a:lnSpc>
              <a:spcBef>
                <a:spcPts val="0"/>
              </a:spcBef>
              <a:spcAft>
                <a:spcPts val="1400"/>
              </a:spcAft>
            </a:pPr>
            <a:r>
              <a:rPr sz="1900" b="1" i="0">
                <a:solidFill>
                  <a:srgbClr val="049F84"/>
                </a:solidFill>
                <a:latin typeface="Source Sans Pro"/>
              </a:rPr>
              <a:t>Sales: </a:t>
            </a:r>
            <a:r>
              <a:rPr sz="1900" b="1" i="0">
                <a:solidFill>
                  <a:srgbClr val="203D48"/>
                </a:solidFill>
                <a:latin typeface="Source Sans Pro"/>
              </a:rPr>
              <a:t>the income earned from selling any stock.</a:t>
            </a:r>
          </a:p>
          <a:p>
            <a:pPr>
              <a:lnSpc>
                <a:spcPct val="110000"/>
              </a:lnSpc>
              <a:spcBef>
                <a:spcPts val="0"/>
              </a:spcBef>
              <a:spcAft>
                <a:spcPts val="1400"/>
              </a:spcAft>
            </a:pPr>
            <a:r>
              <a:rPr sz="1900" b="1" i="0">
                <a:solidFill>
                  <a:srgbClr val="F32201"/>
                </a:solidFill>
                <a:latin typeface="Source Sans Pro"/>
              </a:rPr>
              <a:t>Cost of Sales: </a:t>
            </a:r>
            <a:r>
              <a:rPr sz="1900" b="1" i="0">
                <a:solidFill>
                  <a:srgbClr val="203D48"/>
                </a:solidFill>
                <a:latin typeface="Source Sans Pro"/>
              </a:rPr>
              <a:t>the direct costs involved in buying or making that stock.</a:t>
            </a:r>
          </a:p>
          <a:p>
            <a:pPr>
              <a:lnSpc>
                <a:spcPct val="110000"/>
              </a:lnSpc>
              <a:spcBef>
                <a:spcPts val="0"/>
              </a:spcBef>
              <a:spcAft>
                <a:spcPts val="1400"/>
              </a:spcAft>
            </a:pPr>
            <a:r>
              <a:rPr sz="2200" b="1" i="0">
                <a:solidFill>
                  <a:srgbClr val="FFA700"/>
                </a:solidFill>
                <a:latin typeface="Source Sans Pro"/>
              </a:rPr>
              <a:t>Sales minus Cost of Sales = Gross Profit / Loss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838200" y="365125"/>
            <a:ext cx="9300000" cy="514096"/>
          </a:xfrm>
          <a:prstGeom prst="rect">
            <a:avLst/>
          </a:prstGeom>
          <a:noFill/>
        </p:spPr>
        <p:txBody>
          <a:bodyPr wrap="square" lIns="0" tIns="0" rIns="0" bIns="0" anchor="t">
            <a:spAutoFit/>
          </a:bodyPr>
          <a:lstStyle/>
          <a:p>
            <a:pPr>
              <a:spcBef>
                <a:spcPts val="0"/>
              </a:spcBef>
              <a:spcAft>
                <a:spcPts val="0"/>
              </a:spcAft>
            </a:pPr>
            <a:r>
              <a:rPr sz="3200" b="0" i="0">
                <a:solidFill>
                  <a:srgbClr val="00B2FF"/>
                </a:solidFill>
                <a:latin typeface="ADLaM Display"/>
              </a:rPr>
              <a:t>What Goes Into Cost of Sales?</a:t>
            </a:r>
          </a:p>
        </p:txBody>
      </p:sp>
      <p:sp>
        <p:nvSpPr>
          <p:cNvPr id="3" name="Rectangle 2"/>
          <p:cNvSpPr/>
          <p:nvPr/>
        </p:nvSpPr>
        <p:spPr>
          <a:xfrm>
            <a:off x="520700" y="1500000"/>
            <a:ext cx="3050000" cy="900000"/>
          </a:xfrm>
          <a:prstGeom prst="rect">
            <a:avLst/>
          </a:prstGeom>
          <a:solidFill>
            <a:srgbClr val="94E3FF"/>
          </a:solidFill>
          <a:ln>
            <a:no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spcBef>
                <a:spcPts val="0"/>
              </a:spcBef>
              <a:spcAft>
                <a:spcPts val="0"/>
              </a:spcAft>
            </a:pPr>
            <a:r>
              <a:rPr sz="2000" b="1" i="0">
                <a:solidFill>
                  <a:srgbClr val="203D48"/>
                </a:solidFill>
                <a:latin typeface="Source Sans Pro"/>
              </a:rPr>
              <a:t>Purchases</a:t>
            </a:r>
          </a:p>
        </p:txBody>
      </p:sp>
      <p:sp>
        <p:nvSpPr>
          <p:cNvPr id="4" name="Rectangle 3"/>
          <p:cNvSpPr/>
          <p:nvPr/>
        </p:nvSpPr>
        <p:spPr>
          <a:xfrm>
            <a:off x="3630700" y="1500000"/>
            <a:ext cx="8040600" cy="90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lnSpc>
                <a:spcPct val="105000"/>
              </a:lnSpc>
              <a:spcBef>
                <a:spcPts val="0"/>
              </a:spcBef>
              <a:spcAft>
                <a:spcPts val="0"/>
              </a:spcAft>
            </a:pPr>
            <a:r>
              <a:rPr sz="1800" b="0" i="0">
                <a:solidFill>
                  <a:srgbClr val="203D48"/>
                </a:solidFill>
                <a:latin typeface="Source Sans Pro"/>
              </a:rPr>
              <a:t>The cost of purchasing goods for resale or the cost of materials used to manufacture goods.</a:t>
            </a:r>
          </a:p>
        </p:txBody>
      </p:sp>
      <p:sp>
        <p:nvSpPr>
          <p:cNvPr id="5" name="Rectangle 4"/>
          <p:cNvSpPr/>
          <p:nvPr/>
        </p:nvSpPr>
        <p:spPr>
          <a:xfrm>
            <a:off x="520700" y="2500000"/>
            <a:ext cx="3050000" cy="900000"/>
          </a:xfrm>
          <a:prstGeom prst="rect">
            <a:avLst/>
          </a:prstGeom>
          <a:solidFill>
            <a:srgbClr val="94E3FF"/>
          </a:solidFill>
          <a:ln>
            <a:no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spcBef>
                <a:spcPts val="0"/>
              </a:spcBef>
              <a:spcAft>
                <a:spcPts val="0"/>
              </a:spcAft>
            </a:pPr>
            <a:r>
              <a:rPr sz="2000" b="1" i="0">
                <a:solidFill>
                  <a:srgbClr val="203D48"/>
                </a:solidFill>
                <a:latin typeface="Source Sans Pro"/>
              </a:rPr>
              <a:t>Import duties</a:t>
            </a:r>
          </a:p>
        </p:txBody>
      </p:sp>
      <p:sp>
        <p:nvSpPr>
          <p:cNvPr id="6" name="Rectangle 5"/>
          <p:cNvSpPr/>
          <p:nvPr/>
        </p:nvSpPr>
        <p:spPr>
          <a:xfrm>
            <a:off x="3630700" y="2500000"/>
            <a:ext cx="8040600" cy="90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lnSpc>
                <a:spcPct val="105000"/>
              </a:lnSpc>
              <a:spcBef>
                <a:spcPts val="0"/>
              </a:spcBef>
              <a:spcAft>
                <a:spcPts val="0"/>
              </a:spcAft>
            </a:pPr>
            <a:r>
              <a:rPr sz="1800" b="0" i="0">
                <a:solidFill>
                  <a:srgbClr val="203D48"/>
                </a:solidFill>
                <a:latin typeface="Source Sans Pro"/>
              </a:rPr>
              <a:t>Customs duties charged on goods/materials imported from outside the EU.</a:t>
            </a:r>
          </a:p>
        </p:txBody>
      </p:sp>
      <p:sp>
        <p:nvSpPr>
          <p:cNvPr id="7" name="Rectangle 6"/>
          <p:cNvSpPr/>
          <p:nvPr/>
        </p:nvSpPr>
        <p:spPr>
          <a:xfrm>
            <a:off x="520700" y="3500000"/>
            <a:ext cx="3050000" cy="900000"/>
          </a:xfrm>
          <a:prstGeom prst="rect">
            <a:avLst/>
          </a:prstGeom>
          <a:solidFill>
            <a:srgbClr val="94E3FF"/>
          </a:solidFill>
          <a:ln>
            <a:no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spcBef>
                <a:spcPts val="0"/>
              </a:spcBef>
              <a:spcAft>
                <a:spcPts val="0"/>
              </a:spcAft>
            </a:pPr>
            <a:r>
              <a:rPr sz="2000" b="1" i="0">
                <a:solidFill>
                  <a:srgbClr val="203D48"/>
                </a:solidFill>
                <a:latin typeface="Source Sans Pro"/>
              </a:rPr>
              <a:t>Carriage inwards</a:t>
            </a:r>
          </a:p>
        </p:txBody>
      </p:sp>
      <p:sp>
        <p:nvSpPr>
          <p:cNvPr id="8" name="Rectangle 7"/>
          <p:cNvSpPr/>
          <p:nvPr/>
        </p:nvSpPr>
        <p:spPr>
          <a:xfrm>
            <a:off x="3630700" y="3500000"/>
            <a:ext cx="8040600" cy="900000"/>
          </a:xfrm>
          <a:prstGeom prst="rect">
            <a:avLst/>
          </a:prstGeom>
          <a:solidFill>
            <a:srgbClr val="FFFFFF"/>
          </a:solidFill>
          <a:ln w="9525">
            <a:solidFill>
              <a:srgbClr val="203D48"/>
            </a:solidFill>
          </a:ln>
          <a:effectLst/>
        </p:spPr>
        <p:style>
          <a:lnRef idx="1">
            <a:schemeClr val="accent1"/>
          </a:lnRef>
          <a:fillRef idx="3">
            <a:schemeClr val="accent1"/>
          </a:fillRef>
          <a:effectRef idx="2">
            <a:schemeClr val="accent1"/>
          </a:effectRef>
          <a:fontRef idx="minor">
            <a:schemeClr val="lt1"/>
          </a:fontRef>
        </p:style>
        <p:txBody>
          <a:bodyPr wrap="square" lIns="60000" tIns="20000" rIns="60000" bIns="20000" rtlCol="0" anchor="ctr"/>
          <a:lstStyle/>
          <a:p>
            <a:pPr algn="ctr">
              <a:lnSpc>
                <a:spcPct val="105000"/>
              </a:lnSpc>
              <a:spcBef>
                <a:spcPts val="0"/>
              </a:spcBef>
              <a:spcAft>
                <a:spcPts val="0"/>
              </a:spcAft>
            </a:pPr>
            <a:r>
              <a:rPr sz="1800" b="0" i="0">
                <a:solidFill>
                  <a:srgbClr val="203D48"/>
                </a:solidFill>
                <a:latin typeface="Source Sans Pro"/>
              </a:rPr>
              <a:t>Delivery costs for transporting stock into the business.</a:t>
            </a:r>
          </a:p>
        </p:txBody>
      </p:sp>
      <p:sp>
        <p:nvSpPr>
          <p:cNvPr id="9" name="TextBox 8"/>
          <p:cNvSpPr txBox="1"/>
          <p:nvPr/>
        </p:nvSpPr>
        <p:spPr>
          <a:xfrm>
            <a:off x="520700" y="4600000"/>
            <a:ext cx="11150600" cy="514096"/>
          </a:xfrm>
          <a:prstGeom prst="rect">
            <a:avLst/>
          </a:prstGeom>
          <a:noFill/>
        </p:spPr>
        <p:txBody>
          <a:bodyPr wrap="square" lIns="0" tIns="0" rIns="0" bIns="0" anchor="t">
            <a:spAutoFit/>
          </a:bodyPr>
          <a:lstStyle/>
          <a:p>
            <a:pPr>
              <a:lnSpc>
                <a:spcPct val="110000"/>
              </a:lnSpc>
              <a:spcBef>
                <a:spcPts val="0"/>
              </a:spcBef>
              <a:spcAft>
                <a:spcPts val="0"/>
              </a:spcAft>
            </a:pPr>
            <a:r>
              <a:rPr sz="1600" b="1" i="0">
                <a:solidFill>
                  <a:srgbClr val="00B2FF"/>
                </a:solidFill>
                <a:latin typeface="Source Sans Pro"/>
              </a:rPr>
              <a:t>Eg</a:t>
            </a:r>
            <a:r>
              <a:rPr sz="1600" b="1" i="0">
                <a:solidFill>
                  <a:srgbClr val="203D48"/>
                </a:solidFill>
                <a:latin typeface="Source Sans Pro"/>
              </a:rPr>
              <a:t> Hoodie Hub pays for the hoodies (purchases), customs duties from Asia to the EU, and delivery to Ireland (carriage inwards).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838200" y="365125"/>
            <a:ext cx="9300000" cy="514096"/>
          </a:xfrm>
          <a:prstGeom prst="rect">
            <a:avLst/>
          </a:prstGeom>
          <a:noFill/>
        </p:spPr>
        <p:txBody>
          <a:bodyPr wrap="square" lIns="0" tIns="0" rIns="0" bIns="0" anchor="t">
            <a:spAutoFit/>
          </a:bodyPr>
          <a:lstStyle/>
          <a:p>
            <a:pPr>
              <a:spcBef>
                <a:spcPts val="0"/>
              </a:spcBef>
              <a:spcAft>
                <a:spcPts val="0"/>
              </a:spcAft>
            </a:pPr>
            <a:r>
              <a:rPr sz="3200" b="0" i="0">
                <a:solidFill>
                  <a:srgbClr val="00B2FF"/>
                </a:solidFill>
                <a:latin typeface="ADLaM Display"/>
              </a:rPr>
              <a:t>Adjusting for Stock Levels</a:t>
            </a:r>
          </a:p>
        </p:txBody>
      </p:sp>
      <p:sp>
        <p:nvSpPr>
          <p:cNvPr id="3" name="TextBox 2"/>
          <p:cNvSpPr txBox="1"/>
          <p:nvPr/>
        </p:nvSpPr>
        <p:spPr>
          <a:xfrm>
            <a:off x="838200" y="1500000"/>
            <a:ext cx="10515600" cy="2373376"/>
          </a:xfrm>
          <a:prstGeom prst="rect">
            <a:avLst/>
          </a:prstGeom>
          <a:noFill/>
        </p:spPr>
        <p:txBody>
          <a:bodyPr wrap="square" lIns="0" tIns="0" rIns="0" bIns="0" anchor="t">
            <a:spAutoFit/>
          </a:bodyPr>
          <a:lstStyle/>
          <a:p>
            <a:pPr>
              <a:lnSpc>
                <a:spcPct val="110000"/>
              </a:lnSpc>
              <a:spcBef>
                <a:spcPts val="0"/>
              </a:spcBef>
              <a:spcAft>
                <a:spcPts val="1400"/>
              </a:spcAft>
            </a:pPr>
            <a:r>
              <a:rPr sz="1900" b="1" i="0">
                <a:solidFill>
                  <a:srgbClr val="203D48"/>
                </a:solidFill>
                <a:latin typeface="Source Sans Pro"/>
              </a:rPr>
              <a:t>Final accounts measure one year, from 01/01 to 31/12. Cost of Sales must only include goods actually sold during that year.</a:t>
            </a:r>
          </a:p>
          <a:p>
            <a:pPr>
              <a:lnSpc>
                <a:spcPct val="110000"/>
              </a:lnSpc>
              <a:spcBef>
                <a:spcPts val="0"/>
              </a:spcBef>
              <a:spcAft>
                <a:spcPts val="1400"/>
              </a:spcAft>
            </a:pPr>
            <a:r>
              <a:rPr sz="1900" b="1" i="0">
                <a:solidFill>
                  <a:srgbClr val="049F84"/>
                </a:solidFill>
                <a:latin typeface="Source Sans Pro"/>
              </a:rPr>
              <a:t>Opening stock: </a:t>
            </a:r>
            <a:r>
              <a:rPr sz="1900" b="1" i="0">
                <a:solidFill>
                  <a:srgbClr val="203D48"/>
                </a:solidFill>
                <a:latin typeface="Source Sans Pro"/>
              </a:rPr>
              <a:t>the value of stock held on 1st January. When sold during the year it is added to the Cost of Sales, even if it was bought or made the previous year.</a:t>
            </a:r>
          </a:p>
          <a:p>
            <a:pPr>
              <a:lnSpc>
                <a:spcPct val="110000"/>
              </a:lnSpc>
              <a:spcBef>
                <a:spcPts val="0"/>
              </a:spcBef>
              <a:spcAft>
                <a:spcPts val="1400"/>
              </a:spcAft>
            </a:pPr>
            <a:r>
              <a:rPr sz="1900" b="1" i="0">
                <a:solidFill>
                  <a:srgbClr val="F32201"/>
                </a:solidFill>
                <a:latin typeface="Source Sans Pro"/>
              </a:rPr>
              <a:t>Closing stock: </a:t>
            </a:r>
            <a:r>
              <a:rPr sz="1900" b="1" i="0">
                <a:solidFill>
                  <a:srgbClr val="203D48"/>
                </a:solidFill>
                <a:latin typeface="Source Sans Pro"/>
              </a:rPr>
              <a:t>the value of stock leftover, unsold on 31st December. Not a cost of sale for the year as it was not sold, so it is deducted from the Cost of Sales figure.</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21</TotalTime>
  <Words>4453</Words>
  <Application>Microsoft Macintosh PowerPoint</Application>
  <PresentationFormat>Widescreen</PresentationFormat>
  <Paragraphs>567</Paragraphs>
  <Slides>45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45</vt:i4>
      </vt:variant>
    </vt:vector>
  </HeadingPairs>
  <TitlesOfParts>
    <vt:vector size="50" baseType="lpstr">
      <vt:lpstr>ADLaM Display</vt:lpstr>
      <vt:lpstr>Arial</vt:lpstr>
      <vt:lpstr>Calibri</vt:lpstr>
      <vt:lpstr>Source Sans Pro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Gavin Duffy</cp:lastModifiedBy>
  <cp:revision>5</cp:revision>
  <dcterms:created xsi:type="dcterms:W3CDTF">2013-01-27T09:14:16Z</dcterms:created>
  <dcterms:modified xsi:type="dcterms:W3CDTF">2026-08-14T09:22:56Z</dcterms:modified>
  <cp:category/>
</cp:coreProperties>
</file>