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71" r:id="rId8"/>
    <p:sldId id="269" r:id="rId9"/>
    <p:sldId id="264" r:id="rId10"/>
    <p:sldId id="265" r:id="rId11"/>
    <p:sldId id="266" r:id="rId12"/>
    <p:sldId id="267" r:id="rId13"/>
    <p:sldId id="272" r:id="rId14"/>
    <p:sldId id="268" r:id="rId15"/>
    <p:sldId id="273" r:id="rId16"/>
    <p:sldId id="270"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64"/>
    <p:restoredTop sz="94610"/>
  </p:normalViewPr>
  <p:slideViewPr>
    <p:cSldViewPr snapToGrid="0" snapToObjects="1">
      <p:cViewPr varScale="1">
        <p:scale>
          <a:sx n="72" d="100"/>
          <a:sy n="72" d="100"/>
        </p:scale>
        <p:origin x="232" y="1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955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7D865-5B13-24E3-106C-8C6B842A50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F5796-A2BD-FBB3-4B6C-631EAA01F4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598687-9B0A-0D36-9C5C-5161494371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CD03D9-2764-8AC3-E1A5-B3A25C6895C6}"/>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344211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D65A4-549B-CA1A-DDEA-52E858D30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CEA742-E8C6-F26A-E566-4C7F222F0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3B7A44-6CB6-8EB4-838C-16D91A596B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B70E29-787F-2EE8-5C86-1592B7881ABE}"/>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4175201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DDF99-76EC-1FA2-BB24-77009E120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EDBECE-E37A-66B5-56DE-5D75BD8FB7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08527-FBE0-FD44-44A6-3F2C11FD3F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EEB0CA-263C-C167-87E2-1C0D232B3B7C}"/>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868084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ideo" Target="https://www.youtube.com/embed/h6ZDnpoEoOU?feature=oembed" TargetMode="External"/><Relationship Id="rId5" Type="http://schemas.openxmlformats.org/officeDocument/2006/relationships/image" Target="../media/image9.jpe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ideo" Target="https://www.youtube.com/embed/2nKwNcf0KTU?feature=oembed" TargetMode="External"/><Relationship Id="rId5" Type="http://schemas.openxmlformats.org/officeDocument/2006/relationships/image" Target="../media/image6.jpe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704088"/>
            <a:ext cx="10515600" cy="1801368"/>
          </a:xfrm>
          <a:prstGeom prst="rect">
            <a:avLst/>
          </a:prstGeom>
          <a:noFill/>
          <a:ln/>
        </p:spPr>
        <p:txBody>
          <a:bodyPr wrap="square" rtlCol="0" anchor="t"/>
          <a:lstStyle/>
          <a:p>
            <a:pPr marL="0" indent="0">
              <a:lnSpc>
                <a:spcPct val="110000"/>
              </a:lnSpc>
              <a:spcAft>
                <a:spcPts val="800"/>
              </a:spcAft>
              <a:buNone/>
            </a:pPr>
            <a:r>
              <a:rPr lang="en-US" sz="4400" dirty="0">
                <a:solidFill>
                  <a:srgbClr val="00B2FF"/>
                </a:solidFill>
                <a:latin typeface="ADLaM Display" pitchFamily="34" charset="0"/>
                <a:ea typeface="ADLaM Display" pitchFamily="34" charset="-122"/>
                <a:cs typeface="ADLaM Display" pitchFamily="34" charset="-120"/>
              </a:rPr>
              <a:t>The Ethical and Sustainable Consumer</a:t>
            </a:r>
            <a:endParaRPr lang="en-US" sz="4400" dirty="0"/>
          </a:p>
          <a:p>
            <a:pPr marL="0" indent="0">
              <a:lnSpc>
                <a:spcPct val="110000"/>
              </a:lnSpc>
              <a:spcAft>
                <a:spcPts val="800"/>
              </a:spcAft>
              <a:buNone/>
            </a:pPr>
            <a:r>
              <a:rPr lang="en-US" sz="2600" dirty="0">
                <a:solidFill>
                  <a:srgbClr val="00B2FF"/>
                </a:solidFill>
                <a:latin typeface="ADLaM Display" pitchFamily="34" charset="0"/>
                <a:ea typeface="ADLaM Display" pitchFamily="34" charset="-122"/>
                <a:cs typeface="ADLaM Display" pitchFamily="34" charset="-120"/>
              </a:rPr>
              <a:t>Learning Outcome 1.9</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Being a Sustainable Consumer</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 </a:t>
            </a:r>
            <a:r>
              <a:rPr lang="en-US" sz="2000" b="1" dirty="0">
                <a:solidFill>
                  <a:srgbClr val="00B2FF"/>
                </a:solidFill>
                <a:latin typeface="Source Sans Pro" pitchFamily="34" charset="0"/>
                <a:ea typeface="Source Sans Pro" pitchFamily="34" charset="-122"/>
                <a:cs typeface="Source Sans Pro" pitchFamily="34" charset="-120"/>
              </a:rPr>
              <a:t>sustainable consumer</a:t>
            </a:r>
            <a:r>
              <a:rPr lang="en-US" sz="2000" b="1" dirty="0">
                <a:solidFill>
                  <a:srgbClr val="203D48"/>
                </a:solidFill>
                <a:latin typeface="Source Sans Pro" pitchFamily="34" charset="0"/>
                <a:ea typeface="Source Sans Pro" pitchFamily="34" charset="-122"/>
                <a:cs typeface="Source Sans Pro" pitchFamily="34" charset="-120"/>
              </a:rPr>
              <a:t> tries to limit the use of scarce resources in a way that does not damage the ability of future generations to meet their own needs.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Sustainability</a:t>
            </a:r>
            <a:r>
              <a:rPr lang="en-US" sz="2000" b="1" dirty="0">
                <a:solidFill>
                  <a:srgbClr val="203D48"/>
                </a:solidFill>
                <a:latin typeface="Source Sans Pro" pitchFamily="34" charset="0"/>
                <a:ea typeface="Source Sans Pro" pitchFamily="34" charset="-122"/>
                <a:cs typeface="Source Sans Pro" pitchFamily="34" charset="-120"/>
              </a:rPr>
              <a:t>: using resources carefully today so that future generations can still meet their own needs.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Circular economy</a:t>
            </a:r>
            <a:r>
              <a:rPr lang="en-US" sz="2000" b="1" dirty="0">
                <a:solidFill>
                  <a:srgbClr val="203D48"/>
                </a:solidFill>
                <a:latin typeface="Source Sans Pro" pitchFamily="34" charset="0"/>
                <a:ea typeface="Source Sans Pro" pitchFamily="34" charset="-122"/>
                <a:cs typeface="Source Sans Pro" pitchFamily="34" charset="-120"/>
              </a:rPr>
              <a:t>: a system where products are kept in use for as long as possible through reuse, repair and recycling, rather than being thrown away.</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Sustainable Consumer Choices</a:t>
            </a:r>
            <a:endParaRPr lang="en-US" sz="3200" dirty="0"/>
          </a:p>
        </p:txBody>
      </p:sp>
      <p:sp>
        <p:nvSpPr>
          <p:cNvPr id="3" name="Text 1"/>
          <p:cNvSpPr/>
          <p:nvPr/>
        </p:nvSpPr>
        <p:spPr>
          <a:xfrm>
            <a:off x="841248" y="1554480"/>
            <a:ext cx="5001768" cy="448056"/>
          </a:xfrm>
          <a:prstGeom prst="rect">
            <a:avLst/>
          </a:prstGeom>
          <a:noFill/>
          <a:ln/>
        </p:spPr>
        <p:txBody>
          <a:bodyPr wrap="square" rtlCol="0" anchor="ctr"/>
          <a:lstStyle/>
          <a:p>
            <a:pPr marL="0" indent="0" algn="ctr">
              <a:lnSpc>
                <a:spcPct val="110000"/>
              </a:lnSpc>
              <a:spcAft>
                <a:spcPts val="800"/>
              </a:spcAft>
              <a:buNone/>
            </a:pPr>
            <a:r>
              <a:rPr lang="en-US" sz="2300" b="1" dirty="0">
                <a:solidFill>
                  <a:srgbClr val="00B2FF"/>
                </a:solidFill>
                <a:latin typeface="Source Sans Pro" pitchFamily="34" charset="0"/>
                <a:ea typeface="Source Sans Pro" pitchFamily="34" charset="-122"/>
                <a:cs typeface="Source Sans Pro" pitchFamily="34" charset="-120"/>
              </a:rPr>
              <a:t>More Sustainable</a:t>
            </a:r>
            <a:endParaRPr lang="en-US" sz="2300" dirty="0"/>
          </a:p>
        </p:txBody>
      </p:sp>
      <p:sp>
        <p:nvSpPr>
          <p:cNvPr id="4" name="Text 2"/>
          <p:cNvSpPr/>
          <p:nvPr/>
        </p:nvSpPr>
        <p:spPr>
          <a:xfrm>
            <a:off x="6355080" y="1554480"/>
            <a:ext cx="5001768" cy="448056"/>
          </a:xfrm>
          <a:prstGeom prst="rect">
            <a:avLst/>
          </a:prstGeom>
          <a:noFill/>
          <a:ln/>
        </p:spPr>
        <p:txBody>
          <a:bodyPr wrap="square" rtlCol="0" anchor="ctr"/>
          <a:lstStyle/>
          <a:p>
            <a:pPr marL="0" indent="0" algn="ctr">
              <a:lnSpc>
                <a:spcPct val="110000"/>
              </a:lnSpc>
              <a:spcAft>
                <a:spcPts val="800"/>
              </a:spcAft>
              <a:buNone/>
            </a:pPr>
            <a:r>
              <a:rPr lang="en-US" sz="2300" b="1" dirty="0">
                <a:solidFill>
                  <a:srgbClr val="FFA700"/>
                </a:solidFill>
                <a:latin typeface="Source Sans Pro" pitchFamily="34" charset="0"/>
                <a:ea typeface="Source Sans Pro" pitchFamily="34" charset="-122"/>
                <a:cs typeface="Source Sans Pro" pitchFamily="34" charset="-120"/>
              </a:rPr>
              <a:t>Less Sustainable</a:t>
            </a:r>
            <a:endParaRPr lang="en-US" sz="2300" dirty="0"/>
          </a:p>
        </p:txBody>
      </p:sp>
      <p:sp>
        <p:nvSpPr>
          <p:cNvPr id="5" name="Text 3"/>
          <p:cNvSpPr/>
          <p:nvPr/>
        </p:nvSpPr>
        <p:spPr>
          <a:xfrm>
            <a:off x="841248" y="2148840"/>
            <a:ext cx="5254752" cy="3648456"/>
          </a:xfrm>
          <a:prstGeom prst="rect">
            <a:avLst/>
          </a:prstGeom>
          <a:noFill/>
          <a:ln/>
        </p:spPr>
        <p:txBody>
          <a:bodyPr wrap="square" rtlCol="0" anchor="t"/>
          <a:lstStyle/>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Reduce consumption: avoid fast fashion so less waste ends up in landfill.</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Buy second-hand: keeps products in use for longer, saving resources.</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Choose reusable or recyclable products: reduces demand for single-use plastic.</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400"/>
              </a:spcAft>
              <a:buNone/>
            </a:pPr>
            <a:r>
              <a:rPr lang="en-US" sz="1900" b="1" dirty="0">
                <a:solidFill>
                  <a:srgbClr val="203D48"/>
                </a:solidFill>
                <a:latin typeface="Source Sans Pro" pitchFamily="34" charset="0"/>
                <a:ea typeface="Source Sans Pro" pitchFamily="34" charset="-122"/>
                <a:cs typeface="Source Sans Pro" pitchFamily="34" charset="-120"/>
              </a:rPr>
              <a:t>Buy local: Irish goods travel shorter distances, so less carbon is used.</a:t>
            </a:r>
            <a:endParaRPr lang="en-US" sz="1900" dirty="0"/>
          </a:p>
        </p:txBody>
      </p:sp>
      <p:sp>
        <p:nvSpPr>
          <p:cNvPr id="6" name="Text 4"/>
          <p:cNvSpPr/>
          <p:nvPr/>
        </p:nvSpPr>
        <p:spPr>
          <a:xfrm>
            <a:off x="6683828" y="2148840"/>
            <a:ext cx="4673019" cy="3648456"/>
          </a:xfrm>
          <a:prstGeom prst="rect">
            <a:avLst/>
          </a:prstGeom>
          <a:noFill/>
          <a:ln/>
        </p:spPr>
        <p:txBody>
          <a:bodyPr wrap="square" rtlCol="0" anchor="t"/>
          <a:lstStyle/>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Buying fast fashion to wear once or twice, then throwing it away.</a:t>
            </a:r>
            <a:endParaRPr lang="en-US" sz="1900" dirty="0"/>
          </a:p>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Throwing items in the bin instead of repairing them.</a:t>
            </a:r>
            <a:endParaRPr lang="en-US" sz="1900" dirty="0"/>
          </a:p>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800"/>
              </a:spcAft>
              <a:buNone/>
            </a:pPr>
            <a:endParaRPr lang="en-US" sz="1900" dirty="0"/>
          </a:p>
          <a:p>
            <a:pPr marL="0" indent="0">
              <a:lnSpc>
                <a:spcPct val="110000"/>
              </a:lnSpc>
              <a:spcAft>
                <a:spcPts val="800"/>
              </a:spcAft>
              <a:buNone/>
            </a:pPr>
            <a:r>
              <a:rPr lang="en-US" sz="1900" b="1" dirty="0">
                <a:solidFill>
                  <a:srgbClr val="203D48"/>
                </a:solidFill>
                <a:latin typeface="Source Sans Pro" pitchFamily="34" charset="0"/>
                <a:ea typeface="Source Sans Pro" pitchFamily="34" charset="-122"/>
                <a:cs typeface="Source Sans Pro" pitchFamily="34" charset="-120"/>
              </a:rPr>
              <a:t> </a:t>
            </a:r>
            <a:endParaRPr lang="en-US" sz="1900" dirty="0"/>
          </a:p>
          <a:p>
            <a:pPr marL="0" indent="0">
              <a:lnSpc>
                <a:spcPct val="110000"/>
              </a:lnSpc>
              <a:spcAft>
                <a:spcPts val="800"/>
              </a:spcAft>
              <a:buNone/>
            </a:pPr>
            <a:endParaRPr lang="en-US" sz="1900" dirty="0"/>
          </a:p>
        </p:txBody>
      </p:sp>
      <p:pic>
        <p:nvPicPr>
          <p:cNvPr id="8" name="Picture 7">
            <a:extLst>
              <a:ext uri="{FF2B5EF4-FFF2-40B4-BE49-F238E27FC236}">
                <a16:creationId xmlns:a16="http://schemas.microsoft.com/office/drawing/2014/main" id="{EFC6D9F9-637A-C688-0E68-304890C23655}"/>
              </a:ext>
            </a:extLst>
          </p:cNvPr>
          <p:cNvPicPr>
            <a:picLocks noChangeAspect="1"/>
          </p:cNvPicPr>
          <p:nvPr/>
        </p:nvPicPr>
        <p:blipFill>
          <a:blip r:embed="rId4"/>
          <a:stretch>
            <a:fillRect/>
          </a:stretch>
        </p:blipFill>
        <p:spPr>
          <a:xfrm>
            <a:off x="8855964" y="3798679"/>
            <a:ext cx="1998617" cy="199861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Challenges of Being a More Sustainable Consumer</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Even consumers who want to be sustainable can face challenges.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Buying local costs more</a:t>
            </a:r>
            <a:r>
              <a:rPr lang="en-US" sz="2000" b="1" dirty="0">
                <a:solidFill>
                  <a:srgbClr val="203D48"/>
                </a:solidFill>
                <a:latin typeface="Source Sans Pro" pitchFamily="34" charset="0"/>
                <a:ea typeface="Source Sans Pro" pitchFamily="34" charset="-122"/>
                <a:cs typeface="Source Sans Pro" pitchFamily="34" charset="-120"/>
              </a:rPr>
              <a:t>: local businesses cannot buy in bulk like large retailers, so their prices are often higher.</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Buying second-hand takes more time</a:t>
            </a:r>
            <a:r>
              <a:rPr lang="en-US" sz="2000" b="1" dirty="0">
                <a:solidFill>
                  <a:srgbClr val="203D48"/>
                </a:solidFill>
                <a:latin typeface="Source Sans Pro" pitchFamily="34" charset="0"/>
                <a:ea typeface="Source Sans Pro" pitchFamily="34" charset="-122"/>
                <a:cs typeface="Source Sans Pro" pitchFamily="34" charset="-120"/>
              </a:rPr>
              <a:t>: finding the right item on Vinted takes more effort than buying new online.</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D812753-5AD9-41C8-10C5-136DE5D206FC}"/>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B58919F-01F3-7E4B-E24F-4A514E4B31FC}"/>
              </a:ext>
            </a:extLst>
          </p:cNvPr>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Reasons a Consumer May Choose To Not Shop Locally</a:t>
            </a:r>
            <a:endParaRPr lang="en-US" sz="3200" dirty="0"/>
          </a:p>
        </p:txBody>
      </p:sp>
      <p:sp>
        <p:nvSpPr>
          <p:cNvPr id="3" name="Text 1">
            <a:extLst>
              <a:ext uri="{FF2B5EF4-FFF2-40B4-BE49-F238E27FC236}">
                <a16:creationId xmlns:a16="http://schemas.microsoft.com/office/drawing/2014/main" id="{9F65BBFB-3B46-7026-0B85-D6AA2F08E0F5}"/>
              </a:ext>
            </a:extLst>
          </p:cNvPr>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Even consumers who want to be sustainable can face challenges.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Buying local costs more</a:t>
            </a:r>
            <a:r>
              <a:rPr lang="en-US" sz="2000" b="1" dirty="0">
                <a:solidFill>
                  <a:srgbClr val="203D48"/>
                </a:solidFill>
                <a:latin typeface="Source Sans Pro" pitchFamily="34" charset="0"/>
                <a:ea typeface="Source Sans Pro" pitchFamily="34" charset="-122"/>
                <a:cs typeface="Source Sans Pro" pitchFamily="34" charset="-120"/>
              </a:rPr>
              <a:t>: local businesses cannot buy in bulk like large retailers, so their prices are often higher.</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Less choice</a:t>
            </a:r>
            <a:r>
              <a:rPr lang="en-US" sz="2000" b="1" dirty="0">
                <a:solidFill>
                  <a:srgbClr val="203D48"/>
                </a:solidFill>
                <a:latin typeface="Source Sans Pro" pitchFamily="34" charset="0"/>
                <a:ea typeface="Source Sans Pro" pitchFamily="34" charset="-122"/>
                <a:cs typeface="Source Sans Pro" pitchFamily="34" charset="-120"/>
              </a:rPr>
              <a:t>: Shopping locally may mean the consumer has less choice of products and shops, so they may not find the exact item they want at the best price.</a:t>
            </a: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endParaRPr lang="en-US" sz="2000" dirty="0"/>
          </a:p>
        </p:txBody>
      </p:sp>
    </p:spTree>
    <p:extLst>
      <p:ext uri="{BB962C8B-B14F-4D97-AF65-F5344CB8AC3E}">
        <p14:creationId xmlns:p14="http://schemas.microsoft.com/office/powerpoint/2010/main" val="1308558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Fast Fashion</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Fast fashion</a:t>
            </a:r>
            <a:r>
              <a:rPr lang="en-US" sz="2000" b="1" dirty="0">
                <a:solidFill>
                  <a:srgbClr val="203D48"/>
                </a:solidFill>
                <a:latin typeface="Source Sans Pro" pitchFamily="34" charset="0"/>
                <a:ea typeface="Source Sans Pro" pitchFamily="34" charset="-122"/>
                <a:cs typeface="Source Sans Pro" pitchFamily="34" charset="-120"/>
              </a:rPr>
              <a:t> is the rapid production of large amounts of cheap clothing designed to be worn a few times, then thrown away and replaced.</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Problems with fast fashion:</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Large amounts of clothing end up in landfill each year.</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Workers are often paid very low wages in poor conditions (sweatshops).</a:t>
            </a:r>
            <a:endParaRPr lang="en-US" sz="2000" dirty="0"/>
          </a:p>
          <a:p>
            <a:pPr marL="0" indent="0">
              <a:lnSpc>
                <a:spcPct val="110000"/>
              </a:lnSpc>
              <a:spcAft>
                <a:spcPts val="800"/>
              </a:spcAft>
              <a:buNone/>
            </a:pP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Alternative: buy second-hand and repair rather than replace, keeping clothes in use for longer.</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C45FE665-1BCD-A1CE-1605-4927C613909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CCC6843-BD35-AAC1-C0EA-7460D3A0598E}"/>
              </a:ext>
            </a:extLst>
          </p:cNvPr>
          <p:cNvSpPr/>
          <p:nvPr/>
        </p:nvSpPr>
        <p:spPr>
          <a:xfrm>
            <a:off x="581451" y="1544682"/>
            <a:ext cx="10505649" cy="4833257"/>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Key Skill: Evaluate the problems consumers face when trying to be more</a:t>
            </a:r>
          </a:p>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ethical or sustainable</a:t>
            </a:r>
          </a:p>
          <a:p>
            <a:pPr marL="0" indent="0">
              <a:spcAft>
                <a:spcPts val="200"/>
              </a:spcAft>
              <a:buNone/>
            </a:pPr>
            <a:r>
              <a:rPr lang="en-US" sz="1900" b="1" dirty="0">
                <a:solidFill>
                  <a:srgbClr val="FFFFFF"/>
                </a:solidFill>
                <a:latin typeface="Source Sans Pro" pitchFamily="34" charset="0"/>
                <a:ea typeface="Source Sans Pro" pitchFamily="34" charset="-122"/>
                <a:cs typeface="Source Sans Pro" pitchFamily="34" charset="-120"/>
              </a:rPr>
              <a:t>Roisin is 17 and loves fashion. She buys most of her clothes from cheap non-EU websites  because they are affordable on her part-time wage of €120 a week. Her friend Amara buys most of her clothes second-hand on Vinted and spends about the same amount but gets more items. Amara recently told Roisin that she has concerns about the possible conditions in some of the factories that supply some fast fashion businesses.</a:t>
            </a:r>
          </a:p>
          <a:p>
            <a:pPr marL="0" indent="0">
              <a:spcAft>
                <a:spcPts val="200"/>
              </a:spcAft>
              <a:buNone/>
            </a:pPr>
            <a:endParaRPr lang="en-US" sz="1900" b="1" dirty="0">
              <a:solidFill>
                <a:srgbClr val="FFFFFF"/>
              </a:solidFill>
              <a:latin typeface="Source Sans Pro" pitchFamily="34" charset="0"/>
              <a:ea typeface="Source Sans Pro" pitchFamily="34" charset="-122"/>
              <a:cs typeface="Source Sans Pro" pitchFamily="34" charset="-120"/>
            </a:endParaRPr>
          </a:p>
          <a:p>
            <a:pPr marL="0" indent="0">
              <a:lnSpc>
                <a:spcPct val="110000"/>
              </a:lnSpc>
              <a:spcAft>
                <a:spcPts val="800"/>
              </a:spcAft>
              <a:buNone/>
            </a:pPr>
            <a:r>
              <a:rPr lang="en-US" b="1" dirty="0">
                <a:solidFill>
                  <a:srgbClr val="FFFFFF"/>
                </a:solidFill>
                <a:latin typeface="Source Sans Pro" pitchFamily="34" charset="0"/>
                <a:ea typeface="Source Sans Pro" pitchFamily="34" charset="-122"/>
                <a:cs typeface="Source Sans Pro" pitchFamily="34" charset="-120"/>
              </a:rPr>
              <a:t>1. Identify one ethical issue with Roisin’s current shopping habits.</a:t>
            </a:r>
          </a:p>
          <a:p>
            <a:pPr marL="0" indent="0">
              <a:lnSpc>
                <a:spcPct val="110000"/>
              </a:lnSpc>
              <a:spcAft>
                <a:spcPts val="800"/>
              </a:spcAft>
              <a:buNone/>
            </a:pPr>
            <a:r>
              <a:rPr lang="en-US" b="1" dirty="0">
                <a:solidFill>
                  <a:srgbClr val="FFFFFF"/>
                </a:solidFill>
                <a:latin typeface="Source Sans Pro" pitchFamily="34" charset="0"/>
                <a:ea typeface="Source Sans Pro" pitchFamily="34" charset="-122"/>
                <a:cs typeface="Source Sans Pro" pitchFamily="34" charset="-120"/>
              </a:rPr>
              <a:t>2. Suggest one change Roisin could make that would be more sustainable and would not cost her more money.</a:t>
            </a:r>
          </a:p>
          <a:p>
            <a:pPr marL="0" indent="0">
              <a:lnSpc>
                <a:spcPct val="110000"/>
              </a:lnSpc>
              <a:spcAft>
                <a:spcPts val="800"/>
              </a:spcAft>
              <a:buNone/>
            </a:pPr>
            <a:r>
              <a:rPr lang="en-US" b="1" dirty="0">
                <a:solidFill>
                  <a:srgbClr val="FFFFFF"/>
                </a:solidFill>
                <a:latin typeface="Source Sans Pro" pitchFamily="34" charset="0"/>
                <a:ea typeface="Source Sans Pro" pitchFamily="34" charset="-122"/>
                <a:cs typeface="Source Sans Pro" pitchFamily="34" charset="-120"/>
              </a:rPr>
              <a:t>3. Is it fair to </a:t>
            </a:r>
            <a:r>
              <a:rPr lang="en-US" b="1" dirty="0" err="1">
                <a:solidFill>
                  <a:srgbClr val="FFFFFF"/>
                </a:solidFill>
                <a:latin typeface="Source Sans Pro" pitchFamily="34" charset="0"/>
                <a:ea typeface="Source Sans Pro" pitchFamily="34" charset="-122"/>
                <a:cs typeface="Source Sans Pro" pitchFamily="34" charset="-120"/>
              </a:rPr>
              <a:t>criticise</a:t>
            </a:r>
            <a:r>
              <a:rPr lang="en-US" b="1" dirty="0">
                <a:solidFill>
                  <a:srgbClr val="FFFFFF"/>
                </a:solidFill>
                <a:latin typeface="Source Sans Pro" pitchFamily="34" charset="0"/>
                <a:ea typeface="Source Sans Pro" pitchFamily="34" charset="-122"/>
                <a:cs typeface="Source Sans Pro" pitchFamily="34" charset="-120"/>
              </a:rPr>
              <a:t> Roisin for buying from low priced sites given her income? Explain your answer.</a:t>
            </a:r>
          </a:p>
          <a:p>
            <a:pPr marL="0" indent="0">
              <a:lnSpc>
                <a:spcPct val="110000"/>
              </a:lnSpc>
              <a:spcAft>
                <a:spcPts val="800"/>
              </a:spcAft>
              <a:buNone/>
            </a:pPr>
            <a:r>
              <a:rPr lang="en-US" b="1" dirty="0">
                <a:solidFill>
                  <a:srgbClr val="FFFFFF"/>
                </a:solidFill>
                <a:latin typeface="Source Sans Pro" pitchFamily="34" charset="0"/>
                <a:ea typeface="Source Sans Pro" pitchFamily="34" charset="-122"/>
                <a:cs typeface="Source Sans Pro" pitchFamily="34" charset="-120"/>
              </a:rPr>
              <a:t>4. Identify one benefit and one drawback of Amara buying from Vinted instead of buying new.</a:t>
            </a:r>
            <a:endParaRPr lang="en-US" sz="2000" dirty="0"/>
          </a:p>
        </p:txBody>
      </p:sp>
      <p:pic>
        <p:nvPicPr>
          <p:cNvPr id="3" name="Online Media 2" descr="Too many? | Vinted">
            <a:hlinkClick r:id="" action="ppaction://media"/>
            <a:extLst>
              <a:ext uri="{FF2B5EF4-FFF2-40B4-BE49-F238E27FC236}">
                <a16:creationId xmlns:a16="http://schemas.microsoft.com/office/drawing/2014/main" id="{752E8BFB-D4CB-FB16-A013-B1982ECC0FB6}"/>
              </a:ext>
            </a:extLst>
          </p:cNvPr>
          <p:cNvPicPr>
            <a:picLocks noRot="1" noChangeAspect="1"/>
          </p:cNvPicPr>
          <p:nvPr>
            <a:videoFile r:link="rId1"/>
          </p:nvPr>
        </p:nvPicPr>
        <p:blipFill>
          <a:blip r:embed="rId5"/>
          <a:stretch>
            <a:fillRect/>
          </a:stretch>
        </p:blipFill>
        <p:spPr>
          <a:xfrm>
            <a:off x="5834275" y="109582"/>
            <a:ext cx="2540000" cy="1435100"/>
          </a:xfrm>
          <a:prstGeom prst="rect">
            <a:avLst/>
          </a:prstGeom>
        </p:spPr>
      </p:pic>
    </p:spTree>
    <p:extLst>
      <p:ext uri="{BB962C8B-B14F-4D97-AF65-F5344CB8AC3E}">
        <p14:creationId xmlns:p14="http://schemas.microsoft.com/office/powerpoint/2010/main" val="80652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lnSpc>
                <a:spcPct val="110000"/>
              </a:lnSpc>
              <a:spcAft>
                <a:spcPts val="800"/>
              </a:spcAft>
              <a:buNone/>
            </a:pPr>
            <a:r>
              <a:rPr lang="en-US" sz="5400" dirty="0">
                <a:solidFill>
                  <a:srgbClr val="FFFFFF"/>
                </a:solidFill>
                <a:latin typeface="ADLaM Display" pitchFamily="34" charset="0"/>
                <a:ea typeface="ADLaM Display" pitchFamily="34" charset="-122"/>
                <a:cs typeface="ADLaM Display" pitchFamily="34" charset="-120"/>
              </a:rPr>
              <a:t>Workbook Q7 -&gt; Q10</a:t>
            </a:r>
            <a:endParaRPr lang="en-US" sz="5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Introduction</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Every time you buy something, you make a choice. Your choices affect more than just you - they affect the people who make the product, the communities they live in, and the environment.</a:t>
            </a:r>
            <a:endParaRPr lang="en-US" sz="2100" dirty="0"/>
          </a:p>
          <a:p>
            <a:pPr marL="0" indent="0">
              <a:lnSpc>
                <a:spcPct val="110000"/>
              </a:lnSpc>
              <a:spcAft>
                <a:spcPts val="800"/>
              </a:spcAft>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A bar of chocolate is a simple everyday purchase, but the story behind it can be complicated. Who grew the cocoa? Were they paid a fair price? What happens to the packaging after you eat it?</a:t>
            </a:r>
            <a:endParaRPr lang="en-US" sz="2100" dirty="0"/>
          </a:p>
          <a:p>
            <a:pPr marL="0" indent="0">
              <a:lnSpc>
                <a:spcPct val="110000"/>
              </a:lnSpc>
              <a:spcAft>
                <a:spcPts val="800"/>
              </a:spcAft>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lnSpc>
                <a:spcPct val="110000"/>
              </a:lnSpc>
              <a:spcAft>
                <a:spcPts val="800"/>
              </a:spcAft>
              <a:buNone/>
            </a:pPr>
            <a:r>
              <a:rPr lang="en-US" sz="2100" b="1" dirty="0">
                <a:solidFill>
                  <a:srgbClr val="203D48"/>
                </a:solidFill>
                <a:latin typeface="Source Sans Pro" pitchFamily="34" charset="0"/>
                <a:ea typeface="Source Sans Pro" pitchFamily="34" charset="-122"/>
                <a:cs typeface="Source Sans Pro" pitchFamily="34" charset="-120"/>
              </a:rPr>
              <a:t>In this chapter, we look at what it means to be an ethical and sustainable consumer, and why your choices matter.</a:t>
            </a:r>
            <a:endParaRPr lang="en-US" sz="2100" dirty="0"/>
          </a:p>
          <a:p>
            <a:pPr marL="0" indent="0">
              <a:lnSpc>
                <a:spcPct val="110000"/>
              </a:lnSpc>
              <a:spcAft>
                <a:spcPts val="800"/>
              </a:spcAft>
              <a:buNone/>
            </a:pPr>
            <a:r>
              <a:rPr lang="en-US" sz="2100" dirty="0">
                <a:solidFill>
                  <a:srgbClr val="000000"/>
                </a:solidFill>
                <a:latin typeface="Source Sans Pro" pitchFamily="34" charset="0"/>
                <a:ea typeface="Source Sans Pro" pitchFamily="34" charset="-122"/>
                <a:cs typeface="Source Sans Pro" pitchFamily="34" charset="-120"/>
              </a:rPr>
              <a:t> </a:t>
            </a:r>
            <a:endParaRPr lang="en-US" sz="2100" dirty="0"/>
          </a:p>
          <a:p>
            <a:pPr marL="0" indent="0">
              <a:lnSpc>
                <a:spcPct val="110000"/>
              </a:lnSpc>
              <a:spcAft>
                <a:spcPts val="800"/>
              </a:spcAft>
              <a:buNone/>
            </a:pPr>
            <a:endParaRPr lang="en-US"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60476" y="1905802"/>
            <a:ext cx="10671048" cy="5120640"/>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Introduction Activity: </a:t>
            </a:r>
            <a:r>
              <a:rPr lang="en-US" sz="2200" b="1" dirty="0">
                <a:solidFill>
                  <a:srgbClr val="FFFFFF"/>
                </a:solidFill>
                <a:latin typeface="Source Sans Pro" pitchFamily="34" charset="0"/>
                <a:ea typeface="Source Sans Pro" pitchFamily="34" charset="-122"/>
                <a:cs typeface="Source Sans Pro" pitchFamily="34" charset="-120"/>
              </a:rPr>
              <a:t>Read each statement and decide whether it is True or False.</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1. The people who grow the food we eat always earn a fair wage.</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2. Buying the cheapest option is always the best decision for a consumer.</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3. Throwing away clothing after one season has no impact on the environment.</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4. Buying Irish-made products can help local businesses.</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5. Some consumers cannot afford to make ethical or sustainable choices.</a:t>
            </a:r>
            <a:endParaRPr lang="en-US" sz="2200" dirty="0"/>
          </a:p>
          <a:p>
            <a:pPr marL="0" indent="0">
              <a:lnSpc>
                <a:spcPct val="110000"/>
              </a:lnSpc>
              <a:spcAft>
                <a:spcPts val="800"/>
              </a:spcAft>
              <a:buNone/>
            </a:pP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 </a:t>
            </a:r>
            <a:endParaRPr lang="en-US" sz="2200" dirty="0"/>
          </a:p>
          <a:p>
            <a:pPr marL="0" indent="0">
              <a:lnSpc>
                <a:spcPct val="110000"/>
              </a:lnSpc>
              <a:spcAft>
                <a:spcPts val="800"/>
              </a:spcAft>
              <a:buNone/>
            </a:pPr>
            <a:endParaRPr lang="en-US"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How to Be a More Ethical Consumer</a:t>
            </a:r>
            <a:endParaRPr lang="en-US" sz="3200" dirty="0"/>
          </a:p>
        </p:txBody>
      </p:sp>
      <p:sp>
        <p:nvSpPr>
          <p:cNvPr id="3" name="Text 1"/>
          <p:cNvSpPr/>
          <p:nvPr/>
        </p:nvSpPr>
        <p:spPr>
          <a:xfrm>
            <a:off x="841248" y="1499616"/>
            <a:ext cx="8672866" cy="4297680"/>
          </a:xfrm>
          <a:prstGeom prst="rect">
            <a:avLst/>
          </a:prstGeom>
          <a:noFill/>
          <a:ln/>
        </p:spPr>
        <p:txBody>
          <a:bodyPr wrap="square" rtlCol="0" anchor="t"/>
          <a:lstStyle/>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An </a:t>
            </a:r>
            <a:r>
              <a:rPr lang="en-US" sz="2000" b="1" dirty="0">
                <a:solidFill>
                  <a:srgbClr val="00B2FF"/>
                </a:solidFill>
                <a:latin typeface="Source Sans Pro" pitchFamily="34" charset="0"/>
                <a:ea typeface="Source Sans Pro" pitchFamily="34" charset="-122"/>
                <a:cs typeface="Source Sans Pro" pitchFamily="34" charset="-120"/>
              </a:rPr>
              <a:t>ethical consumer</a:t>
            </a:r>
            <a:r>
              <a:rPr lang="en-US" sz="2000" b="1" dirty="0">
                <a:solidFill>
                  <a:srgbClr val="203D48"/>
                </a:solidFill>
                <a:latin typeface="Source Sans Pro" pitchFamily="34" charset="0"/>
                <a:ea typeface="Source Sans Pro" pitchFamily="34" charset="-122"/>
                <a:cs typeface="Source Sans Pro" pitchFamily="34" charset="-120"/>
              </a:rPr>
              <a:t> thinks about the effect of their purchasing decisions on other people before they buy.</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1. Buy Fairtrade</a:t>
            </a:r>
            <a:r>
              <a:rPr lang="en-US" sz="2000" b="1" dirty="0">
                <a:solidFill>
                  <a:srgbClr val="203D48"/>
                </a:solidFill>
                <a:latin typeface="Source Sans Pro" pitchFamily="34" charset="0"/>
                <a:ea typeface="Source Sans Pro" pitchFamily="34" charset="-122"/>
                <a:cs typeface="Source Sans Pro" pitchFamily="34" charset="-120"/>
              </a:rPr>
              <a:t>: ensures farmers are paid a fair price, so they are not exploited and can afford a better standard of living.</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2. Avoid sweatshop goods</a:t>
            </a:r>
            <a:r>
              <a:rPr lang="en-US" sz="2000" b="1" dirty="0">
                <a:solidFill>
                  <a:srgbClr val="203D48"/>
                </a:solidFill>
                <a:latin typeface="Source Sans Pro" pitchFamily="34" charset="0"/>
                <a:ea typeface="Source Sans Pro" pitchFamily="34" charset="-122"/>
                <a:cs typeface="Source Sans Pro" pitchFamily="34" charset="-120"/>
              </a:rPr>
              <a:t>: sweatshops pay very low wages in poor conditions. Avoiding them means you do not support worker exploitation.</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3. Avoid the black market</a:t>
            </a:r>
            <a:r>
              <a:rPr lang="en-US" sz="2000" b="1" dirty="0">
                <a:solidFill>
                  <a:srgbClr val="203D48"/>
                </a:solidFill>
                <a:latin typeface="Source Sans Pro" pitchFamily="34" charset="0"/>
                <a:ea typeface="Source Sans Pro" pitchFamily="34" charset="-122"/>
                <a:cs typeface="Source Sans Pro" pitchFamily="34" charset="-120"/>
              </a:rPr>
              <a:t>: buying stolen or counterfeit goods is dishonest and deprives the government of tax revenue.</a:t>
            </a:r>
            <a:endParaRPr lang="en-US" sz="2000" dirty="0"/>
          </a:p>
        </p:txBody>
      </p:sp>
      <p:pic>
        <p:nvPicPr>
          <p:cNvPr id="5" name="Picture 4">
            <a:extLst>
              <a:ext uri="{FF2B5EF4-FFF2-40B4-BE49-F238E27FC236}">
                <a16:creationId xmlns:a16="http://schemas.microsoft.com/office/drawing/2014/main" id="{AAEF5235-68EA-A6D0-62F2-5E1FD4003401}"/>
              </a:ext>
            </a:extLst>
          </p:cNvPr>
          <p:cNvPicPr>
            <a:picLocks noChangeAspect="1"/>
          </p:cNvPicPr>
          <p:nvPr/>
        </p:nvPicPr>
        <p:blipFill>
          <a:blip r:embed="rId4"/>
          <a:srcRect l="30317" t="28571" r="27460" b="27302"/>
          <a:stretch>
            <a:fillRect/>
          </a:stretch>
        </p:blipFill>
        <p:spPr>
          <a:xfrm>
            <a:off x="9538397" y="2198913"/>
            <a:ext cx="1812355" cy="18941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Problems Being More Ethical</a:t>
            </a:r>
            <a:endParaRPr lang="en-US" sz="3200" dirty="0"/>
          </a:p>
        </p:txBody>
      </p:sp>
      <p:sp>
        <p:nvSpPr>
          <p:cNvPr id="3" name="Text 1"/>
          <p:cNvSpPr/>
          <p:nvPr/>
        </p:nvSpPr>
        <p:spPr>
          <a:xfrm>
            <a:off x="841248" y="1499616"/>
            <a:ext cx="10515600" cy="4297680"/>
          </a:xfrm>
          <a:prstGeom prst="rect">
            <a:avLst/>
          </a:prstGeom>
          <a:noFill/>
          <a:ln/>
        </p:spPr>
        <p:txBody>
          <a:bodyPr wrap="square" rtlCol="0" anchor="t"/>
          <a:lstStyle/>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Even consumers who want to be ethical can face barriers.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Excessive consumerism</a:t>
            </a:r>
            <a:r>
              <a:rPr lang="en-US" sz="2000" b="1" dirty="0">
                <a:solidFill>
                  <a:srgbClr val="203D48"/>
                </a:solidFill>
                <a:latin typeface="Source Sans Pro" pitchFamily="34" charset="0"/>
                <a:ea typeface="Source Sans Pro" pitchFamily="34" charset="-122"/>
                <a:cs typeface="Source Sans Pro" pitchFamily="34" charset="-120"/>
              </a:rPr>
              <a:t>: advertising creates a drive to buy more, so it is hard to resist cheaper options.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Higher cost</a:t>
            </a:r>
            <a:r>
              <a:rPr lang="en-US" sz="2000" b="1" dirty="0">
                <a:solidFill>
                  <a:srgbClr val="203D48"/>
                </a:solidFill>
                <a:latin typeface="Source Sans Pro" pitchFamily="34" charset="0"/>
                <a:ea typeface="Source Sans Pro" pitchFamily="34" charset="-122"/>
                <a:cs typeface="Source Sans Pro" pitchFamily="34" charset="-120"/>
              </a:rPr>
              <a:t>: the lower price of unethical alternatives makes it hard to switch to ethical options.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Hard to find ethical goods</a:t>
            </a:r>
            <a:r>
              <a:rPr lang="en-US" sz="2000" b="1" dirty="0">
                <a:solidFill>
                  <a:srgbClr val="203D48"/>
                </a:solidFill>
                <a:latin typeface="Source Sans Pro" pitchFamily="34" charset="0"/>
                <a:ea typeface="Source Sans Pro" pitchFamily="34" charset="-122"/>
                <a:cs typeface="Source Sans Pro" pitchFamily="34" charset="-120"/>
              </a:rPr>
              <a:t>: ethical goods are not always in local shops, and it can be hard to research every product you buy to check if it is ethical or not.</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365760"/>
            <a:ext cx="10515600" cy="1097280"/>
          </a:xfrm>
          <a:prstGeom prst="rect">
            <a:avLst/>
          </a:prstGeom>
          <a:noFill/>
          <a:ln/>
        </p:spPr>
        <p:txBody>
          <a:bodyPr wrap="square" rtlCol="0" anchor="t"/>
          <a:lstStyle/>
          <a:p>
            <a:pPr marL="0" indent="0">
              <a:lnSpc>
                <a:spcPct val="110000"/>
              </a:lnSpc>
              <a:spcAft>
                <a:spcPts val="800"/>
              </a:spcAft>
              <a:buNone/>
            </a:pPr>
            <a:r>
              <a:rPr lang="en-US" sz="3200" dirty="0">
                <a:solidFill>
                  <a:srgbClr val="00B2FF"/>
                </a:solidFill>
                <a:latin typeface="ADLaM Display" pitchFamily="34" charset="0"/>
                <a:ea typeface="ADLaM Display" pitchFamily="34" charset="-122"/>
                <a:cs typeface="ADLaM Display" pitchFamily="34" charset="-120"/>
              </a:rPr>
              <a:t>Fairtrade</a:t>
            </a:r>
            <a:endParaRPr lang="en-US" sz="3200" dirty="0"/>
          </a:p>
        </p:txBody>
      </p:sp>
      <p:sp>
        <p:nvSpPr>
          <p:cNvPr id="3" name="Text 1"/>
          <p:cNvSpPr/>
          <p:nvPr/>
        </p:nvSpPr>
        <p:spPr>
          <a:xfrm>
            <a:off x="841248" y="1499616"/>
            <a:ext cx="8910059" cy="4297680"/>
          </a:xfrm>
          <a:prstGeom prst="rect">
            <a:avLst/>
          </a:prstGeom>
          <a:noFill/>
          <a:ln/>
        </p:spPr>
        <p:txBody>
          <a:bodyPr wrap="square" rtlCol="0" anchor="t"/>
          <a:lstStyle/>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Fairtrade</a:t>
            </a:r>
            <a:r>
              <a:rPr lang="en-US" sz="2000" b="1" dirty="0">
                <a:solidFill>
                  <a:srgbClr val="203D48"/>
                </a:solidFill>
                <a:latin typeface="Source Sans Pro" pitchFamily="34" charset="0"/>
                <a:ea typeface="Source Sans Pro" pitchFamily="34" charset="-122"/>
                <a:cs typeface="Source Sans Pro" pitchFamily="34" charset="-120"/>
              </a:rPr>
              <a:t> is an international movement that ensures farmers and producers in developing countries are paid a fair price and work in acceptable conditions.</a:t>
            </a:r>
            <a:endParaRPr lang="en-US" sz="2000" dirty="0"/>
          </a:p>
          <a:p>
            <a:pPr marL="0" indent="0">
              <a:lnSpc>
                <a:spcPct val="110000"/>
              </a:lnSpc>
              <a:spcAft>
                <a:spcPts val="800"/>
              </a:spcAft>
              <a:buNone/>
            </a:pPr>
            <a:r>
              <a:rPr lang="en-US" sz="2000" dirty="0">
                <a:solidFill>
                  <a:srgbClr val="000000"/>
                </a:solidFill>
                <a:latin typeface="Source Sans Pro" pitchFamily="34" charset="0"/>
                <a:ea typeface="Source Sans Pro" pitchFamily="34" charset="-122"/>
                <a:cs typeface="Source Sans Pro" pitchFamily="34" charset="-120"/>
              </a:rPr>
              <a:t> </a:t>
            </a:r>
            <a:endParaRPr lang="en-US" sz="2000" dirty="0"/>
          </a:p>
          <a:p>
            <a:pPr marL="0" indent="0">
              <a:lnSpc>
                <a:spcPct val="110000"/>
              </a:lnSpc>
              <a:spcAft>
                <a:spcPts val="800"/>
              </a:spcAft>
              <a:buNone/>
            </a:pPr>
            <a:r>
              <a:rPr lang="en-US" sz="2000" b="1" dirty="0">
                <a:solidFill>
                  <a:srgbClr val="203D48"/>
                </a:solidFill>
                <a:latin typeface="Source Sans Pro" pitchFamily="34" charset="0"/>
                <a:ea typeface="Source Sans Pro" pitchFamily="34" charset="-122"/>
                <a:cs typeface="Source Sans Pro" pitchFamily="34" charset="-120"/>
              </a:rPr>
              <a:t>Reasons to buy Fairtrade:</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More ethical</a:t>
            </a:r>
            <a:r>
              <a:rPr lang="en-US" sz="2000" b="1" dirty="0">
                <a:solidFill>
                  <a:srgbClr val="203D48"/>
                </a:solidFill>
                <a:latin typeface="Source Sans Pro" pitchFamily="34" charset="0"/>
                <a:ea typeface="Source Sans Pro" pitchFamily="34" charset="-122"/>
                <a:cs typeface="Source Sans Pro" pitchFamily="34" charset="-120"/>
              </a:rPr>
              <a:t>: farmers are paid a fair price, so they are not exploited and can support their families.</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Higher quality</a:t>
            </a:r>
            <a:r>
              <a:rPr lang="en-US" sz="2000" b="1" dirty="0">
                <a:solidFill>
                  <a:srgbClr val="203D48"/>
                </a:solidFill>
                <a:latin typeface="Source Sans Pro" pitchFamily="34" charset="0"/>
                <a:ea typeface="Source Sans Pro" pitchFamily="34" charset="-122"/>
                <a:cs typeface="Source Sans Pro" pitchFamily="34" charset="-120"/>
              </a:rPr>
              <a:t>: a stable income lets producers invest in better farming methods, so products are often higher quality.</a:t>
            </a:r>
            <a:endParaRPr lang="en-US" sz="2000" dirty="0"/>
          </a:p>
          <a:p>
            <a:pPr marL="0" indent="0">
              <a:lnSpc>
                <a:spcPct val="110000"/>
              </a:lnSpc>
              <a:spcAft>
                <a:spcPts val="800"/>
              </a:spcAft>
              <a:buNone/>
            </a:pPr>
            <a:r>
              <a:rPr lang="en-US" sz="2000" b="1" dirty="0">
                <a:solidFill>
                  <a:srgbClr val="00B2FF"/>
                </a:solidFill>
                <a:latin typeface="Source Sans Pro" pitchFamily="34" charset="0"/>
                <a:ea typeface="Source Sans Pro" pitchFamily="34" charset="-122"/>
                <a:cs typeface="Source Sans Pro" pitchFamily="34" charset="-120"/>
              </a:rPr>
              <a:t>More sustainable</a:t>
            </a:r>
            <a:r>
              <a:rPr lang="en-US" sz="2000" b="1" dirty="0">
                <a:solidFill>
                  <a:srgbClr val="203D48"/>
                </a:solidFill>
                <a:latin typeface="Source Sans Pro" pitchFamily="34" charset="0"/>
                <a:ea typeface="Source Sans Pro" pitchFamily="34" charset="-122"/>
                <a:cs typeface="Source Sans Pro" pitchFamily="34" charset="-120"/>
              </a:rPr>
              <a:t>: responsible farming protects the land so it can keep producing food for future generations.</a:t>
            </a:r>
            <a:endParaRPr lang="en-US" sz="2000" dirty="0"/>
          </a:p>
        </p:txBody>
      </p:sp>
      <p:pic>
        <p:nvPicPr>
          <p:cNvPr id="5" name="Picture 4">
            <a:extLst>
              <a:ext uri="{FF2B5EF4-FFF2-40B4-BE49-F238E27FC236}">
                <a16:creationId xmlns:a16="http://schemas.microsoft.com/office/drawing/2014/main" id="{D2EF885F-E3F0-0CA8-A442-7AA66F61CD70}"/>
              </a:ext>
            </a:extLst>
          </p:cNvPr>
          <p:cNvPicPr>
            <a:picLocks noChangeAspect="1"/>
          </p:cNvPicPr>
          <p:nvPr/>
        </p:nvPicPr>
        <p:blipFill>
          <a:blip r:embed="rId4"/>
          <a:srcRect l="28095" t="29841" r="26825" b="27936"/>
          <a:stretch>
            <a:fillRect/>
          </a:stretch>
        </p:blipFill>
        <p:spPr>
          <a:xfrm>
            <a:off x="9598907" y="2505456"/>
            <a:ext cx="2440693" cy="2286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8F678C3-4A6A-E1F1-DA41-F06AF06FB67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4A36C340-9983-C40F-8228-BFA1AF1B33D4}"/>
              </a:ext>
            </a:extLst>
          </p:cNvPr>
          <p:cNvSpPr/>
          <p:nvPr/>
        </p:nvSpPr>
        <p:spPr>
          <a:xfrm>
            <a:off x="1463040" y="502920"/>
            <a:ext cx="8503920" cy="5202936"/>
          </a:xfrm>
          <a:prstGeom prst="roundRect">
            <a:avLst>
              <a:gd name="adj" fmla="val 2109"/>
            </a:avLst>
          </a:prstGeom>
          <a:solidFill>
            <a:srgbClr val="FFFFFF"/>
          </a:solidFill>
          <a:ln w="12700">
            <a:solidFill>
              <a:srgbClr val="DDDDDD"/>
            </a:solidFill>
            <a:prstDash val="solid"/>
          </a:ln>
          <a:effectLst>
            <a:outerShdw blurRad="101600" dist="25400" dir="2700000" algn="bl" rotWithShape="0">
              <a:srgbClr val="000000">
                <a:alpha val="10000"/>
              </a:srgbClr>
            </a:outerShdw>
          </a:effectLst>
        </p:spPr>
        <p:txBody>
          <a:bodyPr/>
          <a:lstStyle/>
          <a:p>
            <a:endParaRPr lang="en-US"/>
          </a:p>
        </p:txBody>
      </p:sp>
      <p:sp>
        <p:nvSpPr>
          <p:cNvPr id="3" name="Text 1">
            <a:extLst>
              <a:ext uri="{FF2B5EF4-FFF2-40B4-BE49-F238E27FC236}">
                <a16:creationId xmlns:a16="http://schemas.microsoft.com/office/drawing/2014/main" id="{5071D8C8-7D78-BC4C-2FE1-87880C1D81AA}"/>
              </a:ext>
            </a:extLst>
          </p:cNvPr>
          <p:cNvSpPr/>
          <p:nvPr/>
        </p:nvSpPr>
        <p:spPr>
          <a:xfrm>
            <a:off x="1764792" y="722376"/>
            <a:ext cx="7900416" cy="3246120"/>
          </a:xfrm>
          <a:prstGeom prst="rect">
            <a:avLst/>
          </a:prstGeom>
          <a:noFill/>
          <a:ln/>
        </p:spPr>
        <p:txBody>
          <a:bodyPr wrap="square" rtlCol="0" anchor="t"/>
          <a:lstStyle/>
          <a:p>
            <a:pPr marL="0" indent="0">
              <a:lnSpc>
                <a:spcPct val="110000"/>
              </a:lnSpc>
              <a:spcAft>
                <a:spcPts val="800"/>
              </a:spcAft>
              <a:buNone/>
            </a:pPr>
            <a:r>
              <a:rPr lang="en-US" sz="2400" b="1" dirty="0">
                <a:solidFill>
                  <a:srgbClr val="049F84"/>
                </a:solidFill>
                <a:latin typeface="Source Sans Pro" pitchFamily="34" charset="0"/>
                <a:ea typeface="Source Sans Pro" pitchFamily="34" charset="-122"/>
                <a:cs typeface="Source Sans Pro" pitchFamily="34" charset="-120"/>
              </a:rPr>
              <a:t>2023 Q6</a:t>
            </a:r>
          </a:p>
          <a:p>
            <a:pPr marL="0" indent="0">
              <a:lnSpc>
                <a:spcPct val="110000"/>
              </a:lnSpc>
              <a:spcAft>
                <a:spcPts val="800"/>
              </a:spcAft>
              <a:buNone/>
            </a:pPr>
            <a:r>
              <a:rPr lang="en-US" sz="1500" b="1" dirty="0">
                <a:solidFill>
                  <a:srgbClr val="203D48"/>
                </a:solidFill>
                <a:latin typeface="Source Sans Pro" pitchFamily="34" charset="0"/>
                <a:ea typeface="Source Sans Pro" pitchFamily="34" charset="-122"/>
                <a:cs typeface="Source Sans Pro" pitchFamily="34" charset="-120"/>
              </a:rPr>
              <a:t>Outline two reasons a consumer would purchase Fairtrade products, considering Fairtrade products are more expensive.</a:t>
            </a:r>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Fairtrade ensures that farmers and workers are paid a fair price for their goods.. so they are not exploited and can afford a better standard of living.</a:t>
            </a:r>
          </a:p>
          <a:p>
            <a:pPr marL="0" indent="0">
              <a:lnSpc>
                <a:spcPct val="110000"/>
              </a:lnSpc>
              <a:spcAft>
                <a:spcPts val="800"/>
              </a:spcAft>
              <a:buNone/>
            </a:pPr>
            <a:endParaRPr lang="en-US" sz="1500" b="1" i="1" dirty="0">
              <a:solidFill>
                <a:srgbClr val="2E55C6"/>
              </a:solidFill>
              <a:latin typeface="Source Sans Pro" pitchFamily="34" charset="0"/>
              <a:ea typeface="Source Sans Pro" pitchFamily="34" charset="-122"/>
              <a:cs typeface="Source Sans Pro" pitchFamily="34" charset="-120"/>
            </a:endParaRPr>
          </a:p>
          <a:p>
            <a:pPr marL="0" indent="0">
              <a:lnSpc>
                <a:spcPct val="110000"/>
              </a:lnSpc>
              <a:spcAft>
                <a:spcPts val="800"/>
              </a:spcAft>
              <a:buNone/>
            </a:pPr>
            <a:r>
              <a:rPr lang="en-US" sz="1500" b="1" i="1" dirty="0">
                <a:solidFill>
                  <a:srgbClr val="2E55C6"/>
                </a:solidFill>
                <a:latin typeface="Source Sans Pro" pitchFamily="34" charset="0"/>
                <a:ea typeface="Source Sans Pro" pitchFamily="34" charset="-122"/>
                <a:cs typeface="Source Sans Pro" pitchFamily="34" charset="-120"/>
              </a:rPr>
              <a:t>Fairtrade promotes responsible farming methods...so the land is protected from damage and can continue to produce food for future generations.</a:t>
            </a:r>
          </a:p>
          <a:p>
            <a:pPr marL="0" indent="0">
              <a:lnSpc>
                <a:spcPct val="110000"/>
              </a:lnSpc>
              <a:spcAft>
                <a:spcPts val="800"/>
              </a:spcAft>
              <a:buNone/>
            </a:pPr>
            <a:endParaRPr lang="en-US" sz="1500" b="1" i="1" dirty="0">
              <a:solidFill>
                <a:srgbClr val="2E55C6"/>
              </a:solidFill>
              <a:latin typeface="Source Sans Pro" pitchFamily="34" charset="0"/>
              <a:ea typeface="Source Sans Pro" pitchFamily="34" charset="-122"/>
            </a:endParaRPr>
          </a:p>
          <a:p>
            <a:pPr marL="0" indent="0">
              <a:lnSpc>
                <a:spcPct val="110000"/>
              </a:lnSpc>
              <a:spcAft>
                <a:spcPts val="800"/>
              </a:spcAft>
              <a:buNone/>
            </a:pPr>
            <a:endParaRPr lang="en-US" sz="2400" dirty="0"/>
          </a:p>
        </p:txBody>
      </p:sp>
      <p:sp>
        <p:nvSpPr>
          <p:cNvPr id="4" name="Shape 2">
            <a:extLst>
              <a:ext uri="{FF2B5EF4-FFF2-40B4-BE49-F238E27FC236}">
                <a16:creationId xmlns:a16="http://schemas.microsoft.com/office/drawing/2014/main" id="{E6AB85DA-74FA-BE1D-7BDC-B11C4ED21163}"/>
              </a:ext>
            </a:extLst>
          </p:cNvPr>
          <p:cNvSpPr/>
          <p:nvPr/>
        </p:nvSpPr>
        <p:spPr>
          <a:xfrm>
            <a:off x="1764792" y="4114800"/>
            <a:ext cx="7900416" cy="1371600"/>
          </a:xfrm>
          <a:prstGeom prst="roundRect">
            <a:avLst>
              <a:gd name="adj" fmla="val 13333"/>
            </a:avLst>
          </a:prstGeom>
          <a:solidFill>
            <a:srgbClr val="FFF4D6"/>
          </a:solidFill>
          <a:ln w="12700">
            <a:solidFill>
              <a:srgbClr val="E8C96A"/>
            </a:solidFill>
            <a:prstDash val="solid"/>
          </a:ln>
        </p:spPr>
        <p:txBody>
          <a:bodyPr/>
          <a:lstStyle/>
          <a:p>
            <a:endParaRPr lang="en-US"/>
          </a:p>
        </p:txBody>
      </p:sp>
      <p:sp>
        <p:nvSpPr>
          <p:cNvPr id="5" name="Text 3">
            <a:extLst>
              <a:ext uri="{FF2B5EF4-FFF2-40B4-BE49-F238E27FC236}">
                <a16:creationId xmlns:a16="http://schemas.microsoft.com/office/drawing/2014/main" id="{720154FA-59FC-241D-4995-F9F6B9FE9C5D}"/>
              </a:ext>
            </a:extLst>
          </p:cNvPr>
          <p:cNvSpPr/>
          <p:nvPr/>
        </p:nvSpPr>
        <p:spPr>
          <a:xfrm>
            <a:off x="1943100" y="4297680"/>
            <a:ext cx="7543800" cy="1188720"/>
          </a:xfrm>
          <a:prstGeom prst="rect">
            <a:avLst/>
          </a:prstGeom>
          <a:noFill/>
          <a:ln/>
        </p:spPr>
        <p:txBody>
          <a:bodyPr wrap="square" rtlCol="0" anchor="t"/>
          <a:lstStyle/>
          <a:p>
            <a:pPr marL="0" indent="0" algn="ctr">
              <a:lnSpc>
                <a:spcPct val="110000"/>
              </a:lnSpc>
              <a:spcAft>
                <a:spcPts val="800"/>
              </a:spcAft>
              <a:buNone/>
            </a:pPr>
            <a:r>
              <a:rPr lang="en-US" b="1" dirty="0">
                <a:solidFill>
                  <a:srgbClr val="203D48"/>
                </a:solidFill>
                <a:latin typeface="Source Sans Pro" pitchFamily="34" charset="0"/>
                <a:ea typeface="Source Sans Pro" pitchFamily="34" charset="-122"/>
                <a:cs typeface="Source Sans Pro" pitchFamily="34" charset="-120"/>
              </a:rPr>
              <a:t>TOP TIP:  </a:t>
            </a:r>
            <a:r>
              <a:rPr lang="en-US" dirty="0">
                <a:solidFill>
                  <a:srgbClr val="203D48"/>
                </a:solidFill>
                <a:latin typeface="Source Sans Pro" pitchFamily="34" charset="0"/>
                <a:ea typeface="Source Sans Pro" pitchFamily="34" charset="-122"/>
                <a:cs typeface="Source Sans Pro" pitchFamily="34" charset="-120"/>
              </a:rPr>
              <a:t>Always explain how the action makes it more ethical. For example, "Buy Fairtrade products as it ensures that farmers are paid a fair price so that they are not exploited" would explain how it is more ethical.</a:t>
            </a:r>
            <a:endParaRPr lang="en-US" dirty="0"/>
          </a:p>
        </p:txBody>
      </p:sp>
    </p:spTree>
    <p:extLst>
      <p:ext uri="{BB962C8B-B14F-4D97-AF65-F5344CB8AC3E}">
        <p14:creationId xmlns:p14="http://schemas.microsoft.com/office/powerpoint/2010/main" val="412911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758952" y="1567542"/>
            <a:ext cx="10671048" cy="4833257"/>
          </a:xfrm>
          <a:prstGeom prst="rect">
            <a:avLst/>
          </a:prstGeom>
          <a:noFill/>
          <a:ln/>
        </p:spPr>
        <p:txBody>
          <a:bodyPr wrap="square" rtlCol="0" anchor="t"/>
          <a:lstStyle/>
          <a:p>
            <a:pPr marL="0" indent="0">
              <a:lnSpc>
                <a:spcPct val="110000"/>
              </a:lnSpc>
              <a:spcAft>
                <a:spcPts val="800"/>
              </a:spcAft>
              <a:buNone/>
            </a:pPr>
            <a:r>
              <a:rPr lang="en-US" sz="2200" b="1" dirty="0">
                <a:solidFill>
                  <a:srgbClr val="FFDE5C"/>
                </a:solidFill>
                <a:latin typeface="Source Sans Pro" pitchFamily="34" charset="0"/>
                <a:ea typeface="Source Sans Pro" pitchFamily="34" charset="-122"/>
                <a:cs typeface="Source Sans Pro" pitchFamily="34" charset="-120"/>
              </a:rPr>
              <a:t>Key Skill: </a:t>
            </a:r>
            <a:r>
              <a:rPr lang="en-US" sz="2200" b="1" dirty="0">
                <a:solidFill>
                  <a:srgbClr val="FFFFFF"/>
                </a:solidFill>
                <a:latin typeface="Source Sans Pro" pitchFamily="34" charset="0"/>
                <a:ea typeface="Source Sans Pro" pitchFamily="34" charset="-122"/>
                <a:cs typeface="Source Sans Pro" pitchFamily="34" charset="-120"/>
              </a:rPr>
              <a:t>The Story of Tony's Chocolonely</a:t>
            </a:r>
            <a:endParaRPr lang="en-US" sz="2200" dirty="0"/>
          </a:p>
          <a:p>
            <a:pPr marL="0" indent="0">
              <a:lnSpc>
                <a:spcPct val="110000"/>
              </a:lnSpc>
              <a:spcAft>
                <a:spcPts val="800"/>
              </a:spcAft>
              <a:buNone/>
            </a:pPr>
            <a:r>
              <a:rPr lang="en-US" sz="1900" b="1" dirty="0">
                <a:solidFill>
                  <a:srgbClr val="FFFFFF"/>
                </a:solidFill>
                <a:latin typeface="Source Sans Pro" pitchFamily="34" charset="0"/>
                <a:ea typeface="Source Sans Pro" pitchFamily="34" charset="-122"/>
                <a:cs typeface="Source Sans Pro" pitchFamily="34" charset="-120"/>
              </a:rPr>
              <a:t>Tony's Chocolonely was founded after a Dutch journalist discovered child labour and forced labour were widespread in cocoa farming in Africa. Its goal: chocolate made 100% slave-free. It pays cocoa farmers a higher price than the standard market rate, works directly with farming cooperatives, and uses recycled packaging. A Tony's bar may cost €4.50 compared to €3 for a cheaper bar that is not Fairtrade.</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 </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1. Give two reasons why someone might choose Tony's Chocolonely over another chocolate bar.</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2. Identify two reasons that someone might not buy a Fairtrade brand like Tony's Chocolonely every time they buy a chocolate bar.</a:t>
            </a:r>
            <a:endParaRPr lang="en-US" sz="2200" dirty="0"/>
          </a:p>
          <a:p>
            <a:pPr marL="0" indent="0">
              <a:lnSpc>
                <a:spcPct val="110000"/>
              </a:lnSpc>
              <a:spcAft>
                <a:spcPts val="800"/>
              </a:spcAft>
              <a:buNone/>
            </a:pPr>
            <a:r>
              <a:rPr lang="en-US" sz="2000" b="1" dirty="0">
                <a:solidFill>
                  <a:srgbClr val="FFFFFF"/>
                </a:solidFill>
                <a:latin typeface="Source Sans Pro" pitchFamily="34" charset="0"/>
                <a:ea typeface="Source Sans Pro" pitchFamily="34" charset="-122"/>
                <a:cs typeface="Source Sans Pro" pitchFamily="34" charset="-120"/>
              </a:rPr>
              <a:t>3. Is it fair to expect all consumers to buy ethical products like Tony's Chocolonely every time they shop?</a:t>
            </a:r>
            <a:endParaRPr lang="en-US" sz="2200" dirty="0"/>
          </a:p>
          <a:p>
            <a:pPr marL="0" indent="0">
              <a:lnSpc>
                <a:spcPct val="110000"/>
              </a:lnSpc>
              <a:spcAft>
                <a:spcPts val="800"/>
              </a:spcAft>
              <a:buNone/>
            </a:pPr>
            <a:endParaRPr lang="en-US" sz="2200" dirty="0"/>
          </a:p>
        </p:txBody>
      </p:sp>
      <p:pic>
        <p:nvPicPr>
          <p:cNvPr id="5" name="Online Media 4" descr="Tony's Open Chain">
            <a:hlinkClick r:id="" action="ppaction://media"/>
            <a:extLst>
              <a:ext uri="{FF2B5EF4-FFF2-40B4-BE49-F238E27FC236}">
                <a16:creationId xmlns:a16="http://schemas.microsoft.com/office/drawing/2014/main" id="{34FE0092-4EE7-9BAF-1975-68B466C47954}"/>
              </a:ext>
            </a:extLst>
          </p:cNvPr>
          <p:cNvPicPr>
            <a:picLocks noRot="1" noChangeAspect="1"/>
          </p:cNvPicPr>
          <p:nvPr>
            <a:videoFile r:link="rId1"/>
          </p:nvPr>
        </p:nvPicPr>
        <p:blipFill>
          <a:blip r:embed="rId5"/>
          <a:stretch>
            <a:fillRect/>
          </a:stretch>
        </p:blipFill>
        <p:spPr>
          <a:xfrm>
            <a:off x="6741885" y="457201"/>
            <a:ext cx="2540000" cy="143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841248" y="4206240"/>
            <a:ext cx="10515600" cy="1325880"/>
          </a:xfrm>
          <a:prstGeom prst="rect">
            <a:avLst/>
          </a:prstGeom>
          <a:noFill/>
          <a:ln/>
        </p:spPr>
        <p:txBody>
          <a:bodyPr wrap="square" rtlCol="0" anchor="ctr"/>
          <a:lstStyle/>
          <a:p>
            <a:pPr marL="0" indent="0" algn="ctr">
              <a:lnSpc>
                <a:spcPct val="110000"/>
              </a:lnSpc>
              <a:spcAft>
                <a:spcPts val="800"/>
              </a:spcAft>
              <a:buNone/>
            </a:pPr>
            <a:r>
              <a:rPr lang="en-US" sz="5400" dirty="0">
                <a:solidFill>
                  <a:srgbClr val="FFFFFF"/>
                </a:solidFill>
                <a:latin typeface="ADLaM Display" pitchFamily="34" charset="0"/>
                <a:ea typeface="ADLaM Display" pitchFamily="34" charset="-122"/>
                <a:cs typeface="ADLaM Display" pitchFamily="34" charset="-120"/>
              </a:rPr>
              <a:t>Workbook Q1 -&gt; Q6</a:t>
            </a:r>
            <a:endParaRPr lang="en-US" sz="5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TotalTime>
  <Words>1322</Words>
  <Application>Microsoft Macintosh PowerPoint</Application>
  <PresentationFormat>Widescreen</PresentationFormat>
  <Paragraphs>122</Paragraphs>
  <Slides>16</Slides>
  <Notes>16</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ADLaM Display</vt:lpstr>
      <vt:lpstr>Arial</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9 - The Ethical and Sustainable Consumer</dc:title>
  <dc:subject>PptxGenJS Presentation</dc:subject>
  <dc:creator>PptxGenJS</dc:creator>
  <cp:lastModifiedBy>Gavin Duffy</cp:lastModifiedBy>
  <cp:revision>4</cp:revision>
  <dcterms:created xsi:type="dcterms:W3CDTF">2026-06-17T20:09:34Z</dcterms:created>
  <dcterms:modified xsi:type="dcterms:W3CDTF">2026-07-16T17:25:25Z</dcterms:modified>
</cp:coreProperties>
</file>