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78" r:id="rId3"/>
    <p:sldId id="258" r:id="rId4"/>
    <p:sldId id="259" r:id="rId5"/>
    <p:sldId id="260" r:id="rId6"/>
    <p:sldId id="261" r:id="rId7"/>
    <p:sldId id="262" r:id="rId8"/>
    <p:sldId id="263" r:id="rId9"/>
    <p:sldId id="264" r:id="rId10"/>
    <p:sldId id="265" r:id="rId11"/>
    <p:sldId id="266" r:id="rId12"/>
    <p:sldId id="267" r:id="rId13"/>
    <p:sldId id="268" r:id="rId14"/>
    <p:sldId id="276" r:id="rId15"/>
    <p:sldId id="270" r:id="rId16"/>
    <p:sldId id="271" r:id="rId17"/>
    <p:sldId id="272" r:id="rId18"/>
    <p:sldId id="277" r:id="rId19"/>
    <p:sldId id="274" r:id="rId20"/>
    <p:sldId id="275" r:id="rId2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87"/>
    <p:restoredTop sz="94610"/>
  </p:normalViewPr>
  <p:slideViewPr>
    <p:cSldViewPr snapToGrid="0" snapToObjects="1">
      <p:cViewPr>
        <p:scale>
          <a:sx n="83" d="100"/>
          <a:sy n="83" d="100"/>
        </p:scale>
        <p:origin x="816" y="1144"/>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634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2.jpg"/></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704088"/>
            <a:ext cx="10515600" cy="1801368"/>
          </a:xfrm>
          <a:prstGeom prst="rect">
            <a:avLst/>
          </a:prstGeom>
          <a:noFill/>
          <a:ln/>
        </p:spPr>
        <p:txBody>
          <a:bodyPr wrap="square" rtlCol="0" anchor="t"/>
          <a:lstStyle/>
          <a:p>
            <a:pPr marL="0" indent="0">
              <a:lnSpc>
                <a:spcPct val="110000"/>
              </a:lnSpc>
              <a:spcAft>
                <a:spcPts val="800"/>
              </a:spcAft>
              <a:buNone/>
            </a:pPr>
            <a:r>
              <a:rPr lang="en-US" sz="4400" dirty="0">
                <a:solidFill>
                  <a:srgbClr val="00B2FF"/>
                </a:solidFill>
                <a:latin typeface="ADLaM Display" pitchFamily="34" charset="0"/>
                <a:ea typeface="ADLaM Display" pitchFamily="34" charset="-122"/>
                <a:cs typeface="ADLaM Display" pitchFamily="34" charset="-120"/>
              </a:rPr>
              <a:t>Support for the Consumer</a:t>
            </a:r>
            <a:endParaRPr lang="en-US" sz="4400" dirty="0"/>
          </a:p>
          <a:p>
            <a:pPr marL="0" indent="0">
              <a:lnSpc>
                <a:spcPct val="110000"/>
              </a:lnSpc>
              <a:spcAft>
                <a:spcPts val="800"/>
              </a:spcAft>
              <a:buNone/>
            </a:pPr>
            <a:r>
              <a:rPr lang="en-US" sz="2600" dirty="0">
                <a:solidFill>
                  <a:srgbClr val="00B2FF"/>
                </a:solidFill>
                <a:latin typeface="ADLaM Display" pitchFamily="34" charset="0"/>
                <a:ea typeface="ADLaM Display" pitchFamily="34" charset="-122"/>
                <a:cs typeface="ADLaM Display" pitchFamily="34" charset="-120"/>
              </a:rPr>
              <a:t>Learning Outcome 1.8</a:t>
            </a:r>
            <a:endParaRPr lang="en-US" sz="4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lnSpc>
                <a:spcPct val="110000"/>
              </a:lnSpc>
              <a:spcAft>
                <a:spcPts val="800"/>
              </a:spcAft>
              <a:buNone/>
            </a:pPr>
            <a:r>
              <a:rPr lang="en-US" sz="3200" dirty="0">
                <a:solidFill>
                  <a:srgbClr val="00B2FF"/>
                </a:solidFill>
                <a:latin typeface="ADLaM Display" pitchFamily="34" charset="0"/>
                <a:ea typeface="ADLaM Display" pitchFamily="34" charset="-122"/>
                <a:cs typeface="ADLaM Display" pitchFamily="34" charset="-120"/>
              </a:rPr>
              <a:t>Central Bank of Ireland</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Central Bank of Ireland</a:t>
            </a:r>
            <a:endParaRPr lang="en-US" sz="2000" dirty="0"/>
          </a:p>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Regulates banks, insurance companies and other financial service providers. Contact for information about financial products.</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Example:</a:t>
            </a:r>
            <a:endParaRPr lang="en-US" sz="2000" dirty="0"/>
          </a:p>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Before taking out a mortgage, Liam wants reliable information about how financial products like mortgages are regulated. He checks the Central Bank of Ireland.</a:t>
            </a:r>
            <a:endParaRPr lang="en-US" sz="2000" dirty="0"/>
          </a:p>
        </p:txBody>
      </p:sp>
      <p:pic>
        <p:nvPicPr>
          <p:cNvPr id="5" name="Picture 4">
            <a:extLst>
              <a:ext uri="{FF2B5EF4-FFF2-40B4-BE49-F238E27FC236}">
                <a16:creationId xmlns:a16="http://schemas.microsoft.com/office/drawing/2014/main" id="{EE389BF6-EEA5-C79F-DDE0-1E2E0BB1A141}"/>
              </a:ext>
            </a:extLst>
          </p:cNvPr>
          <p:cNvPicPr>
            <a:picLocks noChangeAspect="1"/>
          </p:cNvPicPr>
          <p:nvPr/>
        </p:nvPicPr>
        <p:blipFill rotWithShape="1">
          <a:blip r:embed="rId4"/>
          <a:srcRect l="27100" t="29380" r="26798" b="28586"/>
          <a:stretch>
            <a:fillRect/>
          </a:stretch>
        </p:blipFill>
        <p:spPr>
          <a:xfrm>
            <a:off x="9624447" y="3998880"/>
            <a:ext cx="2309248" cy="210549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lnSpc>
                <a:spcPct val="110000"/>
              </a:lnSpc>
              <a:spcAft>
                <a:spcPts val="800"/>
              </a:spcAft>
              <a:buNone/>
            </a:pPr>
            <a:r>
              <a:rPr lang="en-US" sz="3200" dirty="0">
                <a:solidFill>
                  <a:srgbClr val="00B2FF"/>
                </a:solidFill>
                <a:latin typeface="ADLaM Display" pitchFamily="34" charset="0"/>
                <a:ea typeface="ADLaM Display" pitchFamily="34" charset="-122"/>
                <a:cs typeface="ADLaM Display" pitchFamily="34" charset="-120"/>
              </a:rPr>
              <a:t>The FSPO</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Financial Services and Pensions Ombudsman</a:t>
            </a:r>
            <a:endParaRPr lang="en-US" sz="2000" dirty="0"/>
          </a:p>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Investigates unresolved complaints about banks, insurance companies and pension providers when they treat you unfairly and will not resolve it.</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Example:</a:t>
            </a:r>
            <a:endParaRPr lang="en-US" sz="2000" dirty="0"/>
          </a:p>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Niamh's bank applied charges to her account that it refuses to explain or refund. After the bank will not resolve the issue, she brings her complaint to the FSPO.</a:t>
            </a:r>
            <a:endParaRPr lang="en-US"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lnSpc>
                <a:spcPct val="110000"/>
              </a:lnSpc>
              <a:spcAft>
                <a:spcPts val="800"/>
              </a:spcAft>
              <a:buNone/>
            </a:pPr>
            <a:r>
              <a:rPr lang="en-US" sz="3200" dirty="0">
                <a:solidFill>
                  <a:srgbClr val="00B2FF"/>
                </a:solidFill>
                <a:latin typeface="ADLaM Display" pitchFamily="34" charset="0"/>
                <a:ea typeface="ADLaM Display" pitchFamily="34" charset="-122"/>
                <a:cs typeface="ADLaM Display" pitchFamily="34" charset="-120"/>
              </a:rPr>
              <a:t>ComReg</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Commission for Communications Regulation</a:t>
            </a:r>
            <a:endParaRPr lang="en-US" sz="2000" dirty="0"/>
          </a:p>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Regulates mobile phone companies and broadband providers. Contact for complaints about phone or broadband services.</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Example:</a:t>
            </a:r>
            <a:endParaRPr lang="en-US" sz="2000" dirty="0"/>
          </a:p>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David's mobile phone company keeps charging him extra each month for data he did not use. When they will not fix it, he complains to ComReg.</a:t>
            </a:r>
            <a:endParaRPr lang="en-US" sz="2000" dirty="0"/>
          </a:p>
        </p:txBody>
      </p:sp>
      <p:pic>
        <p:nvPicPr>
          <p:cNvPr id="5" name="Picture 4">
            <a:extLst>
              <a:ext uri="{FF2B5EF4-FFF2-40B4-BE49-F238E27FC236}">
                <a16:creationId xmlns:a16="http://schemas.microsoft.com/office/drawing/2014/main" id="{A33BCE18-7812-FC5E-B79D-3531FEB4FB34}"/>
              </a:ext>
            </a:extLst>
          </p:cNvPr>
          <p:cNvPicPr>
            <a:picLocks noChangeAspect="1"/>
          </p:cNvPicPr>
          <p:nvPr/>
        </p:nvPicPr>
        <p:blipFill rotWithShape="1">
          <a:blip r:embed="rId4"/>
          <a:srcRect l="25181" t="19102" r="24668" b="19785"/>
          <a:stretch>
            <a:fillRect/>
          </a:stretch>
        </p:blipFill>
        <p:spPr>
          <a:xfrm>
            <a:off x="8925309" y="4076053"/>
            <a:ext cx="1589168" cy="193652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lnSpc>
                <a:spcPct val="110000"/>
              </a:lnSpc>
              <a:spcAft>
                <a:spcPts val="800"/>
              </a:spcAft>
              <a:buNone/>
            </a:pPr>
            <a:r>
              <a:rPr lang="en-US" sz="3200" dirty="0">
                <a:solidFill>
                  <a:srgbClr val="00B2FF"/>
                </a:solidFill>
                <a:latin typeface="ADLaM Display" pitchFamily="34" charset="0"/>
                <a:ea typeface="ADLaM Display" pitchFamily="34" charset="-122"/>
                <a:cs typeface="ADLaM Display" pitchFamily="34" charset="-120"/>
              </a:rPr>
              <a:t>The CRU</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Commission for Regulation of Utilities</a:t>
            </a:r>
            <a:endParaRPr lang="en-US" sz="2000" dirty="0"/>
          </a:p>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Regulates electricity and gas suppliers. Contact for complaints about energy companies.</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Example:</a:t>
            </a:r>
            <a:endParaRPr lang="en-US" sz="2000" dirty="0"/>
          </a:p>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The Byrne family have been waiting four weeks for their electricity supplier to connect their new home. They contact the CRU to complain about the energy company.</a:t>
            </a:r>
            <a:endParaRPr lang="en-US" sz="2000" dirty="0"/>
          </a:p>
        </p:txBody>
      </p:sp>
      <p:pic>
        <p:nvPicPr>
          <p:cNvPr id="5" name="Picture 4">
            <a:extLst>
              <a:ext uri="{FF2B5EF4-FFF2-40B4-BE49-F238E27FC236}">
                <a16:creationId xmlns:a16="http://schemas.microsoft.com/office/drawing/2014/main" id="{79760339-AA21-EB55-42B3-DF83E1F19A8E}"/>
              </a:ext>
            </a:extLst>
          </p:cNvPr>
          <p:cNvPicPr>
            <a:picLocks noChangeAspect="1"/>
          </p:cNvPicPr>
          <p:nvPr/>
        </p:nvPicPr>
        <p:blipFill rotWithShape="1">
          <a:blip r:embed="rId4"/>
          <a:srcRect l="9020" t="7231" r="5104" b="15467"/>
          <a:stretch>
            <a:fillRect/>
          </a:stretch>
        </p:blipFill>
        <p:spPr>
          <a:xfrm>
            <a:off x="9236990" y="3790097"/>
            <a:ext cx="2536556" cy="228330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1634490" y="769620"/>
            <a:ext cx="8503920" cy="5202936"/>
          </a:xfrm>
          <a:prstGeom prst="roundRect">
            <a:avLst>
              <a:gd name="adj" fmla="val 2109"/>
            </a:avLst>
          </a:prstGeom>
          <a:solidFill>
            <a:srgbClr val="FFFFFF"/>
          </a:solidFill>
          <a:ln w="12700">
            <a:solidFill>
              <a:srgbClr val="DDDDDD"/>
            </a:solidFill>
            <a:prstDash val="solid"/>
          </a:ln>
          <a:effectLst>
            <a:outerShdw blurRad="101600" dist="25400" dir="2700000" algn="bl" rotWithShape="0">
              <a:srgbClr val="000000">
                <a:alpha val="10000"/>
              </a:srgbClr>
            </a:outerShdw>
          </a:effectLst>
        </p:spPr>
        <p:txBody>
          <a:bodyPr/>
          <a:lstStyle/>
          <a:p>
            <a:endParaRPr lang="en-US"/>
          </a:p>
        </p:txBody>
      </p:sp>
      <p:sp>
        <p:nvSpPr>
          <p:cNvPr id="3" name="Text 1"/>
          <p:cNvSpPr/>
          <p:nvPr/>
        </p:nvSpPr>
        <p:spPr>
          <a:xfrm>
            <a:off x="1936242" y="989075"/>
            <a:ext cx="7900416" cy="2892045"/>
          </a:xfrm>
          <a:prstGeom prst="rect">
            <a:avLst/>
          </a:prstGeom>
          <a:noFill/>
          <a:ln/>
        </p:spPr>
        <p:txBody>
          <a:bodyPr wrap="square" rtlCol="0" anchor="t"/>
          <a:lstStyle/>
          <a:p>
            <a:pPr marL="0" indent="0">
              <a:lnSpc>
                <a:spcPct val="110000"/>
              </a:lnSpc>
              <a:spcAft>
                <a:spcPts val="800"/>
              </a:spcAft>
              <a:buNone/>
            </a:pPr>
            <a:r>
              <a:rPr lang="en-US" sz="2400" b="1" dirty="0">
                <a:solidFill>
                  <a:srgbClr val="049F84"/>
                </a:solidFill>
                <a:latin typeface="Source Sans Pro" pitchFamily="34" charset="0"/>
                <a:ea typeface="Source Sans Pro" pitchFamily="34" charset="-122"/>
                <a:cs typeface="Source Sans Pro" pitchFamily="34" charset="-120"/>
              </a:rPr>
              <a:t>2022 Q10</a:t>
            </a:r>
            <a:endParaRPr lang="en-US" sz="2400" dirty="0"/>
          </a:p>
          <a:p>
            <a:pPr marL="0" indent="0">
              <a:lnSpc>
                <a:spcPct val="110000"/>
              </a:lnSpc>
              <a:spcAft>
                <a:spcPts val="800"/>
              </a:spcAft>
              <a:buNone/>
            </a:pPr>
            <a:r>
              <a:rPr lang="en-US" b="1" dirty="0">
                <a:solidFill>
                  <a:srgbClr val="203D48"/>
                </a:solidFill>
                <a:latin typeface="Source Sans Pro" pitchFamily="34" charset="0"/>
                <a:ea typeface="Source Sans Pro" pitchFamily="34" charset="-122"/>
                <a:cs typeface="Source Sans Pro" pitchFamily="34" charset="-120"/>
              </a:rPr>
              <a:t>Match each complaint to the correct agency.</a:t>
            </a:r>
            <a:endParaRPr lang="en-US" sz="3200" dirty="0"/>
          </a:p>
          <a:p>
            <a:pPr marL="0" indent="0">
              <a:lnSpc>
                <a:spcPct val="110000"/>
              </a:lnSpc>
              <a:spcAft>
                <a:spcPts val="800"/>
              </a:spcAft>
              <a:buNone/>
            </a:pPr>
            <a:r>
              <a:rPr lang="en-US" b="1" dirty="0">
                <a:solidFill>
                  <a:srgbClr val="203D48"/>
                </a:solidFill>
                <a:latin typeface="Source Sans Pro" pitchFamily="34" charset="0"/>
                <a:ea typeface="Source Sans Pro" pitchFamily="34" charset="-122"/>
                <a:cs typeface="Source Sans Pro" pitchFamily="34" charset="-120"/>
              </a:rPr>
              <a:t>A: My bank has not reduced its loan rates in line with EU regulations.</a:t>
            </a:r>
            <a:endParaRPr lang="en-US" sz="3200" dirty="0"/>
          </a:p>
          <a:p>
            <a:pPr marL="0" indent="0">
              <a:lnSpc>
                <a:spcPct val="110000"/>
              </a:lnSpc>
              <a:spcAft>
                <a:spcPts val="800"/>
              </a:spcAft>
              <a:buNone/>
            </a:pPr>
            <a:r>
              <a:rPr lang="en-US" b="1" dirty="0">
                <a:solidFill>
                  <a:srgbClr val="203D48"/>
                </a:solidFill>
                <a:latin typeface="Source Sans Pro" pitchFamily="34" charset="0"/>
                <a:ea typeface="Source Sans Pro" pitchFamily="34" charset="-122"/>
                <a:cs typeface="Source Sans Pro" pitchFamily="34" charset="-120"/>
              </a:rPr>
              <a:t>B: I have been waiting four weeks for the electricity company to connect my house.</a:t>
            </a:r>
            <a:endParaRPr lang="en-US" sz="3200" dirty="0"/>
          </a:p>
          <a:p>
            <a:pPr marL="0" indent="0">
              <a:lnSpc>
                <a:spcPct val="110000"/>
              </a:lnSpc>
              <a:spcAft>
                <a:spcPts val="800"/>
              </a:spcAft>
              <a:buNone/>
            </a:pPr>
            <a:r>
              <a:rPr lang="en-US" b="1" dirty="0">
                <a:solidFill>
                  <a:srgbClr val="203D48"/>
                </a:solidFill>
                <a:latin typeface="Source Sans Pro" pitchFamily="34" charset="0"/>
                <a:ea typeface="Source Sans Pro" pitchFamily="34" charset="-122"/>
                <a:cs typeface="Source Sans Pro" pitchFamily="34" charset="-120"/>
              </a:rPr>
              <a:t>C: My mobile phone company keeps charging me extra every month.</a:t>
            </a:r>
            <a:endParaRPr lang="en-US" sz="3200" dirty="0"/>
          </a:p>
          <a:p>
            <a:pPr marL="0" indent="0">
              <a:lnSpc>
                <a:spcPct val="110000"/>
              </a:lnSpc>
              <a:spcAft>
                <a:spcPts val="800"/>
              </a:spcAft>
              <a:buNone/>
            </a:pPr>
            <a:endParaRPr lang="en-US" b="1" i="1" dirty="0">
              <a:solidFill>
                <a:srgbClr val="2E55C6"/>
              </a:solidFill>
              <a:latin typeface="Source Sans Pro" pitchFamily="34" charset="0"/>
              <a:ea typeface="Source Sans Pro" pitchFamily="34" charset="-122"/>
              <a:cs typeface="Source Sans Pro" pitchFamily="34" charset="-120"/>
            </a:endParaRPr>
          </a:p>
        </p:txBody>
      </p:sp>
      <p:graphicFrame>
        <p:nvGraphicFramePr>
          <p:cNvPr id="4" name="Table 3">
            <a:extLst>
              <a:ext uri="{FF2B5EF4-FFF2-40B4-BE49-F238E27FC236}">
                <a16:creationId xmlns:a16="http://schemas.microsoft.com/office/drawing/2014/main" id="{7C604670-5F6A-61C7-4146-E1B28ED8DB3C}"/>
              </a:ext>
            </a:extLst>
          </p:cNvPr>
          <p:cNvGraphicFramePr>
            <a:graphicFrameLocks noGrp="1"/>
          </p:cNvGraphicFramePr>
          <p:nvPr>
            <p:extLst>
              <p:ext uri="{D42A27DB-BD31-4B8C-83A1-F6EECF244321}">
                <p14:modId xmlns:p14="http://schemas.microsoft.com/office/powerpoint/2010/main" val="2275308470"/>
              </p:ext>
            </p:extLst>
          </p:nvPr>
        </p:nvGraphicFramePr>
        <p:xfrm>
          <a:off x="1822450" y="3613160"/>
          <a:ext cx="8127999" cy="1394975"/>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101442443"/>
                    </a:ext>
                  </a:extLst>
                </a:gridCol>
                <a:gridCol w="2709333">
                  <a:extLst>
                    <a:ext uri="{9D8B030D-6E8A-4147-A177-3AD203B41FA5}">
                      <a16:colId xmlns:a16="http://schemas.microsoft.com/office/drawing/2014/main" val="1328992013"/>
                    </a:ext>
                  </a:extLst>
                </a:gridCol>
                <a:gridCol w="2709333">
                  <a:extLst>
                    <a:ext uri="{9D8B030D-6E8A-4147-A177-3AD203B41FA5}">
                      <a16:colId xmlns:a16="http://schemas.microsoft.com/office/drawing/2014/main" val="1457435570"/>
                    </a:ext>
                  </a:extLst>
                </a:gridCol>
              </a:tblGrid>
              <a:tr h="759829">
                <a:tc>
                  <a:txBody>
                    <a:bodyPr/>
                    <a:lstStyle/>
                    <a:p>
                      <a:pPr algn="ctr"/>
                      <a:r>
                        <a:rPr lang="en-IE" sz="1800" dirty="0">
                          <a:effectLst/>
                        </a:rPr>
                        <a:t>Financial Services</a:t>
                      </a:r>
                    </a:p>
                    <a:p>
                      <a:pPr algn="ctr"/>
                      <a:r>
                        <a:rPr lang="en-IE" sz="1800" dirty="0">
                          <a:effectLst/>
                        </a:rPr>
                        <a:t>Ombudsman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E" sz="1800" dirty="0">
                          <a:effectLst/>
                        </a:rPr>
                        <a:t>Commission for</a:t>
                      </a:r>
                    </a:p>
                    <a:p>
                      <a:pPr algn="ctr"/>
                      <a:r>
                        <a:rPr lang="en-IE" sz="1800" dirty="0">
                          <a:effectLst/>
                        </a:rPr>
                        <a:t>Communication Regulation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E" sz="1800" dirty="0">
                          <a:effectLst/>
                        </a:rPr>
                        <a:t>Commission for Energy</a:t>
                      </a:r>
                    </a:p>
                    <a:p>
                      <a:pPr algn="ctr"/>
                      <a:r>
                        <a:rPr lang="en-IE" sz="1800" dirty="0">
                          <a:effectLst/>
                        </a:rPr>
                        <a:t>Regulation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43574400"/>
                  </a:ext>
                </a:extLst>
              </a:tr>
              <a:tr h="480575">
                <a:tc>
                  <a:txBody>
                    <a:bodyPr/>
                    <a:lstStyle/>
                    <a:p>
                      <a:pPr algn="ctr"/>
                      <a:r>
                        <a:rPr lang="en-US" dirty="0"/>
                        <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b="1" i="1" dirty="0">
                          <a:solidFill>
                            <a:srgbClr val="2E55C6"/>
                          </a:solidFill>
                          <a:latin typeface="Source Sans Pro" pitchFamily="34" charset="0"/>
                          <a:ea typeface="Source Sans Pro" pitchFamily="34" charset="-122"/>
                          <a:cs typeface="Source Sans Pro" pitchFamily="34" charset="-120"/>
                        </a:rPr>
                        <a:t>C</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b="1" i="1" dirty="0">
                          <a:solidFill>
                            <a:srgbClr val="2E55C6"/>
                          </a:solidFill>
                          <a:latin typeface="Source Sans Pro" pitchFamily="34" charset="0"/>
                          <a:ea typeface="Source Sans Pro" pitchFamily="34" charset="-122"/>
                          <a:cs typeface="Source Sans Pro" pitchFamily="34" charset="-120"/>
                        </a:rPr>
                        <a:t>B</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46388827"/>
                  </a:ext>
                </a:extLst>
              </a:tr>
            </a:tbl>
          </a:graphicData>
        </a:graphic>
      </p:graphicFrame>
    </p:spTree>
    <p:extLst>
      <p:ext uri="{BB962C8B-B14F-4D97-AF65-F5344CB8AC3E}">
        <p14:creationId xmlns:p14="http://schemas.microsoft.com/office/powerpoint/2010/main" val="2694118938"/>
      </p:ext>
    </p:extLst>
  </p:cSld>
  <p:clrMapOvr>
    <a:masterClrMapping/>
  </p:clrMapOvr>
  <p:timing>
    <p:tnLst>
      <p:par>
        <p:cTn id="1" dur="indefinite" restart="never" nodeType="tmRoot">
          <p:childTnLst>
            <p:seq concurrent="1" nextAc="seek">
              <p:cTn id="2" dur="indefinite" nodeType="mainSeq">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743454" y="1590126"/>
            <a:ext cx="10671048" cy="5120640"/>
          </a:xfrm>
          <a:prstGeom prst="rect">
            <a:avLst/>
          </a:prstGeom>
          <a:noFill/>
          <a:ln/>
        </p:spPr>
        <p:txBody>
          <a:bodyPr wrap="square" rtlCol="0" anchor="t"/>
          <a:lstStyle/>
          <a:p>
            <a:pPr marL="0" indent="0">
              <a:lnSpc>
                <a:spcPct val="110000"/>
              </a:lnSpc>
              <a:spcAft>
                <a:spcPts val="800"/>
              </a:spcAft>
              <a:buNone/>
            </a:pPr>
            <a:r>
              <a:rPr lang="en-US" sz="2200" b="1" dirty="0">
                <a:solidFill>
                  <a:srgbClr val="FFDE5C"/>
                </a:solidFill>
                <a:latin typeface="Source Sans Pro" pitchFamily="34" charset="0"/>
                <a:ea typeface="Source Sans Pro" pitchFamily="34" charset="-122"/>
                <a:cs typeface="Source Sans Pro" pitchFamily="34" charset="-120"/>
              </a:rPr>
              <a:t>Key Skill: </a:t>
            </a:r>
            <a:r>
              <a:rPr lang="en-US" sz="2200" b="1" dirty="0">
                <a:solidFill>
                  <a:srgbClr val="FFFFFF"/>
                </a:solidFill>
                <a:latin typeface="Source Sans Pro" pitchFamily="34" charset="0"/>
                <a:ea typeface="Source Sans Pro" pitchFamily="34" charset="-122"/>
                <a:cs typeface="Source Sans Pro" pitchFamily="34" charset="-120"/>
              </a:rPr>
              <a:t>Identify the correct agency to contact for any consumer complaint.</a:t>
            </a:r>
            <a:endParaRPr lang="en-US" sz="2200" dirty="0"/>
          </a:p>
          <a:p>
            <a:pPr marL="0" indent="0" algn="ctr">
              <a:lnSpc>
                <a:spcPct val="110000"/>
              </a:lnSpc>
              <a:spcAft>
                <a:spcPts val="800"/>
              </a:spcAft>
              <a:buNone/>
            </a:pPr>
            <a:r>
              <a:rPr lang="en-US" sz="2800" b="1" dirty="0">
                <a:solidFill>
                  <a:srgbClr val="FFDE5C"/>
                </a:solidFill>
                <a:latin typeface="Source Sans Pro" pitchFamily="34" charset="0"/>
                <a:ea typeface="Source Sans Pro" pitchFamily="34" charset="-122"/>
                <a:cs typeface="Source Sans Pro" pitchFamily="34" charset="-120"/>
              </a:rPr>
              <a:t>A. MABS      B. Small Claims Procedure      C. CCPC      D. ECCI</a:t>
            </a:r>
            <a:endParaRPr lang="en-US" sz="2200" dirty="0"/>
          </a:p>
          <a:p>
            <a:pPr marL="0" indent="0">
              <a:lnSpc>
                <a:spcPct val="110000"/>
              </a:lnSpc>
              <a:spcAft>
                <a:spcPts val="800"/>
              </a:spcAft>
              <a:buNone/>
            </a:pPr>
            <a:r>
              <a:rPr lang="en-US" sz="2000" b="1" dirty="0">
                <a:solidFill>
                  <a:srgbClr val="FFFFFF"/>
                </a:solidFill>
                <a:latin typeface="Source Sans Pro" pitchFamily="34" charset="0"/>
                <a:ea typeface="Source Sans Pro" pitchFamily="34" charset="-122"/>
                <a:cs typeface="Source Sans Pro" pitchFamily="34" charset="-120"/>
              </a:rPr>
              <a:t>1. Layla Singh ordered a jacket from a French website. It arrived in the wrong size and the company will not reply.</a:t>
            </a:r>
            <a:endParaRPr lang="en-US" sz="2200" dirty="0"/>
          </a:p>
          <a:p>
            <a:pPr marL="0" indent="0">
              <a:lnSpc>
                <a:spcPct val="110000"/>
              </a:lnSpc>
              <a:spcAft>
                <a:spcPts val="800"/>
              </a:spcAft>
              <a:buNone/>
            </a:pPr>
            <a:r>
              <a:rPr lang="en-US" sz="2000" b="1" dirty="0">
                <a:solidFill>
                  <a:srgbClr val="FFFFFF"/>
                </a:solidFill>
                <a:latin typeface="Source Sans Pro" pitchFamily="34" charset="0"/>
                <a:ea typeface="Source Sans Pro" pitchFamily="34" charset="-122"/>
                <a:cs typeface="Source Sans Pro" pitchFamily="34" charset="-120"/>
              </a:rPr>
              <a:t>2. A household cannot keep up with bills and loan repayments and does not know where to turn.</a:t>
            </a:r>
            <a:endParaRPr lang="en-US" sz="2200" dirty="0"/>
          </a:p>
          <a:p>
            <a:pPr marL="0" indent="0">
              <a:lnSpc>
                <a:spcPct val="110000"/>
              </a:lnSpc>
              <a:spcAft>
                <a:spcPts val="800"/>
              </a:spcAft>
              <a:buNone/>
            </a:pPr>
            <a:r>
              <a:rPr lang="en-US" sz="2000" b="1" dirty="0">
                <a:solidFill>
                  <a:srgbClr val="FFFFFF"/>
                </a:solidFill>
                <a:latin typeface="Source Sans Pro" pitchFamily="34" charset="0"/>
                <a:ea typeface="Source Sans Pro" pitchFamily="34" charset="-122"/>
                <a:cs typeface="Source Sans Pro" pitchFamily="34" charset="-120"/>
              </a:rPr>
              <a:t>3. Sorcha paid a trader €750 to paint her bedroom. The work was done poorly and the service provider is refusing to return any payment to Sorcha.</a:t>
            </a:r>
            <a:endParaRPr lang="en-US" sz="2200" dirty="0"/>
          </a:p>
          <a:p>
            <a:pPr marL="0" indent="0">
              <a:lnSpc>
                <a:spcPct val="110000"/>
              </a:lnSpc>
              <a:spcAft>
                <a:spcPts val="800"/>
              </a:spcAft>
              <a:buNone/>
            </a:pPr>
            <a:r>
              <a:rPr lang="en-US" sz="2000" b="1" dirty="0">
                <a:solidFill>
                  <a:srgbClr val="FFFFFF"/>
                </a:solidFill>
                <a:latin typeface="Source Sans Pro" pitchFamily="34" charset="0"/>
                <a:ea typeface="Source Sans Pro" pitchFamily="34" charset="-122"/>
                <a:cs typeface="Source Sans Pro" pitchFamily="34" charset="-120"/>
              </a:rPr>
              <a:t>4. Ciarán wants to check his consumer rights before contacting a company about a faulty product.</a:t>
            </a:r>
            <a:endParaRPr lang="en-US" sz="2200" dirty="0"/>
          </a:p>
          <a:p>
            <a:pPr marL="0" indent="0">
              <a:lnSpc>
                <a:spcPct val="110000"/>
              </a:lnSpc>
              <a:spcAft>
                <a:spcPts val="800"/>
              </a:spcAft>
              <a:buNone/>
            </a:pPr>
            <a:endParaRPr lang="en-US" sz="2200" dirty="0"/>
          </a:p>
          <a:p>
            <a:pPr marL="0" indent="0">
              <a:lnSpc>
                <a:spcPct val="110000"/>
              </a:lnSpc>
              <a:spcAft>
                <a:spcPts val="800"/>
              </a:spcAft>
              <a:buNone/>
            </a:pPr>
            <a:endParaRPr lang="en-US" sz="2200" dirty="0"/>
          </a:p>
          <a:p>
            <a:pPr marL="0" indent="0">
              <a:lnSpc>
                <a:spcPct val="110000"/>
              </a:lnSpc>
              <a:spcAft>
                <a:spcPts val="800"/>
              </a:spcAft>
              <a:buNone/>
            </a:pPr>
            <a:endParaRPr lang="en-US" sz="2200" dirty="0"/>
          </a:p>
          <a:p>
            <a:pPr marL="0" indent="0">
              <a:lnSpc>
                <a:spcPct val="110000"/>
              </a:lnSpc>
              <a:spcAft>
                <a:spcPts val="800"/>
              </a:spcAft>
              <a:buNone/>
            </a:pPr>
            <a:endParaRPr lang="en-US" sz="2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4206240"/>
            <a:ext cx="10515600" cy="1325880"/>
          </a:xfrm>
          <a:prstGeom prst="rect">
            <a:avLst/>
          </a:prstGeom>
          <a:noFill/>
          <a:ln/>
        </p:spPr>
        <p:txBody>
          <a:bodyPr wrap="square" rtlCol="0" anchor="ctr"/>
          <a:lstStyle/>
          <a:p>
            <a:pPr marL="0" indent="0" algn="ctr">
              <a:lnSpc>
                <a:spcPct val="110000"/>
              </a:lnSpc>
              <a:spcAft>
                <a:spcPts val="800"/>
              </a:spcAft>
              <a:buNone/>
            </a:pPr>
            <a:r>
              <a:rPr lang="en-US" sz="5400" dirty="0">
                <a:solidFill>
                  <a:srgbClr val="FFFFFF"/>
                </a:solidFill>
                <a:latin typeface="ADLaM Display" pitchFamily="34" charset="0"/>
                <a:ea typeface="ADLaM Display" pitchFamily="34" charset="-122"/>
                <a:cs typeface="ADLaM Display" pitchFamily="34" charset="-120"/>
              </a:rPr>
              <a:t>Workbook Q1 -&gt; Q5</a:t>
            </a:r>
            <a:endParaRPr lang="en-US" sz="5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lnSpc>
                <a:spcPct val="110000"/>
              </a:lnSpc>
              <a:spcAft>
                <a:spcPts val="800"/>
              </a:spcAft>
              <a:buNone/>
            </a:pPr>
            <a:r>
              <a:rPr lang="en-US" sz="3200" dirty="0">
                <a:solidFill>
                  <a:srgbClr val="00B2FF"/>
                </a:solidFill>
                <a:latin typeface="ADLaM Display" pitchFamily="34" charset="0"/>
                <a:ea typeface="ADLaM Display" pitchFamily="34" charset="-122"/>
                <a:cs typeface="ADLaM Display" pitchFamily="34" charset="-120"/>
              </a:rPr>
              <a:t>How to Write a Complaint Email</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lnSpc>
                <a:spcPct val="110000"/>
              </a:lnSpc>
              <a:spcAft>
                <a:spcPts val="800"/>
              </a:spcAft>
              <a:buNone/>
            </a:pPr>
            <a:r>
              <a:rPr lang="en-US" sz="1900" b="1" dirty="0">
                <a:solidFill>
                  <a:srgbClr val="203D48"/>
                </a:solidFill>
                <a:latin typeface="Source Sans Pro" pitchFamily="34" charset="0"/>
                <a:ea typeface="Source Sans Pro" pitchFamily="34" charset="-122"/>
                <a:cs typeface="Source Sans Pro" pitchFamily="34" charset="-120"/>
              </a:rPr>
              <a:t>A complaint email to a business must include:</a:t>
            </a:r>
            <a:endParaRPr lang="en-US" sz="1900" dirty="0"/>
          </a:p>
          <a:p>
            <a:pPr marL="0" indent="0">
              <a:lnSpc>
                <a:spcPct val="110000"/>
              </a:lnSpc>
              <a:spcAft>
                <a:spcPts val="800"/>
              </a:spcAft>
              <a:buNone/>
            </a:pPr>
            <a:r>
              <a:rPr lang="en-US" sz="1900" dirty="0">
                <a:solidFill>
                  <a:srgbClr val="000000"/>
                </a:solidFill>
                <a:latin typeface="Source Sans Pro" pitchFamily="34" charset="0"/>
                <a:ea typeface="Source Sans Pro" pitchFamily="34" charset="-122"/>
                <a:cs typeface="Source Sans Pro" pitchFamily="34" charset="-120"/>
              </a:rPr>
              <a:t> </a:t>
            </a:r>
            <a:endParaRPr lang="en-US" sz="1900" dirty="0"/>
          </a:p>
          <a:p>
            <a:pPr marL="0" indent="0">
              <a:lnSpc>
                <a:spcPct val="110000"/>
              </a:lnSpc>
              <a:spcAft>
                <a:spcPts val="800"/>
              </a:spcAft>
              <a:buNone/>
            </a:pPr>
            <a:r>
              <a:rPr lang="en-US" sz="1900" b="1" dirty="0">
                <a:solidFill>
                  <a:srgbClr val="00B2FF"/>
                </a:solidFill>
                <a:latin typeface="Source Sans Pro" pitchFamily="34" charset="0"/>
                <a:ea typeface="Source Sans Pro" pitchFamily="34" charset="-122"/>
                <a:cs typeface="Source Sans Pro" pitchFamily="34" charset="-120"/>
              </a:rPr>
              <a:t>From and To</a:t>
            </a:r>
            <a:r>
              <a:rPr lang="en-US" sz="1900" b="1" dirty="0">
                <a:solidFill>
                  <a:srgbClr val="203D48"/>
                </a:solidFill>
                <a:latin typeface="Source Sans Pro" pitchFamily="34" charset="0"/>
                <a:ea typeface="Source Sans Pro" pitchFamily="34" charset="-122"/>
                <a:cs typeface="Source Sans Pro" pitchFamily="34" charset="-120"/>
              </a:rPr>
              <a:t> - both must be email addresses (with @).</a:t>
            </a:r>
            <a:endParaRPr lang="en-US" sz="1900" dirty="0"/>
          </a:p>
          <a:p>
            <a:pPr marL="0" indent="0">
              <a:lnSpc>
                <a:spcPct val="110000"/>
              </a:lnSpc>
              <a:spcAft>
                <a:spcPts val="800"/>
              </a:spcAft>
              <a:buNone/>
            </a:pPr>
            <a:r>
              <a:rPr lang="en-US" sz="1900" b="1" dirty="0">
                <a:solidFill>
                  <a:srgbClr val="00B2FF"/>
                </a:solidFill>
                <a:latin typeface="Source Sans Pro" pitchFamily="34" charset="0"/>
                <a:ea typeface="Source Sans Pro" pitchFamily="34" charset="-122"/>
                <a:cs typeface="Source Sans Pro" pitchFamily="34" charset="-120"/>
              </a:rPr>
              <a:t>Date</a:t>
            </a:r>
            <a:r>
              <a:rPr lang="en-US" sz="1900" b="1" dirty="0">
                <a:solidFill>
                  <a:srgbClr val="203D48"/>
                </a:solidFill>
                <a:latin typeface="Source Sans Pro" pitchFamily="34" charset="0"/>
                <a:ea typeface="Source Sans Pro" pitchFamily="34" charset="-122"/>
                <a:cs typeface="Source Sans Pro" pitchFamily="34" charset="-120"/>
              </a:rPr>
              <a:t> - in DD/MM/YY format.</a:t>
            </a:r>
            <a:endParaRPr lang="en-US" sz="1900" dirty="0"/>
          </a:p>
          <a:p>
            <a:pPr marL="0" indent="0">
              <a:lnSpc>
                <a:spcPct val="110000"/>
              </a:lnSpc>
              <a:spcAft>
                <a:spcPts val="800"/>
              </a:spcAft>
              <a:buNone/>
            </a:pPr>
            <a:r>
              <a:rPr lang="en-US" sz="1900" b="1" dirty="0">
                <a:solidFill>
                  <a:srgbClr val="00B2FF"/>
                </a:solidFill>
                <a:latin typeface="Source Sans Pro" pitchFamily="34" charset="0"/>
                <a:ea typeface="Source Sans Pro" pitchFamily="34" charset="-122"/>
                <a:cs typeface="Source Sans Pro" pitchFamily="34" charset="-120"/>
              </a:rPr>
              <a:t>Subject line</a:t>
            </a:r>
            <a:r>
              <a:rPr lang="en-US" sz="1900" b="1" dirty="0">
                <a:solidFill>
                  <a:srgbClr val="203D48"/>
                </a:solidFill>
                <a:latin typeface="Source Sans Pro" pitchFamily="34" charset="0"/>
                <a:ea typeface="Source Sans Pro" pitchFamily="34" charset="-122"/>
                <a:cs typeface="Source Sans Pro" pitchFamily="34" charset="-120"/>
              </a:rPr>
              <a:t> - begin with 'Re:' and describe the issue.</a:t>
            </a:r>
            <a:endParaRPr lang="en-US" sz="1900" dirty="0"/>
          </a:p>
          <a:p>
            <a:pPr marL="0" indent="0">
              <a:lnSpc>
                <a:spcPct val="110000"/>
              </a:lnSpc>
              <a:spcAft>
                <a:spcPts val="800"/>
              </a:spcAft>
              <a:buNone/>
            </a:pPr>
            <a:r>
              <a:rPr lang="en-US" sz="1900" b="1" dirty="0">
                <a:solidFill>
                  <a:srgbClr val="00B2FF"/>
                </a:solidFill>
                <a:latin typeface="Source Sans Pro" pitchFamily="34" charset="0"/>
                <a:ea typeface="Source Sans Pro" pitchFamily="34" charset="-122"/>
                <a:cs typeface="Source Sans Pro" pitchFamily="34" charset="-120"/>
              </a:rPr>
              <a:t>Salutation</a:t>
            </a:r>
            <a:r>
              <a:rPr lang="en-US" sz="1900" b="1" dirty="0">
                <a:solidFill>
                  <a:srgbClr val="203D48"/>
                </a:solidFill>
                <a:latin typeface="Source Sans Pro" pitchFamily="34" charset="0"/>
                <a:ea typeface="Source Sans Pro" pitchFamily="34" charset="-122"/>
                <a:cs typeface="Source Sans Pro" pitchFamily="34" charset="-120"/>
              </a:rPr>
              <a:t> - begin 'Dear' and name the recipient if possible.</a:t>
            </a:r>
            <a:endParaRPr lang="en-US" sz="1900" dirty="0"/>
          </a:p>
          <a:p>
            <a:pPr marL="0" indent="0">
              <a:lnSpc>
                <a:spcPct val="110000"/>
              </a:lnSpc>
              <a:spcAft>
                <a:spcPts val="800"/>
              </a:spcAft>
              <a:buNone/>
            </a:pPr>
            <a:r>
              <a:rPr lang="en-US" sz="1900" b="1" dirty="0">
                <a:solidFill>
                  <a:srgbClr val="00B2FF"/>
                </a:solidFill>
                <a:latin typeface="Source Sans Pro" pitchFamily="34" charset="0"/>
                <a:ea typeface="Source Sans Pro" pitchFamily="34" charset="-122"/>
                <a:cs typeface="Source Sans Pro" pitchFamily="34" charset="-120"/>
              </a:rPr>
              <a:t>Content</a:t>
            </a:r>
            <a:r>
              <a:rPr lang="en-US" sz="1900" b="1" dirty="0">
                <a:solidFill>
                  <a:srgbClr val="203D48"/>
                </a:solidFill>
                <a:latin typeface="Source Sans Pro" pitchFamily="34" charset="0"/>
                <a:ea typeface="Source Sans Pro" pitchFamily="34" charset="-122"/>
                <a:cs typeface="Source Sans Pro" pitchFamily="34" charset="-120"/>
              </a:rPr>
              <a:t> - order reference, the problem, the details and your desired outcome.</a:t>
            </a:r>
            <a:endParaRPr lang="en-US" sz="1900" dirty="0"/>
          </a:p>
          <a:p>
            <a:pPr marL="0" indent="0">
              <a:lnSpc>
                <a:spcPct val="110000"/>
              </a:lnSpc>
              <a:spcAft>
                <a:spcPts val="800"/>
              </a:spcAft>
              <a:buNone/>
            </a:pPr>
            <a:r>
              <a:rPr lang="en-US" sz="1900" b="1" dirty="0">
                <a:solidFill>
                  <a:srgbClr val="00B2FF"/>
                </a:solidFill>
                <a:latin typeface="Source Sans Pro" pitchFamily="34" charset="0"/>
                <a:ea typeface="Source Sans Pro" pitchFamily="34" charset="-122"/>
                <a:cs typeface="Source Sans Pro" pitchFamily="34" charset="-120"/>
              </a:rPr>
              <a:t>Sign-off</a:t>
            </a:r>
            <a:r>
              <a:rPr lang="en-US" sz="1900" b="1" dirty="0">
                <a:solidFill>
                  <a:srgbClr val="203D48"/>
                </a:solidFill>
                <a:latin typeface="Source Sans Pro" pitchFamily="34" charset="0"/>
                <a:ea typeface="Source Sans Pro" pitchFamily="34" charset="-122"/>
                <a:cs typeface="Source Sans Pro" pitchFamily="34" charset="-120"/>
              </a:rPr>
              <a:t> - 'Yours sincerely' and your full name.</a:t>
            </a:r>
            <a:endParaRPr lang="en-US" sz="1900" dirty="0"/>
          </a:p>
        </p:txBody>
      </p:sp>
      <p:pic>
        <p:nvPicPr>
          <p:cNvPr id="5" name="Picture 4">
            <a:extLst>
              <a:ext uri="{FF2B5EF4-FFF2-40B4-BE49-F238E27FC236}">
                <a16:creationId xmlns:a16="http://schemas.microsoft.com/office/drawing/2014/main" id="{8973FBCD-9D43-8887-46E8-344C43973F2F}"/>
              </a:ext>
            </a:extLst>
          </p:cNvPr>
          <p:cNvPicPr>
            <a:picLocks noChangeAspect="1"/>
          </p:cNvPicPr>
          <p:nvPr/>
        </p:nvPicPr>
        <p:blipFill>
          <a:blip r:embed="rId4"/>
          <a:stretch>
            <a:fillRect/>
          </a:stretch>
        </p:blipFill>
        <p:spPr>
          <a:xfrm>
            <a:off x="8878927" y="1499616"/>
            <a:ext cx="2471825" cy="247182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1463040" y="502920"/>
            <a:ext cx="8503920" cy="5202936"/>
          </a:xfrm>
          <a:prstGeom prst="roundRect">
            <a:avLst>
              <a:gd name="adj" fmla="val 2109"/>
            </a:avLst>
          </a:prstGeom>
          <a:solidFill>
            <a:srgbClr val="FFFFFF"/>
          </a:solidFill>
          <a:ln w="12700">
            <a:solidFill>
              <a:srgbClr val="DDDDDD"/>
            </a:solidFill>
            <a:prstDash val="solid"/>
          </a:ln>
          <a:effectLst>
            <a:outerShdw blurRad="101600" dist="25400" dir="2700000" algn="bl" rotWithShape="0">
              <a:srgbClr val="000000">
                <a:alpha val="10000"/>
              </a:srgbClr>
            </a:outerShdw>
          </a:effectLst>
        </p:spPr>
        <p:txBody>
          <a:bodyPr/>
          <a:lstStyle/>
          <a:p>
            <a:endParaRPr lang="en-US"/>
          </a:p>
        </p:txBody>
      </p:sp>
      <p:sp>
        <p:nvSpPr>
          <p:cNvPr id="3" name="Text 1"/>
          <p:cNvSpPr/>
          <p:nvPr/>
        </p:nvSpPr>
        <p:spPr>
          <a:xfrm>
            <a:off x="1764792" y="722375"/>
            <a:ext cx="7900416" cy="3909135"/>
          </a:xfrm>
          <a:prstGeom prst="rect">
            <a:avLst/>
          </a:prstGeom>
          <a:noFill/>
          <a:ln/>
        </p:spPr>
        <p:txBody>
          <a:bodyPr wrap="square" rtlCol="0" anchor="t"/>
          <a:lstStyle/>
          <a:p>
            <a:pPr marL="0" indent="0">
              <a:lnSpc>
                <a:spcPct val="110000"/>
              </a:lnSpc>
              <a:spcAft>
                <a:spcPts val="800"/>
              </a:spcAft>
              <a:buNone/>
            </a:pPr>
            <a:r>
              <a:rPr lang="en-US" sz="2000" b="1" dirty="0">
                <a:solidFill>
                  <a:srgbClr val="049F84"/>
                </a:solidFill>
                <a:latin typeface="Source Sans Pro" pitchFamily="34" charset="0"/>
                <a:ea typeface="Source Sans Pro" pitchFamily="34" charset="-122"/>
                <a:cs typeface="Source Sans Pro" pitchFamily="34" charset="-120"/>
              </a:rPr>
              <a:t>2019 Sample Paper Q16 (a) (i)</a:t>
            </a:r>
            <a:endParaRPr lang="en-US" sz="2000" dirty="0"/>
          </a:p>
          <a:p>
            <a:pPr marL="0" indent="0">
              <a:lnSpc>
                <a:spcPct val="110000"/>
              </a:lnSpc>
              <a:spcAft>
                <a:spcPts val="800"/>
              </a:spcAft>
              <a:buNone/>
            </a:pPr>
            <a:r>
              <a:rPr lang="en-US" sz="1500" b="1" dirty="0">
                <a:solidFill>
                  <a:srgbClr val="203D48"/>
                </a:solidFill>
                <a:latin typeface="Source Sans Pro" pitchFamily="34" charset="0"/>
                <a:ea typeface="Source Sans Pro" pitchFamily="34" charset="-122"/>
                <a:cs typeface="Source Sans Pro" pitchFamily="34" charset="-120"/>
              </a:rPr>
              <a:t>You bought runners online and they arrived damaged. Write an email to the company. Include the email address, subject, the complaint and your rights.</a:t>
            </a:r>
            <a:endParaRPr lang="en-US" sz="2000" dirty="0"/>
          </a:p>
          <a:p>
            <a:pPr marL="0" indent="0">
              <a:lnSpc>
                <a:spcPct val="110000"/>
              </a:lnSpc>
              <a:spcAft>
                <a:spcPts val="800"/>
              </a:spcAft>
              <a:buNone/>
            </a:pPr>
            <a:r>
              <a:rPr lang="en-US" sz="1500" b="1" i="1" dirty="0">
                <a:solidFill>
                  <a:srgbClr val="2E55C6"/>
                </a:solidFill>
                <a:latin typeface="Source Sans Pro" pitchFamily="34" charset="0"/>
                <a:ea typeface="Source Sans Pro" pitchFamily="34" charset="-122"/>
                <a:cs typeface="Source Sans Pro" pitchFamily="34" charset="-120"/>
              </a:rPr>
              <a:t>From: kateogrady@gdmail.ie   To: customerservice@runrun.ie</a:t>
            </a:r>
            <a:endParaRPr lang="en-US" sz="2000" dirty="0"/>
          </a:p>
          <a:p>
            <a:pPr marL="0" indent="0">
              <a:lnSpc>
                <a:spcPct val="110000"/>
              </a:lnSpc>
              <a:spcAft>
                <a:spcPts val="800"/>
              </a:spcAft>
              <a:buNone/>
            </a:pPr>
            <a:r>
              <a:rPr lang="en-US" sz="1500" b="1" i="1" dirty="0">
                <a:solidFill>
                  <a:srgbClr val="2E55C6"/>
                </a:solidFill>
                <a:latin typeface="Source Sans Pro" pitchFamily="34" charset="0"/>
                <a:ea typeface="Source Sans Pro" pitchFamily="34" charset="-122"/>
                <a:cs typeface="Source Sans Pro" pitchFamily="34" charset="-120"/>
              </a:rPr>
              <a:t>Date: 12 June 2026   Subject: Re: Complaint - Damaged Goods Received</a:t>
            </a:r>
            <a:endParaRPr lang="en-US" sz="2000" dirty="0"/>
          </a:p>
          <a:p>
            <a:pPr marL="0" indent="0">
              <a:lnSpc>
                <a:spcPct val="110000"/>
              </a:lnSpc>
              <a:spcAft>
                <a:spcPts val="800"/>
              </a:spcAft>
              <a:buNone/>
            </a:pPr>
            <a:r>
              <a:rPr lang="en-US" sz="1500" b="1" i="1" dirty="0">
                <a:solidFill>
                  <a:srgbClr val="2E55C6"/>
                </a:solidFill>
                <a:latin typeface="Source Sans Pro" pitchFamily="34" charset="0"/>
                <a:ea typeface="Source Sans Pro" pitchFamily="34" charset="-122"/>
                <a:cs typeface="Source Sans Pro" pitchFamily="34" charset="-120"/>
              </a:rPr>
              <a:t>Dear Customer Service Team, </a:t>
            </a:r>
          </a:p>
          <a:p>
            <a:pPr marL="0" indent="0">
              <a:lnSpc>
                <a:spcPct val="110000"/>
              </a:lnSpc>
              <a:spcAft>
                <a:spcPts val="800"/>
              </a:spcAft>
              <a:buNone/>
            </a:pPr>
            <a:r>
              <a:rPr lang="en-US" sz="1500" b="1" i="1" dirty="0">
                <a:solidFill>
                  <a:srgbClr val="2E55C6"/>
                </a:solidFill>
                <a:latin typeface="Source Sans Pro" pitchFamily="34" charset="0"/>
                <a:ea typeface="Source Sans Pro" pitchFamily="34" charset="-122"/>
                <a:cs typeface="Source Sans Pro" pitchFamily="34" charset="-120"/>
              </a:rPr>
              <a:t>I am writing to make a formal complaint about an order I received from your website. I purchased a pair of runners online but they were damaged when they arrived. Under the Consumer Rights Act 2022, goods must be in conformity with the contract. These runners arrived damaged and did not meet this standard, so I am entitled to a replacement or refund. I would ask you to resolve this matter within 10 working days. </a:t>
            </a:r>
          </a:p>
          <a:p>
            <a:pPr marL="0" indent="0">
              <a:lnSpc>
                <a:spcPct val="110000"/>
              </a:lnSpc>
              <a:spcAft>
                <a:spcPts val="800"/>
              </a:spcAft>
              <a:buNone/>
            </a:pPr>
            <a:r>
              <a:rPr lang="en-US" sz="1500" b="1" i="1" dirty="0">
                <a:solidFill>
                  <a:srgbClr val="2E55C6"/>
                </a:solidFill>
                <a:latin typeface="Source Sans Pro" pitchFamily="34" charset="0"/>
                <a:ea typeface="Source Sans Pro" pitchFamily="34" charset="-122"/>
                <a:cs typeface="Source Sans Pro" pitchFamily="34" charset="-120"/>
              </a:rPr>
              <a:t>Yours sincerely, Kate O'Grady</a:t>
            </a:r>
            <a:endParaRPr lang="en-US" sz="2000" dirty="0"/>
          </a:p>
        </p:txBody>
      </p:sp>
      <p:sp>
        <p:nvSpPr>
          <p:cNvPr id="4" name="Shape 2"/>
          <p:cNvSpPr/>
          <p:nvPr/>
        </p:nvSpPr>
        <p:spPr>
          <a:xfrm>
            <a:off x="1764792" y="4850968"/>
            <a:ext cx="7900416" cy="635431"/>
          </a:xfrm>
          <a:prstGeom prst="roundRect">
            <a:avLst>
              <a:gd name="adj" fmla="val 13333"/>
            </a:avLst>
          </a:prstGeom>
          <a:solidFill>
            <a:srgbClr val="FFF4D6"/>
          </a:solidFill>
          <a:ln w="12700">
            <a:solidFill>
              <a:srgbClr val="E8C96A"/>
            </a:solidFill>
            <a:prstDash val="solid"/>
          </a:ln>
        </p:spPr>
        <p:txBody>
          <a:bodyPr/>
          <a:lstStyle/>
          <a:p>
            <a:endParaRPr lang="en-US"/>
          </a:p>
        </p:txBody>
      </p:sp>
      <p:sp>
        <p:nvSpPr>
          <p:cNvPr id="5" name="Text 3"/>
          <p:cNvSpPr/>
          <p:nvPr/>
        </p:nvSpPr>
        <p:spPr>
          <a:xfrm>
            <a:off x="1943100" y="4850968"/>
            <a:ext cx="7543800" cy="1188720"/>
          </a:xfrm>
          <a:prstGeom prst="rect">
            <a:avLst/>
          </a:prstGeom>
          <a:noFill/>
          <a:ln/>
        </p:spPr>
        <p:txBody>
          <a:bodyPr wrap="square" rtlCol="0" anchor="t"/>
          <a:lstStyle/>
          <a:p>
            <a:pPr marL="0" indent="0">
              <a:lnSpc>
                <a:spcPct val="110000"/>
              </a:lnSpc>
              <a:spcAft>
                <a:spcPts val="800"/>
              </a:spcAft>
              <a:buNone/>
            </a:pPr>
            <a:r>
              <a:rPr lang="en-US" sz="1300" b="1" dirty="0">
                <a:solidFill>
                  <a:srgbClr val="203D48"/>
                </a:solidFill>
                <a:latin typeface="Source Sans Pro" pitchFamily="34" charset="0"/>
                <a:ea typeface="Source Sans Pro" pitchFamily="34" charset="-122"/>
                <a:cs typeface="Source Sans Pro" pitchFamily="34" charset="-120"/>
              </a:rPr>
              <a:t>TOP TIP:  </a:t>
            </a:r>
            <a:r>
              <a:rPr lang="en-US" sz="1300" dirty="0">
                <a:solidFill>
                  <a:srgbClr val="203D48"/>
                </a:solidFill>
                <a:latin typeface="Source Sans Pro" pitchFamily="34" charset="0"/>
                <a:ea typeface="Source Sans Pro" pitchFamily="34" charset="-122"/>
                <a:cs typeface="Source Sans Pro" pitchFamily="34" charset="-120"/>
              </a:rPr>
              <a:t>Always name the Consumer Rights Act 2022, state the right that was breached, and clearly request the outcome you want.</a:t>
            </a:r>
            <a:endParaRPr lang="en-US" sz="1300" dirty="0"/>
          </a:p>
        </p:txBody>
      </p:sp>
    </p:spTree>
    <p:extLst>
      <p:ext uri="{BB962C8B-B14F-4D97-AF65-F5344CB8AC3E}">
        <p14:creationId xmlns:p14="http://schemas.microsoft.com/office/powerpoint/2010/main" val="508001876"/>
      </p:ext>
    </p:extLst>
  </p:cSld>
  <p:clrMapOvr>
    <a:masterClrMapping/>
  </p:clrMapOvr>
  <p:timing>
    <p:tnLst>
      <p:par>
        <p:cTn id="1" dur="indefinite" restart="never" nodeType="tmRoot">
          <p:childTnLst>
            <p:seq concurrent="1" nextAc="seek">
              <p:cTn id="2" dur="indefinite" nodeType="mainSeq">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758952" y="1280160"/>
            <a:ext cx="10671048" cy="5120640"/>
          </a:xfrm>
          <a:prstGeom prst="rect">
            <a:avLst/>
          </a:prstGeom>
          <a:noFill/>
          <a:ln/>
        </p:spPr>
        <p:txBody>
          <a:bodyPr wrap="square" rtlCol="0" anchor="t"/>
          <a:lstStyle/>
          <a:p>
            <a:pPr marL="0" indent="0">
              <a:lnSpc>
                <a:spcPct val="110000"/>
              </a:lnSpc>
              <a:spcAft>
                <a:spcPts val="800"/>
              </a:spcAft>
              <a:buNone/>
            </a:pPr>
            <a:r>
              <a:rPr lang="en-US" sz="2200" b="1" dirty="0">
                <a:solidFill>
                  <a:srgbClr val="FFDE5C"/>
                </a:solidFill>
                <a:latin typeface="Source Sans Pro" pitchFamily="34" charset="0"/>
                <a:ea typeface="Source Sans Pro" pitchFamily="34" charset="-122"/>
                <a:cs typeface="Source Sans Pro" pitchFamily="34" charset="-120"/>
              </a:rPr>
              <a:t>Key Skill: </a:t>
            </a:r>
            <a:r>
              <a:rPr lang="en-US" sz="2200" b="1" dirty="0">
                <a:solidFill>
                  <a:srgbClr val="FFFFFF"/>
                </a:solidFill>
                <a:latin typeface="Source Sans Pro" pitchFamily="34" charset="0"/>
                <a:ea typeface="Source Sans Pro" pitchFamily="34" charset="-122"/>
                <a:cs typeface="Source Sans Pro" pitchFamily="34" charset="-120"/>
              </a:rPr>
              <a:t>Write a complaint email.</a:t>
            </a:r>
            <a:endParaRPr lang="en-US" sz="2200" dirty="0"/>
          </a:p>
          <a:p>
            <a:pPr marL="0" indent="0">
              <a:lnSpc>
                <a:spcPct val="110000"/>
              </a:lnSpc>
              <a:spcAft>
                <a:spcPts val="800"/>
              </a:spcAft>
              <a:buNone/>
            </a:pPr>
            <a:r>
              <a:rPr lang="en-US" sz="1900" b="1" dirty="0">
                <a:solidFill>
                  <a:srgbClr val="FFFFFF"/>
                </a:solidFill>
                <a:latin typeface="Source Sans Pro" pitchFamily="34" charset="0"/>
                <a:ea typeface="Source Sans Pro" pitchFamily="34" charset="-122"/>
                <a:cs typeface="Source Sans Pro" pitchFamily="34" charset="-120"/>
              </a:rPr>
              <a:t>Niamh paid €12.99 online for a study app advertised as covering the Irish JC Business course. When she logged in, all of the material was for a different country's course - it was not as described. She has her order confirmation.</a:t>
            </a:r>
            <a:endParaRPr lang="en-US" sz="2200" dirty="0"/>
          </a:p>
          <a:p>
            <a:pPr marL="0" indent="0">
              <a:lnSpc>
                <a:spcPct val="110000"/>
              </a:lnSpc>
              <a:spcAft>
                <a:spcPts val="800"/>
              </a:spcAft>
              <a:buNone/>
            </a:pPr>
            <a:r>
              <a:rPr lang="en-US" sz="2000" b="1" dirty="0">
                <a:solidFill>
                  <a:srgbClr val="FFFFFF"/>
                </a:solidFill>
                <a:latin typeface="Source Sans Pro" pitchFamily="34" charset="0"/>
                <a:ea typeface="Source Sans Pro" pitchFamily="34" charset="-122"/>
                <a:cs typeface="Source Sans Pro" pitchFamily="34" charset="-120"/>
              </a:rPr>
              <a:t> Write an email from Niamh to the company asking for a refund. Include:</a:t>
            </a:r>
            <a:endParaRPr lang="en-US" sz="2200" dirty="0"/>
          </a:p>
          <a:p>
            <a:pPr marL="342900" indent="-342900">
              <a:spcAft>
                <a:spcPts val="400"/>
              </a:spcAft>
              <a:buFont typeface="Arial" panose="020B0604020202020204" pitchFamily="34" charset="0"/>
              <a:buChar char="•"/>
            </a:pPr>
            <a:r>
              <a:rPr lang="en-US" sz="2000" b="1" dirty="0">
                <a:solidFill>
                  <a:srgbClr val="FFFFFF"/>
                </a:solidFill>
                <a:latin typeface="Source Sans Pro" pitchFamily="34" charset="0"/>
                <a:ea typeface="Source Sans Pro" pitchFamily="34" charset="-122"/>
                <a:cs typeface="Source Sans Pro" pitchFamily="34" charset="-120"/>
              </a:rPr>
              <a:t>From and To (with @)   </a:t>
            </a:r>
          </a:p>
          <a:p>
            <a:pPr marL="342900" indent="-342900">
              <a:spcAft>
                <a:spcPts val="400"/>
              </a:spcAft>
              <a:buFont typeface="Arial" panose="020B0604020202020204" pitchFamily="34" charset="0"/>
              <a:buChar char="•"/>
            </a:pPr>
            <a:r>
              <a:rPr lang="en-US" sz="2000" b="1" dirty="0">
                <a:solidFill>
                  <a:srgbClr val="FFFFFF"/>
                </a:solidFill>
                <a:latin typeface="Source Sans Pro" pitchFamily="34" charset="0"/>
                <a:ea typeface="Source Sans Pro" pitchFamily="34" charset="-122"/>
                <a:cs typeface="Source Sans Pro" pitchFamily="34" charset="-120"/>
              </a:rPr>
              <a:t>Date   </a:t>
            </a:r>
          </a:p>
          <a:p>
            <a:pPr marL="342900" indent="-342900">
              <a:spcAft>
                <a:spcPts val="400"/>
              </a:spcAft>
              <a:buFont typeface="Arial" panose="020B0604020202020204" pitchFamily="34" charset="0"/>
              <a:buChar char="•"/>
            </a:pPr>
            <a:r>
              <a:rPr lang="en-US" sz="2000" b="1" dirty="0">
                <a:solidFill>
                  <a:srgbClr val="FFFFFF"/>
                </a:solidFill>
                <a:latin typeface="Source Sans Pro" pitchFamily="34" charset="0"/>
                <a:ea typeface="Source Sans Pro" pitchFamily="34" charset="-122"/>
                <a:cs typeface="Source Sans Pro" pitchFamily="34" charset="-120"/>
              </a:rPr>
              <a:t>Subject (Re:)   </a:t>
            </a:r>
          </a:p>
          <a:p>
            <a:pPr marL="342900" indent="-342900">
              <a:spcAft>
                <a:spcPts val="400"/>
              </a:spcAft>
              <a:buFont typeface="Arial" panose="020B0604020202020204" pitchFamily="34" charset="0"/>
              <a:buChar char="•"/>
            </a:pPr>
            <a:r>
              <a:rPr lang="en-US" sz="2000" b="1" dirty="0">
                <a:solidFill>
                  <a:srgbClr val="FFFFFF"/>
                </a:solidFill>
                <a:latin typeface="Source Sans Pro" pitchFamily="34" charset="0"/>
                <a:ea typeface="Source Sans Pro" pitchFamily="34" charset="-122"/>
                <a:cs typeface="Source Sans Pro" pitchFamily="34" charset="-120"/>
              </a:rPr>
              <a:t>Salutation (Dear)</a:t>
            </a:r>
            <a:endParaRPr lang="en-US" sz="2200" dirty="0"/>
          </a:p>
          <a:p>
            <a:pPr marL="342900" indent="-342900">
              <a:spcAft>
                <a:spcPts val="400"/>
              </a:spcAft>
              <a:buFont typeface="Arial" panose="020B0604020202020204" pitchFamily="34" charset="0"/>
              <a:buChar char="•"/>
            </a:pPr>
            <a:r>
              <a:rPr lang="en-US" sz="2000" b="1" dirty="0">
                <a:solidFill>
                  <a:srgbClr val="FFFFFF"/>
                </a:solidFill>
                <a:latin typeface="Source Sans Pro" pitchFamily="34" charset="0"/>
                <a:ea typeface="Source Sans Pro" pitchFamily="34" charset="-122"/>
                <a:cs typeface="Source Sans Pro" pitchFamily="34" charset="-120"/>
              </a:rPr>
              <a:t>Order reference and the problem   </a:t>
            </a:r>
          </a:p>
          <a:p>
            <a:pPr marL="342900" indent="-342900">
              <a:spcAft>
                <a:spcPts val="400"/>
              </a:spcAft>
              <a:buFont typeface="Arial" panose="020B0604020202020204" pitchFamily="34" charset="0"/>
              <a:buChar char="•"/>
            </a:pPr>
            <a:r>
              <a:rPr lang="en-US" sz="2000" b="1" dirty="0">
                <a:solidFill>
                  <a:srgbClr val="FFFFFF"/>
                </a:solidFill>
                <a:latin typeface="Source Sans Pro" pitchFamily="34" charset="0"/>
                <a:ea typeface="Source Sans Pro" pitchFamily="34" charset="-122"/>
                <a:cs typeface="Source Sans Pro" pitchFamily="34" charset="-120"/>
              </a:rPr>
              <a:t>The consumer right breached   </a:t>
            </a:r>
          </a:p>
          <a:p>
            <a:pPr marL="342900" indent="-342900">
              <a:spcAft>
                <a:spcPts val="400"/>
              </a:spcAft>
              <a:buFont typeface="Arial" panose="020B0604020202020204" pitchFamily="34" charset="0"/>
              <a:buChar char="•"/>
            </a:pPr>
            <a:r>
              <a:rPr lang="en-US" sz="2000" b="1" dirty="0">
                <a:solidFill>
                  <a:srgbClr val="FFFFFF"/>
                </a:solidFill>
                <a:latin typeface="Source Sans Pro" pitchFamily="34" charset="0"/>
                <a:ea typeface="Source Sans Pro" pitchFamily="34" charset="-122"/>
                <a:cs typeface="Source Sans Pro" pitchFamily="34" charset="-120"/>
              </a:rPr>
              <a:t>Your desired outcome   </a:t>
            </a:r>
          </a:p>
          <a:p>
            <a:pPr marL="342900" indent="-342900">
              <a:spcAft>
                <a:spcPts val="400"/>
              </a:spcAft>
              <a:buFont typeface="Arial" panose="020B0604020202020204" pitchFamily="34" charset="0"/>
              <a:buChar char="•"/>
            </a:pPr>
            <a:r>
              <a:rPr lang="en-US" sz="2000" b="1" dirty="0">
                <a:solidFill>
                  <a:srgbClr val="FFFFFF"/>
                </a:solidFill>
                <a:latin typeface="Source Sans Pro" pitchFamily="34" charset="0"/>
                <a:ea typeface="Source Sans Pro" pitchFamily="34" charset="-122"/>
                <a:cs typeface="Source Sans Pro" pitchFamily="34" charset="-120"/>
              </a:rPr>
              <a:t>Sign-off (Yours sincerely + name)</a:t>
            </a:r>
            <a:endParaRPr lang="en-US" sz="2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lnSpc>
                <a:spcPct val="110000"/>
              </a:lnSpc>
              <a:spcAft>
                <a:spcPts val="800"/>
              </a:spcAft>
              <a:buNone/>
            </a:pPr>
            <a:r>
              <a:rPr lang="en-US" sz="3200" dirty="0">
                <a:solidFill>
                  <a:srgbClr val="00B2FF"/>
                </a:solidFill>
                <a:latin typeface="ADLaM Display" pitchFamily="34" charset="0"/>
                <a:ea typeface="ADLaM Display" pitchFamily="34" charset="-122"/>
                <a:cs typeface="ADLaM Display" pitchFamily="34" charset="-120"/>
              </a:rPr>
              <a:t>Introduction</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lnSpc>
                <a:spcPct val="110000"/>
              </a:lnSpc>
              <a:spcAft>
                <a:spcPts val="800"/>
              </a:spcAft>
              <a:buNone/>
            </a:pPr>
            <a:r>
              <a:rPr lang="en-US" sz="2100" b="1" dirty="0">
                <a:solidFill>
                  <a:srgbClr val="203D48"/>
                </a:solidFill>
                <a:latin typeface="Source Sans Pro" pitchFamily="34" charset="0"/>
                <a:ea typeface="Source Sans Pro" pitchFamily="34" charset="-122"/>
                <a:cs typeface="Source Sans Pro" pitchFamily="34" charset="-120"/>
              </a:rPr>
              <a:t>Aoife bought a new pair of headphones online for €120. They stopped working after three weeks. She emailed the company twice but received no reply.</a:t>
            </a:r>
            <a:endParaRPr lang="en-US" sz="2100" dirty="0"/>
          </a:p>
          <a:p>
            <a:pPr marL="0" indent="0">
              <a:lnSpc>
                <a:spcPct val="110000"/>
              </a:lnSpc>
              <a:spcAft>
                <a:spcPts val="800"/>
              </a:spcAft>
              <a:buNone/>
            </a:pPr>
            <a:r>
              <a:rPr lang="en-US" sz="2100" dirty="0">
                <a:solidFill>
                  <a:srgbClr val="000000"/>
                </a:solidFill>
                <a:latin typeface="Source Sans Pro" pitchFamily="34" charset="0"/>
                <a:ea typeface="Source Sans Pro" pitchFamily="34" charset="-122"/>
                <a:cs typeface="Source Sans Pro" pitchFamily="34" charset="-120"/>
              </a:rPr>
              <a:t> </a:t>
            </a:r>
            <a:endParaRPr lang="en-US" sz="2100" dirty="0"/>
          </a:p>
          <a:p>
            <a:pPr marL="0" indent="0">
              <a:lnSpc>
                <a:spcPct val="110000"/>
              </a:lnSpc>
              <a:spcAft>
                <a:spcPts val="800"/>
              </a:spcAft>
              <a:buNone/>
            </a:pPr>
            <a:r>
              <a:rPr lang="en-US" sz="2100" b="1" dirty="0">
                <a:solidFill>
                  <a:srgbClr val="203D48"/>
                </a:solidFill>
                <a:latin typeface="Source Sans Pro" pitchFamily="34" charset="0"/>
                <a:ea typeface="Source Sans Pro" pitchFamily="34" charset="-122"/>
                <a:cs typeface="Source Sans Pro" pitchFamily="34" charset="-120"/>
              </a:rPr>
              <a:t>A friend told her that there are organisations in Ireland that exist to help consumers in exactly this situation. Aoife had never heard of any of them.</a:t>
            </a:r>
            <a:endParaRPr lang="en-US" sz="2100" dirty="0"/>
          </a:p>
          <a:p>
            <a:pPr marL="0" indent="0">
              <a:lnSpc>
                <a:spcPct val="110000"/>
              </a:lnSpc>
              <a:spcAft>
                <a:spcPts val="800"/>
              </a:spcAft>
              <a:buNone/>
            </a:pPr>
            <a:r>
              <a:rPr lang="en-US" sz="2100" dirty="0">
                <a:solidFill>
                  <a:srgbClr val="000000"/>
                </a:solidFill>
                <a:latin typeface="Source Sans Pro" pitchFamily="34" charset="0"/>
                <a:ea typeface="Source Sans Pro" pitchFamily="34" charset="-122"/>
                <a:cs typeface="Source Sans Pro" pitchFamily="34" charset="-120"/>
              </a:rPr>
              <a:t> </a:t>
            </a:r>
            <a:endParaRPr lang="en-US" sz="2100" dirty="0"/>
          </a:p>
          <a:p>
            <a:pPr marL="0" indent="0">
              <a:lnSpc>
                <a:spcPct val="110000"/>
              </a:lnSpc>
              <a:spcAft>
                <a:spcPts val="800"/>
              </a:spcAft>
              <a:buNone/>
            </a:pPr>
            <a:r>
              <a:rPr lang="en-US" sz="2100" b="1" dirty="0">
                <a:solidFill>
                  <a:srgbClr val="203D48"/>
                </a:solidFill>
                <a:latin typeface="Source Sans Pro" pitchFamily="34" charset="0"/>
                <a:ea typeface="Source Sans Pro" pitchFamily="34" charset="-122"/>
                <a:cs typeface="Source Sans Pro" pitchFamily="34" charset="-120"/>
              </a:rPr>
              <a:t>This chapter looks at who can help you as a consumer, when to contact each organisation, and how to make a complaint.</a:t>
            </a:r>
            <a:endParaRPr lang="en-US" sz="21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4206240"/>
            <a:ext cx="10515600" cy="1325880"/>
          </a:xfrm>
          <a:prstGeom prst="rect">
            <a:avLst/>
          </a:prstGeom>
          <a:noFill/>
          <a:ln/>
        </p:spPr>
        <p:txBody>
          <a:bodyPr wrap="square" rtlCol="0" anchor="ctr"/>
          <a:lstStyle/>
          <a:p>
            <a:pPr marL="0" indent="0" algn="ctr">
              <a:lnSpc>
                <a:spcPct val="110000"/>
              </a:lnSpc>
              <a:spcAft>
                <a:spcPts val="800"/>
              </a:spcAft>
              <a:buNone/>
            </a:pPr>
            <a:r>
              <a:rPr lang="en-US" sz="5400" dirty="0">
                <a:solidFill>
                  <a:srgbClr val="FFFFFF"/>
                </a:solidFill>
                <a:latin typeface="ADLaM Display" pitchFamily="34" charset="0"/>
                <a:ea typeface="ADLaM Display" pitchFamily="34" charset="-122"/>
                <a:cs typeface="ADLaM Display" pitchFamily="34" charset="-120"/>
              </a:rPr>
              <a:t>Workbook Q6 -&gt; Q7</a:t>
            </a:r>
            <a:endParaRPr lang="en-US" sz="5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758952" y="2014780"/>
            <a:ext cx="10671048" cy="4386020"/>
          </a:xfrm>
          <a:prstGeom prst="rect">
            <a:avLst/>
          </a:prstGeom>
          <a:noFill/>
          <a:ln/>
        </p:spPr>
        <p:txBody>
          <a:bodyPr wrap="square" rtlCol="0" anchor="t"/>
          <a:lstStyle/>
          <a:p>
            <a:pPr marL="0" indent="0">
              <a:lnSpc>
                <a:spcPct val="110000"/>
              </a:lnSpc>
              <a:spcAft>
                <a:spcPts val="800"/>
              </a:spcAft>
              <a:buNone/>
            </a:pPr>
            <a:r>
              <a:rPr lang="en-US" sz="2200" b="1" dirty="0">
                <a:solidFill>
                  <a:srgbClr val="FFDE5C"/>
                </a:solidFill>
                <a:latin typeface="Source Sans Pro" pitchFamily="34" charset="0"/>
                <a:ea typeface="Source Sans Pro" pitchFamily="34" charset="-122"/>
                <a:cs typeface="Source Sans Pro" pitchFamily="34" charset="-120"/>
              </a:rPr>
              <a:t>Introduction Activity: </a:t>
            </a:r>
            <a:r>
              <a:rPr lang="en-US" sz="2200" b="1" dirty="0">
                <a:solidFill>
                  <a:srgbClr val="FFFFFF"/>
                </a:solidFill>
                <a:latin typeface="Source Sans Pro" pitchFamily="34" charset="0"/>
                <a:ea typeface="Source Sans Pro" pitchFamily="34" charset="-122"/>
                <a:cs typeface="Source Sans Pro" pitchFamily="34" charset="-120"/>
              </a:rPr>
              <a:t>Read each statement and decide whether it is True or False.</a:t>
            </a:r>
            <a:endParaRPr lang="en-US" sz="2200" dirty="0"/>
          </a:p>
          <a:p>
            <a:pPr marL="0" indent="0">
              <a:lnSpc>
                <a:spcPct val="110000"/>
              </a:lnSpc>
              <a:spcAft>
                <a:spcPts val="800"/>
              </a:spcAft>
              <a:buNone/>
            </a:pPr>
            <a:endParaRPr lang="en-US" sz="2200" dirty="0"/>
          </a:p>
          <a:p>
            <a:pPr marL="0" indent="0">
              <a:lnSpc>
                <a:spcPct val="110000"/>
              </a:lnSpc>
              <a:spcAft>
                <a:spcPts val="800"/>
              </a:spcAft>
              <a:buNone/>
            </a:pPr>
            <a:r>
              <a:rPr lang="en-US" sz="2000" b="1" dirty="0">
                <a:solidFill>
                  <a:srgbClr val="FFFFFF"/>
                </a:solidFill>
                <a:latin typeface="Source Sans Pro" pitchFamily="34" charset="0"/>
                <a:ea typeface="Source Sans Pro" pitchFamily="34" charset="-122"/>
                <a:cs typeface="Source Sans Pro" pitchFamily="34" charset="-120"/>
              </a:rPr>
              <a:t>1. If a company ignores your complaint, there is nothing more you can do.</a:t>
            </a:r>
            <a:endParaRPr lang="en-US" sz="2200" dirty="0"/>
          </a:p>
          <a:p>
            <a:pPr marL="0" indent="0">
              <a:lnSpc>
                <a:spcPct val="110000"/>
              </a:lnSpc>
              <a:spcAft>
                <a:spcPts val="800"/>
              </a:spcAft>
              <a:buNone/>
            </a:pPr>
            <a:r>
              <a:rPr lang="en-US" sz="2000" b="1" dirty="0">
                <a:solidFill>
                  <a:srgbClr val="FFFFFF"/>
                </a:solidFill>
                <a:latin typeface="Source Sans Pro" pitchFamily="34" charset="0"/>
                <a:ea typeface="Source Sans Pro" pitchFamily="34" charset="-122"/>
                <a:cs typeface="Source Sans Pro" pitchFamily="34" charset="-120"/>
              </a:rPr>
              <a:t>2. If you want to seek extra help dealing with a business you need to hire a solicitor.</a:t>
            </a:r>
            <a:endParaRPr lang="en-US" sz="2200" dirty="0"/>
          </a:p>
          <a:p>
            <a:pPr marL="0" indent="0">
              <a:lnSpc>
                <a:spcPct val="110000"/>
              </a:lnSpc>
              <a:spcAft>
                <a:spcPts val="800"/>
              </a:spcAft>
              <a:buNone/>
            </a:pPr>
            <a:r>
              <a:rPr lang="en-US" sz="2000" b="1" dirty="0">
                <a:solidFill>
                  <a:srgbClr val="FFFFFF"/>
                </a:solidFill>
                <a:latin typeface="Source Sans Pro" pitchFamily="34" charset="0"/>
                <a:ea typeface="Source Sans Pro" pitchFamily="34" charset="-122"/>
                <a:cs typeface="Source Sans Pro" pitchFamily="34" charset="-120"/>
              </a:rPr>
              <a:t>3. Some consumer agencies provide their services for free.</a:t>
            </a:r>
            <a:endParaRPr lang="en-US" sz="2200" dirty="0"/>
          </a:p>
          <a:p>
            <a:pPr marL="0" indent="0">
              <a:lnSpc>
                <a:spcPct val="110000"/>
              </a:lnSpc>
              <a:spcAft>
                <a:spcPts val="800"/>
              </a:spcAft>
              <a:buNone/>
            </a:pPr>
            <a:r>
              <a:rPr lang="en-US" sz="2000" b="1" dirty="0">
                <a:solidFill>
                  <a:srgbClr val="FFFFFF"/>
                </a:solidFill>
                <a:latin typeface="Source Sans Pro" pitchFamily="34" charset="0"/>
                <a:ea typeface="Source Sans Pro" pitchFamily="34" charset="-122"/>
                <a:cs typeface="Source Sans Pro" pitchFamily="34" charset="-120"/>
              </a:rPr>
              <a:t>4. There is an organisation that helps Irish consumers who have problems with businesses in other EU countries.</a:t>
            </a:r>
            <a:endParaRPr lang="en-US" sz="2200" dirty="0"/>
          </a:p>
          <a:p>
            <a:pPr marL="0" indent="0">
              <a:lnSpc>
                <a:spcPct val="110000"/>
              </a:lnSpc>
              <a:spcAft>
                <a:spcPts val="800"/>
              </a:spcAft>
              <a:buNone/>
            </a:pPr>
            <a:endParaRPr lang="en-US" sz="2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lnSpc>
                <a:spcPct val="110000"/>
              </a:lnSpc>
              <a:spcAft>
                <a:spcPts val="800"/>
              </a:spcAft>
              <a:buNone/>
            </a:pPr>
            <a:r>
              <a:rPr lang="en-US" sz="3200" dirty="0">
                <a:solidFill>
                  <a:srgbClr val="00B2FF"/>
                </a:solidFill>
                <a:latin typeface="ADLaM Display" pitchFamily="34" charset="0"/>
                <a:ea typeface="ADLaM Display" pitchFamily="34" charset="-122"/>
                <a:cs typeface="ADLaM Display" pitchFamily="34" charset="-120"/>
              </a:rPr>
              <a:t>The CCPC</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Competition and Consumer Protection Commission</a:t>
            </a:r>
            <a:endParaRPr lang="en-US" sz="2000" dirty="0"/>
          </a:p>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Protects consumers and promotes fair competition in Ireland. Gives advice on consumer rights and helps you compare financial products. Investigates businesses that break consumer protection law.</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Example:</a:t>
            </a:r>
            <a:endParaRPr lang="en-US" sz="2000" dirty="0"/>
          </a:p>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Aoife wants to compare the interest rates on three personal loans before she borrows. She uses the CCPC to compare the products and get independent advice.</a:t>
            </a:r>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lnSpc>
                <a:spcPct val="110000"/>
              </a:lnSpc>
              <a:spcAft>
                <a:spcPts val="800"/>
              </a:spcAft>
              <a:buNone/>
            </a:pPr>
            <a:r>
              <a:rPr lang="en-US" sz="3200" dirty="0">
                <a:solidFill>
                  <a:srgbClr val="00B2FF"/>
                </a:solidFill>
                <a:latin typeface="ADLaM Display" pitchFamily="34" charset="0"/>
                <a:ea typeface="ADLaM Display" pitchFamily="34" charset="-122"/>
                <a:cs typeface="ADLaM Display" pitchFamily="34" charset="-120"/>
              </a:rPr>
              <a:t>The ECCI</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European Consumer Centre Ireland</a:t>
            </a:r>
            <a:endParaRPr lang="en-US" sz="2000" dirty="0"/>
          </a:p>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Helps Irish consumers with complaints about businesses based in other EU countries.</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Example:</a:t>
            </a:r>
            <a:endParaRPr lang="en-US" sz="2000" dirty="0"/>
          </a:p>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Conor in Galway buys a coat from a website based in France. It never arrives and the company will not reply to him. He contacts the ECCI because the business is in another EU country.</a:t>
            </a:r>
            <a:endParaRPr lang="en-US" sz="2000" dirty="0"/>
          </a:p>
        </p:txBody>
      </p:sp>
      <p:pic>
        <p:nvPicPr>
          <p:cNvPr id="5" name="Picture 4">
            <a:extLst>
              <a:ext uri="{FF2B5EF4-FFF2-40B4-BE49-F238E27FC236}">
                <a16:creationId xmlns:a16="http://schemas.microsoft.com/office/drawing/2014/main" id="{F4DCA7CE-AF19-987F-B955-CA4CE547FD43}"/>
              </a:ext>
            </a:extLst>
          </p:cNvPr>
          <p:cNvPicPr>
            <a:picLocks noChangeAspect="1"/>
          </p:cNvPicPr>
          <p:nvPr/>
        </p:nvPicPr>
        <p:blipFill>
          <a:blip r:embed="rId4"/>
          <a:stretch>
            <a:fillRect/>
          </a:stretch>
        </p:blipFill>
        <p:spPr>
          <a:xfrm>
            <a:off x="5402451" y="4446774"/>
            <a:ext cx="1387098" cy="138709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lnSpc>
                <a:spcPct val="110000"/>
              </a:lnSpc>
              <a:spcAft>
                <a:spcPts val="800"/>
              </a:spcAft>
              <a:buNone/>
            </a:pPr>
            <a:r>
              <a:rPr lang="en-US" sz="3200" dirty="0">
                <a:solidFill>
                  <a:srgbClr val="00B2FF"/>
                </a:solidFill>
                <a:latin typeface="ADLaM Display" pitchFamily="34" charset="0"/>
                <a:ea typeface="ADLaM Display" pitchFamily="34" charset="-122"/>
                <a:cs typeface="ADLaM Display" pitchFamily="34" charset="-120"/>
              </a:rPr>
              <a:t>Small Claims Procedure</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Small Claims Procedure</a:t>
            </a:r>
            <a:endParaRPr lang="en-US" sz="2000" dirty="0"/>
          </a:p>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A low-cost legal option (€25 fee) for disputes with traders involving amounts up to €2,000. No solicitor is needed. It only covers purchases from traders - not private sales such as Vinted or DoneDeal.</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r>
              <a:rPr lang="en-US" sz="2000" b="1" dirty="0">
                <a:solidFill>
                  <a:srgbClr val="00B2FF"/>
                </a:solidFill>
                <a:latin typeface="Source Sans Pro" pitchFamily="34" charset="0"/>
                <a:ea typeface="Source Sans Pro" pitchFamily="34" charset="-122"/>
                <a:cs typeface="Source Sans Pro" pitchFamily="34" charset="-120"/>
              </a:rPr>
              <a:t>Example:</a:t>
            </a:r>
            <a:endParaRPr lang="en-US" sz="2000" dirty="0"/>
          </a:p>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Sorcha paid a trader €700 to tile her kitchen. The work was done poorly and he refuses to return any of her payment. She does not want to pay for a solicitor, so she makes a claim through the Small Claims Procedure.</a:t>
            </a:r>
            <a:endParaRPr lang="en-US" sz="2000" dirty="0"/>
          </a:p>
        </p:txBody>
      </p:sp>
      <p:pic>
        <p:nvPicPr>
          <p:cNvPr id="5" name="Picture 4">
            <a:extLst>
              <a:ext uri="{FF2B5EF4-FFF2-40B4-BE49-F238E27FC236}">
                <a16:creationId xmlns:a16="http://schemas.microsoft.com/office/drawing/2014/main" id="{D73F3486-2DD7-EBF9-8A16-81B454C19037}"/>
              </a:ext>
            </a:extLst>
          </p:cNvPr>
          <p:cNvPicPr>
            <a:picLocks noChangeAspect="1"/>
          </p:cNvPicPr>
          <p:nvPr/>
        </p:nvPicPr>
        <p:blipFill rotWithShape="1">
          <a:blip r:embed="rId4"/>
          <a:srcRect l="9247" t="17400" r="8041" b="17966"/>
          <a:stretch>
            <a:fillRect/>
          </a:stretch>
        </p:blipFill>
        <p:spPr>
          <a:xfrm>
            <a:off x="9562453" y="4427808"/>
            <a:ext cx="2262753" cy="176816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lnSpc>
                <a:spcPct val="110000"/>
              </a:lnSpc>
              <a:spcAft>
                <a:spcPts val="800"/>
              </a:spcAft>
              <a:buNone/>
            </a:pPr>
            <a:r>
              <a:rPr lang="en-US" sz="3200" dirty="0">
                <a:solidFill>
                  <a:srgbClr val="00B2FF"/>
                </a:solidFill>
                <a:latin typeface="ADLaM Display" pitchFamily="34" charset="0"/>
                <a:ea typeface="ADLaM Display" pitchFamily="34" charset="-122"/>
                <a:cs typeface="ADLaM Display" pitchFamily="34" charset="-120"/>
              </a:rPr>
              <a:t>The ASA</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Advertising Standards Authority</a:t>
            </a:r>
            <a:endParaRPr lang="en-US" sz="2000" dirty="0"/>
          </a:p>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Independent body that handles complaints for free about ads that are misleading, harmful or offensive.</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Example:</a:t>
            </a:r>
            <a:endParaRPr lang="en-US" sz="2000" dirty="0"/>
          </a:p>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An influencer promotes an energy drink and claims it 'gives you energy that lasts all day’. The influencer does not mark their post as an ad. Meabh thinks it is an ad and that it is misleading so reports it to the ASA.</a:t>
            </a:r>
            <a:endParaRPr 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lnSpc>
                <a:spcPct val="110000"/>
              </a:lnSpc>
              <a:spcAft>
                <a:spcPts val="800"/>
              </a:spcAft>
              <a:buNone/>
            </a:pPr>
            <a:r>
              <a:rPr lang="en-US" sz="3200" dirty="0">
                <a:solidFill>
                  <a:srgbClr val="00B2FF"/>
                </a:solidFill>
                <a:latin typeface="ADLaM Display" pitchFamily="34" charset="0"/>
                <a:ea typeface="ADLaM Display" pitchFamily="34" charset="-122"/>
                <a:cs typeface="ADLaM Display" pitchFamily="34" charset="-120"/>
              </a:rPr>
              <a:t>The CAI</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Consumers' Association of Ireland</a:t>
            </a:r>
            <a:endParaRPr lang="en-US" sz="2000" dirty="0"/>
          </a:p>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Represents the interests of consumers in Ireland. Campaigns for changes in consumer law and business practice.</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Example:</a:t>
            </a:r>
            <a:endParaRPr lang="en-US" sz="2000" dirty="0"/>
          </a:p>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A group of consumers are unhappy that hidden fees are added to concert tickets at the checkout. The CAI campaigns for clearer pricing rules to protect consumers.</a:t>
            </a:r>
            <a:endParaRPr lang="en-US" sz="2000" dirty="0"/>
          </a:p>
        </p:txBody>
      </p:sp>
      <p:pic>
        <p:nvPicPr>
          <p:cNvPr id="5" name="Picture 4">
            <a:extLst>
              <a:ext uri="{FF2B5EF4-FFF2-40B4-BE49-F238E27FC236}">
                <a16:creationId xmlns:a16="http://schemas.microsoft.com/office/drawing/2014/main" id="{0001EDE3-54EC-7DF0-3241-D4E95796C99D}"/>
              </a:ext>
            </a:extLst>
          </p:cNvPr>
          <p:cNvPicPr>
            <a:picLocks noChangeAspect="1"/>
          </p:cNvPicPr>
          <p:nvPr/>
        </p:nvPicPr>
        <p:blipFill>
          <a:blip r:embed="rId4"/>
          <a:stretch>
            <a:fillRect/>
          </a:stretch>
        </p:blipFill>
        <p:spPr>
          <a:xfrm>
            <a:off x="9749726" y="4122549"/>
            <a:ext cx="2084522" cy="208452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lnSpc>
                <a:spcPct val="110000"/>
              </a:lnSpc>
              <a:spcAft>
                <a:spcPts val="800"/>
              </a:spcAft>
              <a:buNone/>
            </a:pPr>
            <a:r>
              <a:rPr lang="en-US" sz="3200" dirty="0">
                <a:solidFill>
                  <a:srgbClr val="00B2FF"/>
                </a:solidFill>
                <a:latin typeface="ADLaM Display" pitchFamily="34" charset="0"/>
                <a:ea typeface="ADLaM Display" pitchFamily="34" charset="-122"/>
                <a:cs typeface="ADLaM Display" pitchFamily="34" charset="-120"/>
              </a:rPr>
              <a:t>MABS</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Money Advice and Budgeting Service</a:t>
            </a:r>
            <a:endParaRPr lang="en-US" sz="2000" dirty="0"/>
          </a:p>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A free, confidential government service that helps people struggling with debt or managing their income and expenditure.</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Example:</a:t>
            </a:r>
            <a:endParaRPr lang="en-US" sz="2000" dirty="0"/>
          </a:p>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The Murphy family are struggling to keep up with their bills and loan repayments. They contact MABS for free, confidential advice on managing their income and expenditure.</a:t>
            </a:r>
            <a:endParaRPr lang="en-US" sz="2000" dirty="0"/>
          </a:p>
        </p:txBody>
      </p:sp>
      <p:pic>
        <p:nvPicPr>
          <p:cNvPr id="5" name="Picture 4">
            <a:extLst>
              <a:ext uri="{FF2B5EF4-FFF2-40B4-BE49-F238E27FC236}">
                <a16:creationId xmlns:a16="http://schemas.microsoft.com/office/drawing/2014/main" id="{3FEBF4D6-C5DC-5AB9-AF49-03D7C776E49E}"/>
              </a:ext>
            </a:extLst>
          </p:cNvPr>
          <p:cNvPicPr>
            <a:picLocks noChangeAspect="1"/>
          </p:cNvPicPr>
          <p:nvPr/>
        </p:nvPicPr>
        <p:blipFill>
          <a:blip r:embed="rId4"/>
          <a:stretch>
            <a:fillRect/>
          </a:stretch>
        </p:blipFill>
        <p:spPr>
          <a:xfrm>
            <a:off x="7036231" y="0"/>
            <a:ext cx="1828800" cy="18288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DEBE9F3-F475-2143-B404-91986BADF9DA}">
  <we:reference id="wa200010001" version="1.0.0.1" store="en-US" storeType="OMEX"/>
  <we:alternateReferences>
    <we:reference id="WA200010001" version="1.0.0.1" store="" storeType="OMEX"/>
  </we:alternateReferences>
  <we:properties>
    <we:property name="claude.fileId" value="&quot;c5fbc1e7-23fd-451e-89d7-53e4643f0b15&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165</TotalTime>
  <Words>1408</Words>
  <Application>Microsoft Macintosh PowerPoint</Application>
  <PresentationFormat>Widescreen</PresentationFormat>
  <Paragraphs>145</Paragraphs>
  <Slides>20</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ADLaM Display</vt:lpstr>
      <vt:lpstr>Arial</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8 - Support for the Consumer</dc:title>
  <dc:subject>PptxGenJS Presentation</dc:subject>
  <dc:creator>PptxGenJS</dc:creator>
  <cp:lastModifiedBy>Gavin Duffy</cp:lastModifiedBy>
  <cp:revision>3</cp:revision>
  <dcterms:created xsi:type="dcterms:W3CDTF">2026-06-17T20:15:44Z</dcterms:created>
  <dcterms:modified xsi:type="dcterms:W3CDTF">2026-07-16T11:45:31Z</dcterms:modified>
</cp:coreProperties>
</file>