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11"/>
    <p:restoredTop sz="94610"/>
  </p:normalViewPr>
  <p:slideViewPr>
    <p:cSldViewPr snapToGrid="0" snapToObjects="1">
      <p:cViewPr varScale="1">
        <p:scale>
          <a:sx n="108" d="100"/>
          <a:sy n="108" d="100"/>
        </p:scale>
        <p:origin x="232" y="6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195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704088"/>
            <a:ext cx="10515600" cy="1801368"/>
          </a:xfrm>
          <a:prstGeom prst="rect">
            <a:avLst/>
          </a:prstGeom>
          <a:noFill/>
          <a:ln/>
        </p:spPr>
        <p:txBody>
          <a:bodyPr wrap="square" rtlCol="0" anchor="t"/>
          <a:lstStyle/>
          <a:p>
            <a:pPr marL="0" indent="0">
              <a:buNone/>
            </a:pPr>
            <a:r>
              <a:rPr lang="en-US" sz="4400" dirty="0">
                <a:solidFill>
                  <a:srgbClr val="00B2FF"/>
                </a:solidFill>
                <a:latin typeface="ADLaM Display" pitchFamily="34" charset="0"/>
                <a:ea typeface="ADLaM Display" pitchFamily="34" charset="-122"/>
                <a:cs typeface="ADLaM Display" pitchFamily="34" charset="-120"/>
              </a:rPr>
              <a:t>Rights and Responsibilities of Consumers</a:t>
            </a:r>
            <a:endParaRPr lang="en-US" sz="4400" dirty="0"/>
          </a:p>
          <a:p>
            <a:pPr marL="0" indent="0">
              <a:buNone/>
            </a:pPr>
            <a:r>
              <a:rPr lang="en-US" sz="2600" dirty="0">
                <a:solidFill>
                  <a:srgbClr val="00B2FF"/>
                </a:solidFill>
                <a:latin typeface="ADLaM Display" pitchFamily="34" charset="0"/>
                <a:ea typeface="ADLaM Display" pitchFamily="34" charset="-122"/>
                <a:cs typeface="ADLaM Display" pitchFamily="34" charset="-120"/>
              </a:rPr>
              <a:t>Learning Outcome 1.7</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Paying for a Service: Covered vs Not Covered</a:t>
            </a:r>
            <a:endParaRPr lang="en-US" sz="3200" dirty="0"/>
          </a:p>
        </p:txBody>
      </p:sp>
      <p:sp>
        <p:nvSpPr>
          <p:cNvPr id="3" name="Text 1"/>
          <p:cNvSpPr/>
          <p:nvPr/>
        </p:nvSpPr>
        <p:spPr>
          <a:xfrm>
            <a:off x="841248" y="1554480"/>
            <a:ext cx="5001768" cy="448056"/>
          </a:xfrm>
          <a:prstGeom prst="rect">
            <a:avLst/>
          </a:prstGeom>
          <a:noFill/>
          <a:ln/>
        </p:spPr>
        <p:txBody>
          <a:bodyPr wrap="square" rtlCol="0" anchor="ctr"/>
          <a:lstStyle/>
          <a:p>
            <a:pPr marL="0" indent="0" algn="ctr">
              <a:buNone/>
            </a:pPr>
            <a:r>
              <a:rPr lang="en-US" sz="2300" b="1" dirty="0">
                <a:solidFill>
                  <a:srgbClr val="00B2FF"/>
                </a:solidFill>
                <a:latin typeface="Source Sans Pro" pitchFamily="34" charset="0"/>
                <a:ea typeface="Source Sans Pro" pitchFamily="34" charset="-122"/>
                <a:cs typeface="Source Sans Pro" pitchFamily="34" charset="-120"/>
              </a:rPr>
              <a:t>Covered</a:t>
            </a:r>
            <a:endParaRPr lang="en-US" sz="2300" dirty="0"/>
          </a:p>
        </p:txBody>
      </p:sp>
      <p:sp>
        <p:nvSpPr>
          <p:cNvPr id="4" name="Text 2"/>
          <p:cNvSpPr/>
          <p:nvPr/>
        </p:nvSpPr>
        <p:spPr>
          <a:xfrm>
            <a:off x="6355080" y="1554480"/>
            <a:ext cx="5001768" cy="448056"/>
          </a:xfrm>
          <a:prstGeom prst="rect">
            <a:avLst/>
          </a:prstGeom>
          <a:noFill/>
          <a:ln/>
        </p:spPr>
        <p:txBody>
          <a:bodyPr wrap="square" rtlCol="0" anchor="ctr"/>
          <a:lstStyle/>
          <a:p>
            <a:pPr marL="0" indent="0" algn="ctr">
              <a:buNone/>
            </a:pPr>
            <a:r>
              <a:rPr lang="en-US" sz="2300" b="1" dirty="0">
                <a:solidFill>
                  <a:srgbClr val="FFA700"/>
                </a:solidFill>
                <a:latin typeface="Source Sans Pro" pitchFamily="34" charset="0"/>
                <a:ea typeface="Source Sans Pro" pitchFamily="34" charset="-122"/>
                <a:cs typeface="Source Sans Pro" pitchFamily="34" charset="-120"/>
              </a:rPr>
              <a:t>Not Covered</a:t>
            </a:r>
            <a:endParaRPr lang="en-US" sz="2300" dirty="0"/>
          </a:p>
        </p:txBody>
      </p:sp>
      <p:sp>
        <p:nvSpPr>
          <p:cNvPr id="5" name="Text 3"/>
          <p:cNvSpPr/>
          <p:nvPr/>
        </p:nvSpPr>
        <p:spPr>
          <a:xfrm>
            <a:off x="841248" y="2148840"/>
            <a:ext cx="5001768" cy="3648456"/>
          </a:xfrm>
          <a:prstGeom prst="rect">
            <a:avLst/>
          </a:prstGeom>
          <a:noFill/>
          <a:ln/>
        </p:spPr>
        <p:txBody>
          <a:bodyPr wrap="square" rtlCol="0" anchor="t"/>
          <a:lstStyle/>
          <a:p>
            <a:pPr marL="0" indent="0">
              <a:buNone/>
            </a:pPr>
            <a:r>
              <a:rPr lang="en-US" sz="1900" b="1" dirty="0">
                <a:solidFill>
                  <a:srgbClr val="203D48"/>
                </a:solidFill>
                <a:latin typeface="Source Sans Pro" pitchFamily="34" charset="0"/>
                <a:ea typeface="Source Sans Pro" pitchFamily="34" charset="-122"/>
                <a:cs typeface="Source Sans Pro" pitchFamily="34" charset="-120"/>
              </a:rPr>
              <a:t>A hairdresser cuts off far more hair than you asked for and leaves it uneven. The service was not carried out with proper skill and care.</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A plumber is paid to fix a leaking tap but leaves it leaking worse. The service was not done with proper skill and care.</a:t>
            </a:r>
            <a:endParaRPr lang="en-US" sz="1900" dirty="0"/>
          </a:p>
        </p:txBody>
      </p:sp>
      <p:sp>
        <p:nvSpPr>
          <p:cNvPr id="6" name="Text 4"/>
          <p:cNvSpPr/>
          <p:nvPr/>
        </p:nvSpPr>
        <p:spPr>
          <a:xfrm>
            <a:off x="6355080" y="2148840"/>
            <a:ext cx="5001768" cy="3648456"/>
          </a:xfrm>
          <a:prstGeom prst="rect">
            <a:avLst/>
          </a:prstGeom>
          <a:noFill/>
          <a:ln/>
        </p:spPr>
        <p:txBody>
          <a:bodyPr wrap="square" rtlCol="0" anchor="t"/>
          <a:lstStyle/>
          <a:p>
            <a:pPr marL="0" indent="0">
              <a:buNone/>
            </a:pPr>
            <a:r>
              <a:rPr lang="en-US" sz="1900" b="1" dirty="0">
                <a:solidFill>
                  <a:srgbClr val="203D48"/>
                </a:solidFill>
                <a:latin typeface="Source Sans Pro" pitchFamily="34" charset="0"/>
                <a:ea typeface="Source Sans Pro" pitchFamily="34" charset="-122"/>
                <a:cs typeface="Source Sans Pro" pitchFamily="34" charset="-120"/>
              </a:rPr>
              <a:t>A hairdresser cuts your hair exactly as you asked but you do not like how it looks. The service was carried out properly.</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p:txBody>
      </p:sp>
      <p:pic>
        <p:nvPicPr>
          <p:cNvPr id="8" name="Picture 7">
            <a:extLst>
              <a:ext uri="{FF2B5EF4-FFF2-40B4-BE49-F238E27FC236}">
                <a16:creationId xmlns:a16="http://schemas.microsoft.com/office/drawing/2014/main" id="{8F4C8728-E71D-B87E-B889-690D3360DAEF}"/>
              </a:ext>
            </a:extLst>
          </p:cNvPr>
          <p:cNvPicPr>
            <a:picLocks noChangeAspect="1"/>
          </p:cNvPicPr>
          <p:nvPr/>
        </p:nvPicPr>
        <p:blipFill rotWithShape="1">
          <a:blip r:embed="rId4"/>
          <a:srcRect l="5796" t="11078" r="2841" b="889"/>
          <a:stretch>
            <a:fillRect/>
          </a:stretch>
        </p:blipFill>
        <p:spPr>
          <a:xfrm>
            <a:off x="7671459" y="3289464"/>
            <a:ext cx="2995401" cy="28862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Rights When Shopping Online</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000"/>
              </a:lnSpc>
              <a:buNone/>
            </a:pPr>
            <a:r>
              <a:rPr lang="en-US" sz="2000" b="1" dirty="0">
                <a:solidFill>
                  <a:srgbClr val="203D48"/>
                </a:solidFill>
                <a:latin typeface="Source Sans Pro" pitchFamily="34" charset="0"/>
                <a:ea typeface="Source Sans Pro" pitchFamily="34" charset="-122"/>
                <a:cs typeface="Source Sans Pro" pitchFamily="34" charset="-120"/>
              </a:rPr>
              <a:t>When buying goods online you have extra rights, as you cannot see or try them before you buy.</a:t>
            </a:r>
            <a:endParaRPr lang="en-US" sz="2000" dirty="0"/>
          </a:p>
          <a:p>
            <a:pPr marL="0" indent="0">
              <a:lnSpc>
                <a:spcPts val="30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14-day cooling off period</a:t>
            </a:r>
            <a:r>
              <a:rPr lang="en-US" sz="2000" b="1" dirty="0">
                <a:solidFill>
                  <a:srgbClr val="203D48"/>
                </a:solidFill>
                <a:latin typeface="Source Sans Pro" pitchFamily="34" charset="0"/>
                <a:ea typeface="Source Sans Pro" pitchFamily="34" charset="-122"/>
                <a:cs typeface="Source Sans Pro" pitchFamily="34" charset="-120"/>
              </a:rPr>
              <a:t> – a consumer can cancel and return goods within 2 weeks with no reason needed even if they are not faulty. They can change their mind.</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Right to information</a:t>
            </a:r>
            <a:r>
              <a:rPr lang="en-US" sz="2000" b="1" dirty="0">
                <a:solidFill>
                  <a:srgbClr val="203D48"/>
                </a:solidFill>
                <a:latin typeface="Source Sans Pro" pitchFamily="34" charset="0"/>
                <a:ea typeface="Source Sans Pro" pitchFamily="34" charset="-122"/>
                <a:cs typeface="Source Sans Pro" pitchFamily="34" charset="-120"/>
              </a:rPr>
              <a:t> – They should know the full price, delivery costs and seller details before they buy.</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Right to data security</a:t>
            </a:r>
            <a:r>
              <a:rPr lang="en-US" sz="2000" b="1" dirty="0">
                <a:solidFill>
                  <a:srgbClr val="203D48"/>
                </a:solidFill>
                <a:latin typeface="Source Sans Pro" pitchFamily="34" charset="0"/>
                <a:ea typeface="Source Sans Pro" pitchFamily="34" charset="-122"/>
                <a:cs typeface="Source Sans Pro" pitchFamily="34" charset="-120"/>
              </a:rPr>
              <a:t> - personal data must be stored securely by the seller.</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Right to delivery</a:t>
            </a:r>
            <a:r>
              <a:rPr lang="en-US" sz="2000" b="1" dirty="0">
                <a:solidFill>
                  <a:srgbClr val="203D48"/>
                </a:solidFill>
                <a:latin typeface="Source Sans Pro" pitchFamily="34" charset="0"/>
                <a:ea typeface="Source Sans Pro" pitchFamily="34" charset="-122"/>
                <a:cs typeface="Source Sans Pro" pitchFamily="34" charset="-120"/>
              </a:rPr>
              <a:t> - within 30 days of an order or they should receive a refund for non-delivery.</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Rights When Buying Digital Content and Services</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Digital content</a:t>
            </a:r>
            <a:r>
              <a:rPr lang="en-US" sz="1900" b="1" dirty="0">
                <a:solidFill>
                  <a:srgbClr val="203D48"/>
                </a:solidFill>
                <a:latin typeface="Source Sans Pro" pitchFamily="34" charset="0"/>
                <a:ea typeface="Source Sans Pro" pitchFamily="34" charset="-122"/>
                <a:cs typeface="Source Sans Pro" pitchFamily="34" charset="-120"/>
              </a:rPr>
              <a:t>: downloaded music, films, games, apps or e-books.</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Digital services</a:t>
            </a:r>
            <a:r>
              <a:rPr lang="en-US" sz="1900" b="1" dirty="0">
                <a:solidFill>
                  <a:srgbClr val="203D48"/>
                </a:solidFill>
                <a:latin typeface="Source Sans Pro" pitchFamily="34" charset="0"/>
                <a:ea typeface="Source Sans Pro" pitchFamily="34" charset="-122"/>
                <a:cs typeface="Source Sans Pro" pitchFamily="34" charset="-120"/>
              </a:rPr>
              <a:t>: streaming subscriptions, social media, online gaming.</a:t>
            </a:r>
            <a:endParaRPr lang="en-US" sz="1900" dirty="0"/>
          </a:p>
          <a:p>
            <a:pPr marL="0" indent="0">
              <a:lnSpc>
                <a:spcPts val="3000"/>
              </a:lnSpc>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Digital content and services must be:</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As described</a:t>
            </a:r>
            <a:r>
              <a:rPr lang="en-US" sz="1900" b="1" dirty="0">
                <a:solidFill>
                  <a:srgbClr val="203D48"/>
                </a:solidFill>
                <a:latin typeface="Source Sans Pro" pitchFamily="34" charset="0"/>
                <a:ea typeface="Source Sans Pro" pitchFamily="34" charset="-122"/>
                <a:cs typeface="Source Sans Pro" pitchFamily="34" charset="-120"/>
              </a:rPr>
              <a:t> - an app described as a video editor must be able to edit videos.</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Fit for purpose</a:t>
            </a:r>
            <a:r>
              <a:rPr lang="en-US" sz="1900" b="1" dirty="0">
                <a:solidFill>
                  <a:srgbClr val="203D48"/>
                </a:solidFill>
                <a:latin typeface="Source Sans Pro" pitchFamily="34" charset="0"/>
                <a:ea typeface="Source Sans Pro" pitchFamily="34" charset="-122"/>
                <a:cs typeface="Source Sans Pro" pitchFamily="34" charset="-120"/>
              </a:rPr>
              <a:t> - an online JC </a:t>
            </a:r>
            <a:r>
              <a:rPr lang="en-US" sz="1900" b="1" dirty="0" err="1">
                <a:solidFill>
                  <a:srgbClr val="203D48"/>
                </a:solidFill>
                <a:latin typeface="Source Sans Pro" pitchFamily="34" charset="0"/>
                <a:ea typeface="Source Sans Pro" pitchFamily="34" charset="-122"/>
                <a:cs typeface="Source Sans Pro" pitchFamily="34" charset="-120"/>
              </a:rPr>
              <a:t>maths</a:t>
            </a:r>
            <a:r>
              <a:rPr lang="en-US" sz="1900" b="1" dirty="0">
                <a:solidFill>
                  <a:srgbClr val="203D48"/>
                </a:solidFill>
                <a:latin typeface="Source Sans Pro" pitchFamily="34" charset="0"/>
                <a:ea typeface="Source Sans Pro" pitchFamily="34" charset="-122"/>
                <a:cs typeface="Source Sans Pro" pitchFamily="34" charset="-120"/>
              </a:rPr>
              <a:t> course should teach JC </a:t>
            </a:r>
            <a:r>
              <a:rPr lang="en-US" sz="1900" b="1" dirty="0" err="1">
                <a:solidFill>
                  <a:srgbClr val="203D48"/>
                </a:solidFill>
                <a:latin typeface="Source Sans Pro" pitchFamily="34" charset="0"/>
                <a:ea typeface="Source Sans Pro" pitchFamily="34" charset="-122"/>
                <a:cs typeface="Source Sans Pro" pitchFamily="34" charset="-120"/>
              </a:rPr>
              <a:t>maths</a:t>
            </a:r>
            <a:r>
              <a:rPr lang="en-US" sz="1900" b="1" dirty="0">
                <a:solidFill>
                  <a:srgbClr val="203D48"/>
                </a:solidFill>
                <a:latin typeface="Source Sans Pro" pitchFamily="34" charset="0"/>
                <a:ea typeface="Source Sans Pro" pitchFamily="34" charset="-122"/>
                <a:cs typeface="Source Sans Pro" pitchFamily="34" charset="-120"/>
              </a:rPr>
              <a:t> content.</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Kept up to date</a:t>
            </a:r>
            <a:r>
              <a:rPr lang="en-US" sz="1900" b="1" dirty="0">
                <a:solidFill>
                  <a:srgbClr val="203D48"/>
                </a:solidFill>
                <a:latin typeface="Source Sans Pro" pitchFamily="34" charset="0"/>
                <a:ea typeface="Source Sans Pro" pitchFamily="34" charset="-122"/>
                <a:cs typeface="Source Sans Pro" pitchFamily="34" charset="-120"/>
              </a:rPr>
              <a:t> - the trader must provide updates needed to keep software working for users.</a:t>
            </a:r>
            <a:endParaRPr lang="en-US" sz="1900" dirty="0"/>
          </a:p>
          <a:p>
            <a:pPr marL="0" indent="0">
              <a:lnSpc>
                <a:spcPts val="3000"/>
              </a:lnSpc>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Not covered example: If you rent and download a film and watch it straight away. By choosing to watch it immediately, a cooling off period would not apply and no refund should be available.</a:t>
            </a:r>
            <a:endParaRPr lang="en-US" sz="1900" dirty="0"/>
          </a:p>
        </p:txBody>
      </p:sp>
      <p:pic>
        <p:nvPicPr>
          <p:cNvPr id="5" name="Picture 4">
            <a:extLst>
              <a:ext uri="{FF2B5EF4-FFF2-40B4-BE49-F238E27FC236}">
                <a16:creationId xmlns:a16="http://schemas.microsoft.com/office/drawing/2014/main" id="{2B409320-C126-D2CB-0E6A-5271D98017D1}"/>
              </a:ext>
            </a:extLst>
          </p:cNvPr>
          <p:cNvPicPr>
            <a:picLocks noChangeAspect="1"/>
          </p:cNvPicPr>
          <p:nvPr/>
        </p:nvPicPr>
        <p:blipFill rotWithShape="1">
          <a:blip r:embed="rId4"/>
          <a:srcRect l="8212" t="5333" r="4343" b="9783"/>
          <a:stretch>
            <a:fillRect/>
          </a:stretch>
        </p:blipFill>
        <p:spPr>
          <a:xfrm>
            <a:off x="9239327" y="1158438"/>
            <a:ext cx="2339114" cy="227056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buNone/>
            </a:pPr>
            <a:r>
              <a:rPr lang="en-US" sz="5400" dirty="0">
                <a:solidFill>
                  <a:srgbClr val="FFFFFF"/>
                </a:solidFill>
                <a:latin typeface="ADLaM Display" pitchFamily="34" charset="0"/>
                <a:ea typeface="ADLaM Display" pitchFamily="34" charset="-122"/>
                <a:cs typeface="ADLaM Display" pitchFamily="34" charset="-120"/>
              </a:rPr>
              <a:t>Workbook Q4 -&gt; Q6</a:t>
            </a:r>
            <a:endParaRPr lang="en-US" sz="5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Your Right to Redress</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buNone/>
            </a:pPr>
            <a:r>
              <a:rPr lang="en-US" sz="2000" b="1" dirty="0">
                <a:solidFill>
                  <a:srgbClr val="00B2FF"/>
                </a:solidFill>
                <a:latin typeface="Source Sans Pro" pitchFamily="34" charset="0"/>
                <a:ea typeface="Source Sans Pro" pitchFamily="34" charset="-122"/>
                <a:cs typeface="Source Sans Pro" pitchFamily="34" charset="-120"/>
              </a:rPr>
              <a:t>Redress</a:t>
            </a:r>
            <a:r>
              <a:rPr lang="en-US" sz="2000" b="1" dirty="0">
                <a:solidFill>
                  <a:srgbClr val="203D48"/>
                </a:solidFill>
                <a:latin typeface="Source Sans Pro" pitchFamily="34" charset="0"/>
                <a:ea typeface="Source Sans Pro" pitchFamily="34" charset="-122"/>
                <a:cs typeface="Source Sans Pro" pitchFamily="34" charset="-120"/>
              </a:rPr>
              <a:t> means the solution you are entitled to when something goes wrong.</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Faulty good within 30 days</a:t>
            </a:r>
            <a:r>
              <a:rPr lang="en-US" sz="2000" b="1" dirty="0">
                <a:solidFill>
                  <a:srgbClr val="203D48"/>
                </a:solidFill>
                <a:latin typeface="Source Sans Pro" pitchFamily="34" charset="0"/>
                <a:ea typeface="Source Sans Pro" pitchFamily="34" charset="-122"/>
                <a:cs typeface="Source Sans Pro" pitchFamily="34" charset="-120"/>
              </a:rPr>
              <a:t>: full refund, so you would receive your money back.</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Faulty good after 30 days</a:t>
            </a:r>
            <a:r>
              <a:rPr lang="en-US" sz="2000" b="1" dirty="0">
                <a:solidFill>
                  <a:srgbClr val="203D48"/>
                </a:solidFill>
                <a:latin typeface="Source Sans Pro" pitchFamily="34" charset="0"/>
                <a:ea typeface="Source Sans Pro" pitchFamily="34" charset="-122"/>
                <a:cs typeface="Source Sans Pro" pitchFamily="34" charset="-120"/>
              </a:rPr>
              <a:t>: a repair or replacement may be offered first; if that fails, a refund or price reduction (you may get some money back or a reduced price).</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203D48"/>
                </a:solidFill>
                <a:latin typeface="Source Sans Pro" pitchFamily="34" charset="0"/>
                <a:ea typeface="Source Sans Pro" pitchFamily="34" charset="-122"/>
                <a:cs typeface="Source Sans Pro" pitchFamily="34" charset="-120"/>
              </a:rPr>
              <a:t>No refund for a change of mind - unless bought online or not in person (catalogue, doorstep).</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Guarantees and Warranties</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buNone/>
            </a:pPr>
            <a:r>
              <a:rPr lang="en-US" sz="2000" b="1" dirty="0">
                <a:solidFill>
                  <a:srgbClr val="203D48"/>
                </a:solidFill>
                <a:latin typeface="Source Sans Pro" pitchFamily="34" charset="0"/>
                <a:ea typeface="Source Sans Pro" pitchFamily="34" charset="-122"/>
                <a:cs typeface="Source Sans Pro" pitchFamily="34" charset="-120"/>
              </a:rPr>
              <a:t>Some businesses offer extra protection on top of your legal consumer rights.</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Guarantee</a:t>
            </a:r>
            <a:r>
              <a:rPr lang="en-US" sz="2000" b="1" dirty="0">
                <a:solidFill>
                  <a:srgbClr val="203D48"/>
                </a:solidFill>
                <a:latin typeface="Source Sans Pro" pitchFamily="34" charset="0"/>
                <a:ea typeface="Source Sans Pro" pitchFamily="34" charset="-122"/>
                <a:cs typeface="Source Sans Pro" pitchFamily="34" charset="-120"/>
              </a:rPr>
              <a:t>: a free promise to repair or replace a faulty product within a set period.</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Warranty</a:t>
            </a:r>
            <a:r>
              <a:rPr lang="en-US" sz="2000" b="1" dirty="0">
                <a:solidFill>
                  <a:srgbClr val="203D48"/>
                </a:solidFill>
                <a:latin typeface="Source Sans Pro" pitchFamily="34" charset="0"/>
                <a:ea typeface="Source Sans Pro" pitchFamily="34" charset="-122"/>
                <a:cs typeface="Source Sans Pro" pitchFamily="34" charset="-120"/>
              </a:rPr>
              <a:t>: the same protection, but sold as an add-on for extended cover.</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Both sit on top of your legal rights - they never replace them.</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buNone/>
            </a:pPr>
            <a:r>
              <a:rPr lang="en-US" sz="5400" dirty="0">
                <a:solidFill>
                  <a:srgbClr val="FFFFFF"/>
                </a:solidFill>
                <a:latin typeface="ADLaM Display" pitchFamily="34" charset="0"/>
                <a:ea typeface="ADLaM Display" pitchFamily="34" charset="-122"/>
                <a:cs typeface="ADLaM Display" pitchFamily="34" charset="-120"/>
              </a:rPr>
              <a:t>Workbook Q7 -&gt; Q11</a:t>
            </a:r>
            <a:endParaRPr lang="en-US" sz="5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The Consumer Protection Act 2007</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Protects consumers from unfair and </a:t>
            </a:r>
            <a:r>
              <a:rPr lang="en-US" sz="1900" b="1" dirty="0">
                <a:solidFill>
                  <a:srgbClr val="00B2FF"/>
                </a:solidFill>
                <a:latin typeface="Source Sans Pro" pitchFamily="34" charset="0"/>
                <a:ea typeface="Source Sans Pro" pitchFamily="34" charset="-122"/>
                <a:cs typeface="Source Sans Pro" pitchFamily="34" charset="-120"/>
              </a:rPr>
              <a:t>misleading advertising</a:t>
            </a:r>
            <a:r>
              <a:rPr lang="en-US" sz="1900" b="1" dirty="0">
                <a:solidFill>
                  <a:srgbClr val="203D48"/>
                </a:solidFill>
                <a:latin typeface="Source Sans Pro" pitchFamily="34" charset="0"/>
                <a:ea typeface="Source Sans Pro" pitchFamily="34" charset="-122"/>
                <a:cs typeface="Source Sans Pro" pitchFamily="34" charset="-120"/>
              </a:rPr>
              <a:t> and aggressive selling.</a:t>
            </a:r>
            <a:endParaRPr lang="en-US" sz="1900" dirty="0"/>
          </a:p>
          <a:p>
            <a:pPr marL="0" indent="0">
              <a:lnSpc>
                <a:spcPts val="3000"/>
              </a:lnSpc>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Under this Act it is illegal for a business to:</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Make false or misleading claims about a product or its price.</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Use aggressive selling tactics to pressure a consumer into buying.</a:t>
            </a:r>
            <a:endParaRPr lang="en-US" sz="1900" dirty="0"/>
          </a:p>
          <a:p>
            <a:pPr marL="0" indent="0">
              <a:lnSpc>
                <a:spcPts val="3000"/>
              </a:lnSpc>
              <a:buNone/>
            </a:pPr>
            <a:r>
              <a:rPr lang="en-US" sz="1900" b="1" dirty="0">
                <a:solidFill>
                  <a:srgbClr val="00B2FF"/>
                </a:solidFill>
                <a:latin typeface="Source Sans Pro" pitchFamily="34" charset="0"/>
                <a:ea typeface="Source Sans Pro" pitchFamily="34" charset="-122"/>
                <a:cs typeface="Source Sans Pro" pitchFamily="34" charset="-120"/>
              </a:rPr>
              <a:t>Show large savings on items never actually sold at the higher price.</a:t>
            </a:r>
            <a:endParaRPr lang="en-US" sz="1900" dirty="0"/>
          </a:p>
          <a:p>
            <a:pPr marL="0" indent="0">
              <a:lnSpc>
                <a:spcPts val="3000"/>
              </a:lnSpc>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Examples: an influencer promoting a product without saying they are paid; a Black Friday sale where prices are not really reduced.</a:t>
            </a:r>
            <a:endParaRPr lang="en-US" sz="1900" dirty="0"/>
          </a:p>
          <a:p>
            <a:pPr marL="0" indent="0">
              <a:lnSpc>
                <a:spcPts val="3000"/>
              </a:lnSpc>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ts val="3000"/>
              </a:lnSpc>
              <a:buNone/>
            </a:pPr>
            <a:r>
              <a:rPr lang="en-US" sz="1900" b="1" dirty="0">
                <a:solidFill>
                  <a:srgbClr val="203D48"/>
                </a:solidFill>
                <a:latin typeface="Source Sans Pro" pitchFamily="34" charset="0"/>
                <a:ea typeface="Source Sans Pro" pitchFamily="34" charset="-122"/>
                <a:cs typeface="Source Sans Pro" pitchFamily="34" charset="-120"/>
              </a:rPr>
              <a:t>Breaches can be reported to the CCPC, and the business can be fined.</a:t>
            </a:r>
            <a:endParaRPr lang="en-US" sz="1900" dirty="0"/>
          </a:p>
        </p:txBody>
      </p:sp>
      <p:pic>
        <p:nvPicPr>
          <p:cNvPr id="5" name="Picture 4">
            <a:extLst>
              <a:ext uri="{FF2B5EF4-FFF2-40B4-BE49-F238E27FC236}">
                <a16:creationId xmlns:a16="http://schemas.microsoft.com/office/drawing/2014/main" id="{EDDEA3AB-47A8-7C86-4175-0291B8EBF15F}"/>
              </a:ext>
            </a:extLst>
          </p:cNvPr>
          <p:cNvPicPr>
            <a:picLocks noChangeAspect="1"/>
          </p:cNvPicPr>
          <p:nvPr/>
        </p:nvPicPr>
        <p:blipFill>
          <a:blip r:embed="rId4"/>
          <a:stretch>
            <a:fillRect/>
          </a:stretch>
        </p:blipFill>
        <p:spPr>
          <a:xfrm>
            <a:off x="9440883" y="2066308"/>
            <a:ext cx="2019794" cy="201979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buNone/>
            </a:pPr>
            <a:r>
              <a:rPr lang="en-US" sz="5400" dirty="0">
                <a:solidFill>
                  <a:srgbClr val="FFFFFF"/>
                </a:solidFill>
                <a:latin typeface="ADLaM Display" pitchFamily="34" charset="0"/>
                <a:ea typeface="ADLaM Display" pitchFamily="34" charset="-122"/>
                <a:cs typeface="ADLaM Display" pitchFamily="34" charset="-120"/>
              </a:rPr>
              <a:t>Workbook Q12</a:t>
            </a:r>
            <a:endParaRPr lang="en-US" sz="5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Your Responsibilities as a Consumer</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000"/>
              </a:lnSpc>
              <a:buNone/>
            </a:pPr>
            <a:r>
              <a:rPr lang="en-US" sz="2000" b="1" dirty="0">
                <a:solidFill>
                  <a:srgbClr val="203D48"/>
                </a:solidFill>
                <a:latin typeface="Source Sans Pro" pitchFamily="34" charset="0"/>
                <a:ea typeface="Source Sans Pro" pitchFamily="34" charset="-122"/>
                <a:cs typeface="Source Sans Pro" pitchFamily="34" charset="-120"/>
              </a:rPr>
              <a:t>Being a good consumer means knowing your rights and being responsible.</a:t>
            </a:r>
            <a:endParaRPr lang="en-US" sz="2000" dirty="0"/>
          </a:p>
          <a:p>
            <a:pPr marL="0" indent="0">
              <a:lnSpc>
                <a:spcPts val="30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Think before you buy</a:t>
            </a:r>
            <a:r>
              <a:rPr lang="en-US" sz="2000" b="1" dirty="0">
                <a:solidFill>
                  <a:srgbClr val="203D48"/>
                </a:solidFill>
                <a:latin typeface="Source Sans Pro" pitchFamily="34" charset="0"/>
                <a:ea typeface="Source Sans Pro" pitchFamily="34" charset="-122"/>
                <a:cs typeface="Source Sans Pro" pitchFamily="34" charset="-120"/>
              </a:rPr>
              <a:t>: read the small print before agreeing (caveat emptor - let the buyer beware).</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Shop around</a:t>
            </a:r>
            <a:r>
              <a:rPr lang="en-US" sz="2000" b="1" dirty="0">
                <a:solidFill>
                  <a:srgbClr val="203D48"/>
                </a:solidFill>
                <a:latin typeface="Source Sans Pro" pitchFamily="34" charset="0"/>
                <a:ea typeface="Source Sans Pro" pitchFamily="34" charset="-122"/>
                <a:cs typeface="Source Sans Pro" pitchFamily="34" charset="-120"/>
              </a:rPr>
              <a:t>: compare prices and reviews for the best value.</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Keep receipts</a:t>
            </a:r>
            <a:r>
              <a:rPr lang="en-US" sz="2000" b="1" dirty="0">
                <a:solidFill>
                  <a:srgbClr val="203D48"/>
                </a:solidFill>
                <a:latin typeface="Source Sans Pro" pitchFamily="34" charset="0"/>
                <a:ea typeface="Source Sans Pro" pitchFamily="34" charset="-122"/>
                <a:cs typeface="Source Sans Pro" pitchFamily="34" charset="-120"/>
              </a:rPr>
              <a:t>: proof of purchase is needed if something goes wrong.</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Be honest</a:t>
            </a:r>
            <a:r>
              <a:rPr lang="en-US" sz="2000" b="1" dirty="0">
                <a:solidFill>
                  <a:srgbClr val="203D48"/>
                </a:solidFill>
                <a:latin typeface="Source Sans Pro" pitchFamily="34" charset="0"/>
                <a:ea typeface="Source Sans Pro" pitchFamily="34" charset="-122"/>
                <a:cs typeface="Source Sans Pro" pitchFamily="34" charset="-120"/>
              </a:rPr>
              <a:t>: making a false claim to get a refund is illegal.</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Be an ethical consumer</a:t>
            </a:r>
            <a:r>
              <a:rPr lang="en-US" sz="2000" b="1" dirty="0">
                <a:solidFill>
                  <a:srgbClr val="203D48"/>
                </a:solidFill>
                <a:latin typeface="Source Sans Pro" pitchFamily="34" charset="0"/>
                <a:ea typeface="Source Sans Pro" pitchFamily="34" charset="-122"/>
                <a:cs typeface="Source Sans Pro" pitchFamily="34" charset="-120"/>
              </a:rPr>
              <a:t>: eg Fairtrade supports farmers paid a fair price.</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Introduction</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buNone/>
            </a:pPr>
            <a:r>
              <a:rPr lang="en-US" sz="2100" b="1" dirty="0">
                <a:solidFill>
                  <a:srgbClr val="203D48"/>
                </a:solidFill>
                <a:latin typeface="Source Sans Pro" pitchFamily="34" charset="0"/>
                <a:ea typeface="Source Sans Pro" pitchFamily="34" charset="-122"/>
                <a:cs typeface="Source Sans Pro" pitchFamily="34" charset="-120"/>
              </a:rPr>
              <a:t>Every time you buy something from a business, the law is on your side. The main law protecting consumers in Ireland is the </a:t>
            </a:r>
            <a:r>
              <a:rPr lang="en-US" sz="2100" b="1" dirty="0">
                <a:solidFill>
                  <a:srgbClr val="00B2FF"/>
                </a:solidFill>
                <a:latin typeface="Source Sans Pro" pitchFamily="34" charset="0"/>
                <a:ea typeface="Source Sans Pro" pitchFamily="34" charset="-122"/>
                <a:cs typeface="Source Sans Pro" pitchFamily="34" charset="-120"/>
              </a:rPr>
              <a:t>Consumer Rights Act 2022</a:t>
            </a:r>
            <a:r>
              <a:rPr lang="en-US" sz="2100" b="1" dirty="0">
                <a:solidFill>
                  <a:srgbClr val="203D48"/>
                </a:solidFill>
                <a:latin typeface="Source Sans Pro" pitchFamily="34" charset="0"/>
                <a:ea typeface="Source Sans Pro" pitchFamily="34" charset="-122"/>
                <a:cs typeface="Source Sans Pro" pitchFamily="34" charset="-120"/>
              </a:rPr>
              <a:t>.</a:t>
            </a:r>
            <a:endParaRPr lang="en-US" sz="2100" dirty="0"/>
          </a:p>
          <a:p>
            <a:pPr marL="0" indent="0">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buNone/>
            </a:pPr>
            <a:r>
              <a:rPr lang="en-US" sz="2100" b="1" dirty="0">
                <a:solidFill>
                  <a:srgbClr val="203D48"/>
                </a:solidFill>
                <a:latin typeface="Source Sans Pro" pitchFamily="34" charset="0"/>
                <a:ea typeface="Source Sans Pro" pitchFamily="34" charset="-122"/>
                <a:cs typeface="Source Sans Pro" pitchFamily="34" charset="-120"/>
              </a:rPr>
              <a:t>It gives you rights when you buy </a:t>
            </a:r>
            <a:r>
              <a:rPr lang="en-US" sz="2100" b="1" dirty="0">
                <a:solidFill>
                  <a:srgbClr val="00B2FF"/>
                </a:solidFill>
                <a:latin typeface="Source Sans Pro" pitchFamily="34" charset="0"/>
                <a:ea typeface="Source Sans Pro" pitchFamily="34" charset="-122"/>
                <a:cs typeface="Source Sans Pro" pitchFamily="34" charset="-120"/>
              </a:rPr>
              <a:t>goods, services, digital content and digital services</a:t>
            </a:r>
            <a:r>
              <a:rPr lang="en-US" sz="2100" b="1" dirty="0">
                <a:solidFill>
                  <a:srgbClr val="203D48"/>
                </a:solidFill>
                <a:latin typeface="Source Sans Pro" pitchFamily="34" charset="0"/>
                <a:ea typeface="Source Sans Pro" pitchFamily="34" charset="-122"/>
                <a:cs typeface="Source Sans Pro" pitchFamily="34" charset="-120"/>
              </a:rPr>
              <a:t> from a </a:t>
            </a:r>
            <a:r>
              <a:rPr lang="en-US" sz="2100" b="1" dirty="0">
                <a:solidFill>
                  <a:srgbClr val="00B2FF"/>
                </a:solidFill>
                <a:latin typeface="Source Sans Pro" pitchFamily="34" charset="0"/>
                <a:ea typeface="Source Sans Pro" pitchFamily="34" charset="-122"/>
                <a:cs typeface="Source Sans Pro" pitchFamily="34" charset="-120"/>
              </a:rPr>
              <a:t>trader</a:t>
            </a:r>
            <a:r>
              <a:rPr lang="en-US" sz="2100" b="1" dirty="0">
                <a:solidFill>
                  <a:srgbClr val="203D48"/>
                </a:solidFill>
                <a:latin typeface="Source Sans Pro" pitchFamily="34" charset="0"/>
                <a:ea typeface="Source Sans Pro" pitchFamily="34" charset="-122"/>
                <a:cs typeface="Source Sans Pro" pitchFamily="34" charset="-120"/>
              </a:rPr>
              <a:t>. A second law, the </a:t>
            </a:r>
            <a:r>
              <a:rPr lang="en-US" sz="2100" b="1" dirty="0">
                <a:solidFill>
                  <a:srgbClr val="00B2FF"/>
                </a:solidFill>
                <a:latin typeface="Source Sans Pro" pitchFamily="34" charset="0"/>
                <a:ea typeface="Source Sans Pro" pitchFamily="34" charset="-122"/>
                <a:cs typeface="Source Sans Pro" pitchFamily="34" charset="-120"/>
              </a:rPr>
              <a:t>Consumer Protection Act 2007</a:t>
            </a:r>
            <a:r>
              <a:rPr lang="en-US" sz="2100" b="1" dirty="0">
                <a:solidFill>
                  <a:srgbClr val="203D48"/>
                </a:solidFill>
                <a:latin typeface="Source Sans Pro" pitchFamily="34" charset="0"/>
                <a:ea typeface="Source Sans Pro" pitchFamily="34" charset="-122"/>
                <a:cs typeface="Source Sans Pro" pitchFamily="34" charset="-120"/>
              </a:rPr>
              <a:t>, protects you from false or misleading advertising.</a:t>
            </a:r>
            <a:endParaRPr lang="en-US" sz="2100" dirty="0"/>
          </a:p>
          <a:p>
            <a:pPr marL="0" indent="0">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buNone/>
            </a:pPr>
            <a:r>
              <a:rPr lang="en-US" sz="2100" b="1" dirty="0">
                <a:solidFill>
                  <a:srgbClr val="203D48"/>
                </a:solidFill>
                <a:latin typeface="Source Sans Pro" pitchFamily="34" charset="0"/>
                <a:ea typeface="Source Sans Pro" pitchFamily="34" charset="-122"/>
                <a:cs typeface="Source Sans Pro" pitchFamily="34" charset="-120"/>
              </a:rPr>
              <a:t>This chapter looks at your consumer rights, how to get </a:t>
            </a:r>
            <a:r>
              <a:rPr lang="en-US" sz="2100" b="1" dirty="0">
                <a:solidFill>
                  <a:srgbClr val="00B2FF"/>
                </a:solidFill>
                <a:latin typeface="Source Sans Pro" pitchFamily="34" charset="0"/>
                <a:ea typeface="Source Sans Pro" pitchFamily="34" charset="-122"/>
                <a:cs typeface="Source Sans Pro" pitchFamily="34" charset="-120"/>
              </a:rPr>
              <a:t>redress</a:t>
            </a:r>
            <a:r>
              <a:rPr lang="en-US" sz="2100" b="1" dirty="0">
                <a:solidFill>
                  <a:srgbClr val="203D48"/>
                </a:solidFill>
                <a:latin typeface="Source Sans Pro" pitchFamily="34" charset="0"/>
                <a:ea typeface="Source Sans Pro" pitchFamily="34" charset="-122"/>
                <a:cs typeface="Source Sans Pro" pitchFamily="34" charset="-120"/>
              </a:rPr>
              <a:t> when something goes wrong, and your </a:t>
            </a:r>
            <a:r>
              <a:rPr lang="en-US" sz="2100" b="1" dirty="0">
                <a:solidFill>
                  <a:srgbClr val="00B2FF"/>
                </a:solidFill>
                <a:latin typeface="Source Sans Pro" pitchFamily="34" charset="0"/>
                <a:ea typeface="Source Sans Pro" pitchFamily="34" charset="-122"/>
                <a:cs typeface="Source Sans Pro" pitchFamily="34" charset="-120"/>
              </a:rPr>
              <a:t>responsibilities</a:t>
            </a:r>
            <a:r>
              <a:rPr lang="en-US" sz="2100" b="1" dirty="0">
                <a:solidFill>
                  <a:srgbClr val="203D48"/>
                </a:solidFill>
                <a:latin typeface="Source Sans Pro" pitchFamily="34" charset="0"/>
                <a:ea typeface="Source Sans Pro" pitchFamily="34" charset="-122"/>
                <a:cs typeface="Source Sans Pro" pitchFamily="34" charset="-120"/>
              </a:rPr>
              <a:t> as a consumer.</a:t>
            </a:r>
            <a:endParaRPr lang="en-US" sz="2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Extra Responsibilities When Shopping Online</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buNone/>
            </a:pPr>
            <a:r>
              <a:rPr lang="en-US" sz="2000" b="1" dirty="0">
                <a:solidFill>
                  <a:srgbClr val="00B2FF"/>
                </a:solidFill>
                <a:latin typeface="Source Sans Pro" pitchFamily="34" charset="0"/>
                <a:ea typeface="Source Sans Pro" pitchFamily="34" charset="-122"/>
                <a:cs typeface="Source Sans Pro" pitchFamily="34" charset="-120"/>
              </a:rPr>
              <a:t>Check the website is secure</a:t>
            </a:r>
            <a:r>
              <a:rPr lang="en-US" sz="2000" b="1" dirty="0">
                <a:solidFill>
                  <a:srgbClr val="203D48"/>
                </a:solidFill>
                <a:latin typeface="Source Sans Pro" pitchFamily="34" charset="0"/>
                <a:ea typeface="Source Sans Pro" pitchFamily="34" charset="-122"/>
                <a:cs typeface="Source Sans Pro" pitchFamily="34" charset="-120"/>
              </a:rPr>
              <a:t>: padlock icon and https in the address bar indicate a website should be more secure.</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Use secure payment methods</a:t>
            </a:r>
            <a:r>
              <a:rPr lang="en-US" sz="2000" b="1" dirty="0">
                <a:solidFill>
                  <a:srgbClr val="203D48"/>
                </a:solidFill>
                <a:latin typeface="Source Sans Pro" pitchFamily="34" charset="0"/>
                <a:ea typeface="Source Sans Pro" pitchFamily="34" charset="-122"/>
                <a:cs typeface="Source Sans Pro" pitchFamily="34" charset="-120"/>
              </a:rPr>
              <a:t>: PayPal or a credit card have a better chance of being cancelled, compared to a direct transfer.</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Check the full price</a:t>
            </a:r>
            <a:r>
              <a:rPr lang="en-US" sz="2000" b="1" dirty="0">
                <a:solidFill>
                  <a:srgbClr val="203D48"/>
                </a:solidFill>
                <a:latin typeface="Source Sans Pro" pitchFamily="34" charset="0"/>
                <a:ea typeface="Source Sans Pro" pitchFamily="34" charset="-122"/>
                <a:cs typeface="Source Sans Pro" pitchFamily="34" charset="-120"/>
              </a:rPr>
              <a:t>: including delivery and extra fees before buying.</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00B2FF"/>
                </a:solidFill>
                <a:latin typeface="Source Sans Pro" pitchFamily="34" charset="0"/>
                <a:ea typeface="Source Sans Pro" pitchFamily="34" charset="-122"/>
                <a:cs typeface="Source Sans Pro" pitchFamily="34" charset="-120"/>
              </a:rPr>
              <a:t>Read reviews</a:t>
            </a:r>
            <a:r>
              <a:rPr lang="en-US" sz="2000" b="1" dirty="0">
                <a:solidFill>
                  <a:srgbClr val="203D48"/>
                </a:solidFill>
                <a:latin typeface="Source Sans Pro" pitchFamily="34" charset="0"/>
                <a:ea typeface="Source Sans Pro" pitchFamily="34" charset="-122"/>
                <a:cs typeface="Source Sans Pro" pitchFamily="34" charset="-120"/>
              </a:rPr>
              <a:t>: verify the product and seller before buying from a website that you have not used before.</a:t>
            </a:r>
            <a:endParaRPr 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1463040" y="502920"/>
            <a:ext cx="8503920" cy="5202936"/>
          </a:xfrm>
          <a:prstGeom prst="roundRect">
            <a:avLst>
              <a:gd name="adj" fmla="val 2109"/>
            </a:avLst>
          </a:prstGeom>
          <a:solidFill>
            <a:srgbClr val="FFFFFF"/>
          </a:solidFill>
          <a:ln w="12700">
            <a:solidFill>
              <a:srgbClr val="DDDDDD"/>
            </a:solidFill>
            <a:prstDash val="solid"/>
          </a:ln>
          <a:effectLst>
            <a:outerShdw blurRad="101600" dist="25400" dir="2700000" algn="bl" rotWithShape="0">
              <a:srgbClr val="000000">
                <a:alpha val="10000"/>
              </a:srgbClr>
            </a:outerShdw>
          </a:effectLst>
        </p:spPr>
        <p:txBody>
          <a:bodyPr/>
          <a:lstStyle/>
          <a:p>
            <a:endParaRPr lang="en-US"/>
          </a:p>
        </p:txBody>
      </p:sp>
      <p:sp>
        <p:nvSpPr>
          <p:cNvPr id="3" name="Text 1"/>
          <p:cNvSpPr/>
          <p:nvPr/>
        </p:nvSpPr>
        <p:spPr>
          <a:xfrm>
            <a:off x="1764792" y="722376"/>
            <a:ext cx="7900416" cy="3246120"/>
          </a:xfrm>
          <a:prstGeom prst="rect">
            <a:avLst/>
          </a:prstGeom>
          <a:noFill/>
          <a:ln/>
        </p:spPr>
        <p:txBody>
          <a:bodyPr wrap="square" rtlCol="0" anchor="t"/>
          <a:lstStyle/>
          <a:p>
            <a:pPr marL="0" indent="0">
              <a:buNone/>
            </a:pPr>
            <a:r>
              <a:rPr lang="en-US" sz="2400" b="1" dirty="0">
                <a:solidFill>
                  <a:srgbClr val="049F84"/>
                </a:solidFill>
                <a:latin typeface="Source Sans Pro" pitchFamily="34" charset="0"/>
                <a:ea typeface="Source Sans Pro" pitchFamily="34" charset="-122"/>
                <a:cs typeface="Source Sans Pro" pitchFamily="34" charset="-120"/>
              </a:rPr>
              <a:t>2026 Q18 (c) (i)</a:t>
            </a:r>
            <a:endParaRPr lang="en-US" sz="2400" dirty="0"/>
          </a:p>
          <a:p>
            <a:pPr marL="0" indent="0">
              <a:lnSpc>
                <a:spcPts val="2800"/>
              </a:lnSpc>
              <a:buNone/>
            </a:pPr>
            <a:r>
              <a:rPr lang="en-US" sz="1500" b="1" dirty="0">
                <a:solidFill>
                  <a:srgbClr val="203D48"/>
                </a:solidFill>
                <a:latin typeface="Source Sans Pro" pitchFamily="34" charset="0"/>
                <a:ea typeface="Source Sans Pro" pitchFamily="34" charset="-122"/>
                <a:cs typeface="Source Sans Pro" pitchFamily="34" charset="-120"/>
              </a:rPr>
              <a:t>Every week, Ian and Paula make purchases for their household.</a:t>
            </a:r>
            <a:endParaRPr lang="en-US" sz="2400" dirty="0"/>
          </a:p>
          <a:p>
            <a:pPr marL="0" indent="0">
              <a:lnSpc>
                <a:spcPts val="2800"/>
              </a:lnSpc>
              <a:buNone/>
            </a:pPr>
            <a:r>
              <a:rPr lang="en-US" sz="1500" b="1" dirty="0">
                <a:solidFill>
                  <a:srgbClr val="203D48"/>
                </a:solidFill>
                <a:latin typeface="Source Sans Pro" pitchFamily="34" charset="0"/>
                <a:ea typeface="Source Sans Pro" pitchFamily="34" charset="-122"/>
                <a:cs typeface="Source Sans Pro" pitchFamily="34" charset="-120"/>
              </a:rPr>
              <a:t>Explain two legal rights Ian and Paula have as consumers.</a:t>
            </a:r>
            <a:endParaRPr lang="en-US" sz="2400" dirty="0"/>
          </a:p>
          <a:p>
            <a:pPr marL="0" indent="0">
              <a:lnSpc>
                <a:spcPts val="2800"/>
              </a:lnSpc>
              <a:buNone/>
            </a:pPr>
            <a:r>
              <a:rPr lang="en-US" sz="1500" b="1" i="1" dirty="0">
                <a:solidFill>
                  <a:srgbClr val="2E55C6"/>
                </a:solidFill>
                <a:latin typeface="Source Sans Pro" pitchFamily="34" charset="0"/>
                <a:ea typeface="Source Sans Pro" pitchFamily="34" charset="-122"/>
                <a:cs typeface="Source Sans Pro" pitchFamily="34" charset="-120"/>
              </a:rPr>
              <a:t>Right 1: They have the right to a refund if a good is faulty, eg football boots should not fall apart after normal use.</a:t>
            </a:r>
            <a:endParaRPr lang="en-US" sz="2400" dirty="0"/>
          </a:p>
          <a:p>
            <a:pPr marL="0" indent="0">
              <a:lnSpc>
                <a:spcPts val="2800"/>
              </a:lnSpc>
              <a:buNone/>
            </a:pPr>
            <a:r>
              <a:rPr lang="en-US" sz="1500" b="1" i="1" dirty="0">
                <a:solidFill>
                  <a:srgbClr val="2E55C6"/>
                </a:solidFill>
                <a:latin typeface="Source Sans Pro" pitchFamily="34" charset="0"/>
                <a:ea typeface="Source Sans Pro" pitchFamily="34" charset="-122"/>
                <a:cs typeface="Source Sans Pro" pitchFamily="34" charset="-120"/>
              </a:rPr>
              <a:t>Right 2: When they purchase goods online they have the right to a 14-day cooling off period. They can return goods within 14 days without a reason, even if they are not faulty.</a:t>
            </a:r>
            <a:endParaRPr lang="en-US" sz="2400" dirty="0"/>
          </a:p>
        </p:txBody>
      </p:sp>
      <p:sp>
        <p:nvSpPr>
          <p:cNvPr id="4" name="Shape 2"/>
          <p:cNvSpPr/>
          <p:nvPr/>
        </p:nvSpPr>
        <p:spPr>
          <a:xfrm>
            <a:off x="1764792" y="4114800"/>
            <a:ext cx="7900416" cy="876399"/>
          </a:xfrm>
          <a:prstGeom prst="roundRect">
            <a:avLst>
              <a:gd name="adj" fmla="val 13333"/>
            </a:avLst>
          </a:prstGeom>
          <a:solidFill>
            <a:srgbClr val="FFF4D6"/>
          </a:solidFill>
          <a:ln w="12700">
            <a:solidFill>
              <a:srgbClr val="E8C96A"/>
            </a:solidFill>
            <a:prstDash val="solid"/>
          </a:ln>
        </p:spPr>
        <p:txBody>
          <a:bodyPr/>
          <a:lstStyle/>
          <a:p>
            <a:endParaRPr lang="en-US"/>
          </a:p>
        </p:txBody>
      </p:sp>
      <p:sp>
        <p:nvSpPr>
          <p:cNvPr id="5" name="Text 3"/>
          <p:cNvSpPr/>
          <p:nvPr/>
        </p:nvSpPr>
        <p:spPr>
          <a:xfrm>
            <a:off x="1938528" y="4206240"/>
            <a:ext cx="7543800" cy="876399"/>
          </a:xfrm>
          <a:prstGeom prst="rect">
            <a:avLst/>
          </a:prstGeom>
          <a:noFill/>
          <a:ln/>
        </p:spPr>
        <p:txBody>
          <a:bodyPr wrap="square" rtlCol="0" anchor="t"/>
          <a:lstStyle/>
          <a:p>
            <a:pPr marL="0" indent="0">
              <a:buNone/>
            </a:pPr>
            <a:r>
              <a:rPr lang="en-US" b="1" dirty="0">
                <a:solidFill>
                  <a:srgbClr val="203D48"/>
                </a:solidFill>
                <a:latin typeface="Source Sans Pro" pitchFamily="34" charset="0"/>
                <a:ea typeface="Source Sans Pro" pitchFamily="34" charset="-122"/>
                <a:cs typeface="Source Sans Pro" pitchFamily="34" charset="-120"/>
              </a:rPr>
              <a:t>TOP TIP:  </a:t>
            </a:r>
            <a:r>
              <a:rPr lang="en-US" dirty="0">
                <a:solidFill>
                  <a:srgbClr val="203D48"/>
                </a:solidFill>
                <a:latin typeface="Source Sans Pro" pitchFamily="34" charset="0"/>
                <a:ea typeface="Source Sans Pro" pitchFamily="34" charset="-122"/>
                <a:cs typeface="Source Sans Pro" pitchFamily="34" charset="-120"/>
              </a:rPr>
              <a:t>Name the right AND explain it in context. A one-word answer such as 'refund' will not get full marks.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58952" y="1482040"/>
            <a:ext cx="10671048" cy="5120640"/>
          </a:xfrm>
          <a:prstGeom prst="rect">
            <a:avLst/>
          </a:prstGeom>
          <a:noFill/>
          <a:ln/>
        </p:spPr>
        <p:txBody>
          <a:bodyPr wrap="square" rtlCol="0" anchor="t"/>
          <a:lstStyle/>
          <a:p>
            <a:pPr marL="0" indent="0">
              <a:buNone/>
            </a:pPr>
            <a:r>
              <a:rPr lang="en-US" sz="2200" b="1" dirty="0">
                <a:solidFill>
                  <a:srgbClr val="FFDE5C"/>
                </a:solidFill>
                <a:latin typeface="Source Sans Pro" pitchFamily="34" charset="0"/>
                <a:ea typeface="Source Sans Pro" pitchFamily="34" charset="-122"/>
                <a:cs typeface="Source Sans Pro" pitchFamily="34" charset="-120"/>
              </a:rPr>
              <a:t>Key Skill: </a:t>
            </a:r>
            <a:r>
              <a:rPr lang="en-US" sz="2200" b="1" dirty="0">
                <a:solidFill>
                  <a:srgbClr val="FFFFFF"/>
                </a:solidFill>
                <a:latin typeface="Source Sans Pro" pitchFamily="34" charset="0"/>
                <a:ea typeface="Source Sans Pro" pitchFamily="34" charset="-122"/>
                <a:cs typeface="Source Sans Pro" pitchFamily="34" charset="-120"/>
              </a:rPr>
              <a:t>Identify when a consumer is entitled to redress.</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Decide whether each consumer is covered or not covered, and give a reason.</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 </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1. Cian buys a second-hand phone from a classmate. It stops working the next day.</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2. Priya buys runners in a sale for half price. The sole splits after one week.</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3. Aoife pays €4.99 to download a game. It says it works on Android but does not work on her phone.</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4. James buys a jacket in a shop, brings it home and decides he does not like the colour.</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5. John pays €9.99 for a site with cheat codes for a PlayStation game. The codes work but the game is still too hard for John to complete.</a:t>
            </a:r>
            <a:endParaRPr lang="en-US"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buNone/>
            </a:pPr>
            <a:r>
              <a:rPr lang="en-US" sz="5400" dirty="0">
                <a:solidFill>
                  <a:srgbClr val="FFFFFF"/>
                </a:solidFill>
                <a:latin typeface="ADLaM Display" pitchFamily="34" charset="0"/>
                <a:ea typeface="ADLaM Display" pitchFamily="34" charset="-122"/>
                <a:cs typeface="ADLaM Display" pitchFamily="34" charset="-120"/>
              </a:rPr>
              <a:t>Workbook Q13 -&gt; Q14</a:t>
            </a:r>
            <a:endParaRPr lang="en-US" sz="5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58952" y="1853902"/>
            <a:ext cx="10671048" cy="5120640"/>
          </a:xfrm>
          <a:prstGeom prst="rect">
            <a:avLst/>
          </a:prstGeom>
          <a:noFill/>
          <a:ln/>
        </p:spPr>
        <p:txBody>
          <a:bodyPr wrap="square" rtlCol="0" anchor="t"/>
          <a:lstStyle/>
          <a:p>
            <a:pPr marL="0" indent="0">
              <a:buNone/>
            </a:pPr>
            <a:r>
              <a:rPr lang="en-US" sz="2200" b="1" dirty="0">
                <a:solidFill>
                  <a:srgbClr val="FFDE5C"/>
                </a:solidFill>
                <a:latin typeface="Source Sans Pro" pitchFamily="34" charset="0"/>
                <a:ea typeface="Source Sans Pro" pitchFamily="34" charset="-122"/>
                <a:cs typeface="Source Sans Pro" pitchFamily="34" charset="-120"/>
              </a:rPr>
              <a:t>Introduction Activity: </a:t>
            </a:r>
            <a:r>
              <a:rPr lang="en-US" sz="2200" b="1" dirty="0">
                <a:solidFill>
                  <a:srgbClr val="FFFFFF"/>
                </a:solidFill>
                <a:latin typeface="Source Sans Pro" pitchFamily="34" charset="0"/>
                <a:ea typeface="Source Sans Pro" pitchFamily="34" charset="-122"/>
                <a:cs typeface="Source Sans Pro" pitchFamily="34" charset="-120"/>
              </a:rPr>
              <a:t>Read each statement and decide whether it is True or False.</a:t>
            </a:r>
            <a:endParaRPr lang="en-US" sz="2200" dirty="0"/>
          </a:p>
          <a:p>
            <a:pPr marL="0" indent="0">
              <a:buNone/>
            </a:pPr>
            <a:endParaRPr lang="en-US" sz="1800" b="1" dirty="0">
              <a:solidFill>
                <a:srgbClr val="FFFFFF"/>
              </a:solidFill>
              <a:latin typeface="Source Sans Pro" pitchFamily="34" charset="0"/>
              <a:ea typeface="Source Sans Pro" pitchFamily="34" charset="-122"/>
              <a:cs typeface="Source Sans Pro" pitchFamily="34" charset="-120"/>
            </a:endParaRPr>
          </a:p>
          <a:p>
            <a:pPr marL="0" indent="0">
              <a:buNone/>
            </a:pPr>
            <a:r>
              <a:rPr lang="en-US" sz="1800" b="1" dirty="0">
                <a:solidFill>
                  <a:srgbClr val="FFFFFF"/>
                </a:solidFill>
                <a:latin typeface="Source Sans Pro" pitchFamily="34" charset="0"/>
                <a:ea typeface="Source Sans Pro" pitchFamily="34" charset="-122"/>
                <a:cs typeface="Source Sans Pro" pitchFamily="34" charset="-120"/>
              </a:rPr>
              <a:t>Ciaran bought Nike Air Max trainers in a sale. He wore them at home and noticed the sole coming away. The shop said he had no rights as he had worn them and bought them on sale. His sister Maya bought runners online and a week later returned them because she did not like the colour.</a:t>
            </a:r>
            <a:endParaRPr lang="en-US" sz="2200" dirty="0"/>
          </a:p>
          <a:p>
            <a:pPr marL="0" indent="0">
              <a:buNone/>
            </a:pPr>
            <a:r>
              <a:rPr lang="en-US" sz="2000" b="1" dirty="0">
                <a:solidFill>
                  <a:srgbClr val="FFFFFF"/>
                </a:solidFill>
                <a:latin typeface="Source Sans Pro" pitchFamily="34" charset="0"/>
                <a:ea typeface="Source Sans Pro" pitchFamily="34" charset="-122"/>
                <a:cs typeface="Source Sans Pro" pitchFamily="34" charset="-120"/>
              </a:rPr>
              <a:t> </a:t>
            </a:r>
          </a:p>
          <a:p>
            <a:pPr marL="0" indent="0">
              <a:buNone/>
            </a:pPr>
            <a:r>
              <a:rPr lang="en-US" sz="2000" b="1" dirty="0">
                <a:solidFill>
                  <a:srgbClr val="FFFFFF"/>
                </a:solidFill>
                <a:latin typeface="Source Sans Pro" pitchFamily="34" charset="0"/>
                <a:ea typeface="Source Sans Pro" pitchFamily="34" charset="-122"/>
              </a:rPr>
              <a:t>TRUE or FALSE:</a:t>
            </a:r>
            <a:endParaRPr lang="en-US" sz="2200" dirty="0"/>
          </a:p>
          <a:p>
            <a:pPr marL="0" indent="0">
              <a:lnSpc>
                <a:spcPct val="150000"/>
              </a:lnSpc>
              <a:buNone/>
            </a:pPr>
            <a:r>
              <a:rPr lang="en-US" sz="2000" b="1" dirty="0">
                <a:solidFill>
                  <a:srgbClr val="FFFFFF"/>
                </a:solidFill>
                <a:latin typeface="Source Sans Pro" pitchFamily="34" charset="0"/>
                <a:ea typeface="Source Sans Pro" pitchFamily="34" charset="-122"/>
                <a:cs typeface="Source Sans Pro" pitchFamily="34" charset="-120"/>
              </a:rPr>
              <a:t>1. The shop is correct - Ciaran has no rights because he already wore the runners.</a:t>
            </a:r>
            <a:endParaRPr lang="en-US" sz="2200" dirty="0"/>
          </a:p>
          <a:p>
            <a:pPr marL="0" indent="0">
              <a:lnSpc>
                <a:spcPct val="150000"/>
              </a:lnSpc>
              <a:buNone/>
            </a:pPr>
            <a:r>
              <a:rPr lang="en-US" sz="2000" b="1" dirty="0">
                <a:solidFill>
                  <a:srgbClr val="FFFFFF"/>
                </a:solidFill>
                <a:latin typeface="Source Sans Pro" pitchFamily="34" charset="0"/>
                <a:ea typeface="Source Sans Pro" pitchFamily="34" charset="-122"/>
                <a:cs typeface="Source Sans Pro" pitchFamily="34" charset="-120"/>
              </a:rPr>
              <a:t>2. Maya can get a refund because she bought her runners online.</a:t>
            </a:r>
            <a:endParaRPr lang="en-US" sz="2200" dirty="0"/>
          </a:p>
          <a:p>
            <a:pPr marL="0" indent="0">
              <a:lnSpc>
                <a:spcPct val="150000"/>
              </a:lnSpc>
              <a:buNone/>
            </a:pPr>
            <a:r>
              <a:rPr lang="en-US" sz="2000" b="1" dirty="0">
                <a:solidFill>
                  <a:srgbClr val="FFFFFF"/>
                </a:solidFill>
                <a:latin typeface="Source Sans Pro" pitchFamily="34" charset="0"/>
                <a:ea typeface="Source Sans Pro" pitchFamily="34" charset="-122"/>
                <a:cs typeface="Source Sans Pro" pitchFamily="34" charset="-120"/>
              </a:rPr>
              <a:t>3. Buying in a sale means you have fewer rights if something is faulty.</a:t>
            </a:r>
            <a:endParaRPr lang="en-US" sz="2200" dirty="0"/>
          </a:p>
          <a:p>
            <a:pPr marL="0" indent="0">
              <a:lnSpc>
                <a:spcPct val="150000"/>
              </a:lnSpc>
              <a:buNone/>
            </a:pPr>
            <a:r>
              <a:rPr lang="en-US" sz="2000" b="1" dirty="0">
                <a:solidFill>
                  <a:srgbClr val="FFFFFF"/>
                </a:solidFill>
                <a:latin typeface="Source Sans Pro" pitchFamily="34" charset="0"/>
                <a:ea typeface="Source Sans Pro" pitchFamily="34" charset="-122"/>
                <a:cs typeface="Source Sans Pro" pitchFamily="34" charset="-120"/>
              </a:rPr>
              <a:t>4. Buying from a seller on Vinted gives you the same rights as buying from a shop.</a:t>
            </a:r>
            <a:endParaRPr lang="en-US" sz="2200" dirty="0"/>
          </a:p>
          <a:p>
            <a:pPr marL="0" indent="0">
              <a:lnSpc>
                <a:spcPct val="150000"/>
              </a:lnSpc>
              <a:buNone/>
            </a:pPr>
            <a:r>
              <a:rPr lang="en-US" sz="2000" b="1" dirty="0">
                <a:solidFill>
                  <a:srgbClr val="FFFFFF"/>
                </a:solidFill>
                <a:latin typeface="Source Sans Pro" pitchFamily="34" charset="0"/>
                <a:ea typeface="Source Sans Pro" pitchFamily="34" charset="-122"/>
                <a:cs typeface="Source Sans Pro" pitchFamily="34" charset="-120"/>
              </a:rPr>
              <a:t>5. If a good does not come with a guarantee, you cannot get a refund if it becomes faulty.</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The Consumer Rights Act 2022</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buNone/>
            </a:pPr>
            <a:r>
              <a:rPr lang="en-US" sz="2000" b="1" dirty="0">
                <a:solidFill>
                  <a:srgbClr val="203D48"/>
                </a:solidFill>
                <a:latin typeface="Source Sans Pro" pitchFamily="34" charset="0"/>
                <a:ea typeface="Source Sans Pro" pitchFamily="34" charset="-122"/>
                <a:cs typeface="Source Sans Pro" pitchFamily="34" charset="-120"/>
              </a:rPr>
              <a:t>The main law protecting consumers in Ireland is the </a:t>
            </a:r>
            <a:r>
              <a:rPr lang="en-US" sz="2000" b="1" dirty="0">
                <a:solidFill>
                  <a:srgbClr val="00B2FF"/>
                </a:solidFill>
                <a:latin typeface="Source Sans Pro" pitchFamily="34" charset="0"/>
                <a:ea typeface="Source Sans Pro" pitchFamily="34" charset="-122"/>
                <a:cs typeface="Source Sans Pro" pitchFamily="34" charset="-120"/>
              </a:rPr>
              <a:t>Consumer Rights Act 2022</a:t>
            </a:r>
            <a:r>
              <a:rPr lang="en-US" sz="2000" b="1" dirty="0">
                <a:solidFill>
                  <a:srgbClr val="203D48"/>
                </a:solidFill>
                <a:latin typeface="Source Sans Pro" pitchFamily="34" charset="0"/>
                <a:ea typeface="Source Sans Pro" pitchFamily="34" charset="-122"/>
                <a:cs typeface="Source Sans Pro" pitchFamily="34" charset="-120"/>
              </a:rPr>
              <a:t>.</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203D48"/>
                </a:solidFill>
                <a:latin typeface="Source Sans Pro" pitchFamily="34" charset="0"/>
                <a:ea typeface="Source Sans Pro" pitchFamily="34" charset="-122"/>
                <a:cs typeface="Source Sans Pro" pitchFamily="34" charset="-120"/>
              </a:rPr>
              <a:t>It applies when you buy </a:t>
            </a:r>
            <a:r>
              <a:rPr lang="en-US" sz="2000" b="1" dirty="0">
                <a:solidFill>
                  <a:srgbClr val="00B2FF"/>
                </a:solidFill>
                <a:latin typeface="Source Sans Pro" pitchFamily="34" charset="0"/>
                <a:ea typeface="Source Sans Pro" pitchFamily="34" charset="-122"/>
                <a:cs typeface="Source Sans Pro" pitchFamily="34" charset="-120"/>
              </a:rPr>
              <a:t>goods, services, digital content or digital services</a:t>
            </a:r>
            <a:r>
              <a:rPr lang="en-US" sz="2000" b="1" dirty="0">
                <a:solidFill>
                  <a:srgbClr val="203D48"/>
                </a:solidFill>
                <a:latin typeface="Source Sans Pro" pitchFamily="34" charset="0"/>
                <a:ea typeface="Source Sans Pro" pitchFamily="34" charset="-122"/>
                <a:cs typeface="Source Sans Pro" pitchFamily="34" charset="-120"/>
              </a:rPr>
              <a:t> from a </a:t>
            </a:r>
            <a:r>
              <a:rPr lang="en-US" sz="2000" b="1" dirty="0">
                <a:solidFill>
                  <a:srgbClr val="00B2FF"/>
                </a:solidFill>
                <a:latin typeface="Source Sans Pro" pitchFamily="34" charset="0"/>
                <a:ea typeface="Source Sans Pro" pitchFamily="34" charset="-122"/>
                <a:cs typeface="Source Sans Pro" pitchFamily="34" charset="-120"/>
              </a:rPr>
              <a:t>trader</a:t>
            </a:r>
            <a:r>
              <a:rPr lang="en-US" sz="2000" b="1" dirty="0">
                <a:solidFill>
                  <a:srgbClr val="203D48"/>
                </a:solidFill>
                <a:latin typeface="Source Sans Pro" pitchFamily="34" charset="0"/>
                <a:ea typeface="Source Sans Pro" pitchFamily="34" charset="-122"/>
                <a:cs typeface="Source Sans Pro" pitchFamily="34" charset="-120"/>
              </a:rPr>
              <a:t> - a business or person that sells goods or services as part of their work.</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203D48"/>
                </a:solidFill>
                <a:latin typeface="Source Sans Pro" pitchFamily="34" charset="0"/>
                <a:ea typeface="Source Sans Pro" pitchFamily="34" charset="-122"/>
                <a:cs typeface="Source Sans Pro" pitchFamily="34" charset="-120"/>
              </a:rPr>
              <a:t>It does </a:t>
            </a:r>
            <a:r>
              <a:rPr lang="en-US" sz="2000" b="1" dirty="0">
                <a:solidFill>
                  <a:srgbClr val="00B2FF"/>
                </a:solidFill>
                <a:latin typeface="Source Sans Pro" pitchFamily="34" charset="0"/>
                <a:ea typeface="Source Sans Pro" pitchFamily="34" charset="-122"/>
                <a:cs typeface="Source Sans Pro" pitchFamily="34" charset="-120"/>
              </a:rPr>
              <a:t>not</a:t>
            </a:r>
            <a:r>
              <a:rPr lang="en-US" sz="2000" b="1" dirty="0">
                <a:solidFill>
                  <a:srgbClr val="203D48"/>
                </a:solidFill>
                <a:latin typeface="Source Sans Pro" pitchFamily="34" charset="0"/>
                <a:ea typeface="Source Sans Pro" pitchFamily="34" charset="-122"/>
                <a:cs typeface="Source Sans Pro" pitchFamily="34" charset="-120"/>
              </a:rPr>
              <a:t> apply to private sales between individuals, eg buying a phone from a classmate.</a:t>
            </a:r>
            <a:endParaRPr lang="en-US" sz="2000" dirty="0"/>
          </a:p>
          <a:p>
            <a:pPr marL="0" indent="0">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buNone/>
            </a:pPr>
            <a:r>
              <a:rPr lang="en-US" sz="2000" b="1" dirty="0">
                <a:solidFill>
                  <a:srgbClr val="203D48"/>
                </a:solidFill>
                <a:latin typeface="Source Sans Pro" pitchFamily="34" charset="0"/>
                <a:ea typeface="Source Sans Pro" pitchFamily="34" charset="-122"/>
                <a:cs typeface="Source Sans Pro" pitchFamily="34" charset="-120"/>
              </a:rPr>
              <a:t>When you agree to buy and a seller agrees to sell, you have made a </a:t>
            </a:r>
            <a:r>
              <a:rPr lang="en-US" sz="2000" b="1" dirty="0">
                <a:solidFill>
                  <a:srgbClr val="00B2FF"/>
                </a:solidFill>
                <a:latin typeface="Source Sans Pro" pitchFamily="34" charset="0"/>
                <a:ea typeface="Source Sans Pro" pitchFamily="34" charset="-122"/>
                <a:cs typeface="Source Sans Pro" pitchFamily="34" charset="-120"/>
              </a:rPr>
              <a:t>contract of sale</a:t>
            </a:r>
            <a:r>
              <a:rPr lang="en-US" sz="2000" b="1" dirty="0">
                <a:solidFill>
                  <a:srgbClr val="203D48"/>
                </a:solidFill>
                <a:latin typeface="Source Sans Pro" pitchFamily="34" charset="0"/>
                <a:ea typeface="Source Sans Pro" pitchFamily="34" charset="-122"/>
                <a:cs typeface="Source Sans Pro" pitchFamily="34" charset="-120"/>
              </a:rPr>
              <a:t>.</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Rights When Buying Goods in a Shop</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600"/>
              </a:lnSpc>
              <a:buNone/>
            </a:pPr>
            <a:r>
              <a:rPr lang="en-US" sz="2000" b="1" dirty="0">
                <a:solidFill>
                  <a:srgbClr val="203D48"/>
                </a:solidFill>
                <a:latin typeface="Source Sans Pro" pitchFamily="34" charset="0"/>
                <a:ea typeface="Source Sans Pro" pitchFamily="34" charset="-122"/>
                <a:cs typeface="Source Sans Pro" pitchFamily="34" charset="-120"/>
              </a:rPr>
              <a:t>Goods must be in </a:t>
            </a:r>
            <a:r>
              <a:rPr lang="en-US" sz="2000" b="1" dirty="0">
                <a:solidFill>
                  <a:srgbClr val="00B2FF"/>
                </a:solidFill>
                <a:latin typeface="Source Sans Pro" pitchFamily="34" charset="0"/>
                <a:ea typeface="Source Sans Pro" pitchFamily="34" charset="-122"/>
                <a:cs typeface="Source Sans Pro" pitchFamily="34" charset="-120"/>
              </a:rPr>
              <a:t>conformity</a:t>
            </a:r>
            <a:r>
              <a:rPr lang="en-US" sz="2000" b="1" dirty="0">
                <a:solidFill>
                  <a:srgbClr val="203D48"/>
                </a:solidFill>
                <a:latin typeface="Source Sans Pro" pitchFamily="34" charset="0"/>
                <a:ea typeface="Source Sans Pro" pitchFamily="34" charset="-122"/>
                <a:cs typeface="Source Sans Pro" pitchFamily="34" charset="-120"/>
              </a:rPr>
              <a:t> with the contract. This means they must be:</a:t>
            </a:r>
            <a:endParaRPr lang="en-US" sz="2000" dirty="0"/>
          </a:p>
          <a:p>
            <a:pPr marL="0" indent="0">
              <a:lnSpc>
                <a:spcPts val="36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600"/>
              </a:lnSpc>
              <a:buNone/>
            </a:pPr>
            <a:r>
              <a:rPr lang="en-US" sz="2000" b="1" dirty="0">
                <a:solidFill>
                  <a:srgbClr val="00B2FF"/>
                </a:solidFill>
                <a:latin typeface="Source Sans Pro" pitchFamily="34" charset="0"/>
                <a:ea typeface="Source Sans Pro" pitchFamily="34" charset="-122"/>
                <a:cs typeface="Source Sans Pro" pitchFamily="34" charset="-120"/>
              </a:rPr>
              <a:t>As described</a:t>
            </a:r>
            <a:r>
              <a:rPr lang="en-US" sz="2000" b="1" dirty="0">
                <a:solidFill>
                  <a:srgbClr val="203D48"/>
                </a:solidFill>
                <a:latin typeface="Source Sans Pro" pitchFamily="34" charset="0"/>
                <a:ea typeface="Source Sans Pro" pitchFamily="34" charset="-122"/>
                <a:cs typeface="Source Sans Pro" pitchFamily="34" charset="-120"/>
              </a:rPr>
              <a:t> - matches the description the seller gave.</a:t>
            </a:r>
            <a:endParaRPr lang="en-US" sz="2000" dirty="0"/>
          </a:p>
          <a:p>
            <a:pPr marL="0" indent="0">
              <a:lnSpc>
                <a:spcPts val="3600"/>
              </a:lnSpc>
              <a:buNone/>
            </a:pPr>
            <a:r>
              <a:rPr lang="en-US" sz="2000" b="1" dirty="0">
                <a:solidFill>
                  <a:srgbClr val="00B2FF"/>
                </a:solidFill>
                <a:latin typeface="Source Sans Pro" pitchFamily="34" charset="0"/>
                <a:ea typeface="Source Sans Pro" pitchFamily="34" charset="-122"/>
                <a:cs typeface="Source Sans Pro" pitchFamily="34" charset="-120"/>
              </a:rPr>
              <a:t>Fit for purpose</a:t>
            </a:r>
            <a:r>
              <a:rPr lang="en-US" sz="2000" b="1" dirty="0">
                <a:solidFill>
                  <a:srgbClr val="203D48"/>
                </a:solidFill>
                <a:latin typeface="Source Sans Pro" pitchFamily="34" charset="0"/>
                <a:ea typeface="Source Sans Pro" pitchFamily="34" charset="-122"/>
                <a:cs typeface="Source Sans Pro" pitchFamily="34" charset="-120"/>
              </a:rPr>
              <a:t> - does what it is supposed to do.</a:t>
            </a:r>
            <a:endParaRPr lang="en-US" sz="2000" dirty="0"/>
          </a:p>
          <a:p>
            <a:pPr marL="0" indent="0">
              <a:lnSpc>
                <a:spcPts val="3600"/>
              </a:lnSpc>
              <a:buNone/>
            </a:pPr>
            <a:r>
              <a:rPr lang="en-US" sz="2000" b="1" dirty="0">
                <a:solidFill>
                  <a:srgbClr val="00B2FF"/>
                </a:solidFill>
                <a:latin typeface="Source Sans Pro" pitchFamily="34" charset="0"/>
                <a:ea typeface="Source Sans Pro" pitchFamily="34" charset="-122"/>
                <a:cs typeface="Source Sans Pro" pitchFamily="34" charset="-120"/>
              </a:rPr>
              <a:t>Of expected quality</a:t>
            </a:r>
            <a:r>
              <a:rPr lang="en-US" sz="2000" b="1" dirty="0">
                <a:solidFill>
                  <a:srgbClr val="203D48"/>
                </a:solidFill>
                <a:latin typeface="Source Sans Pro" pitchFamily="34" charset="0"/>
                <a:ea typeface="Source Sans Pro" pitchFamily="34" charset="-122"/>
                <a:cs typeface="Source Sans Pro" pitchFamily="34" charset="-120"/>
              </a:rPr>
              <a:t> - safe, durable and the standard you would expect relative to how much you paid for it.</a:t>
            </a:r>
            <a:endParaRPr lang="en-US" sz="2000" dirty="0"/>
          </a:p>
          <a:p>
            <a:pPr marL="0" indent="0">
              <a:lnSpc>
                <a:spcPts val="36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600"/>
              </a:lnSpc>
              <a:buNone/>
            </a:pPr>
            <a:r>
              <a:rPr lang="en-US" sz="2000" b="1" dirty="0">
                <a:solidFill>
                  <a:srgbClr val="203D48"/>
                </a:solidFill>
                <a:latin typeface="Source Sans Pro" pitchFamily="34" charset="0"/>
                <a:ea typeface="Source Sans Pro" pitchFamily="34" charset="-122"/>
                <a:cs typeface="Source Sans Pro" pitchFamily="34" charset="-120"/>
              </a:rPr>
              <a:t>These rights apply whether a good was purchased at full price, in a sale, new or second-hand - once it was bought from a trader.</a:t>
            </a:r>
            <a:endParaRPr lang="en-US" sz="2000" dirty="0"/>
          </a:p>
        </p:txBody>
      </p:sp>
      <p:pic>
        <p:nvPicPr>
          <p:cNvPr id="5" name="Picture 4">
            <a:extLst>
              <a:ext uri="{FF2B5EF4-FFF2-40B4-BE49-F238E27FC236}">
                <a16:creationId xmlns:a16="http://schemas.microsoft.com/office/drawing/2014/main" id="{7F424350-2B81-CE06-2881-094767AB8AFD}"/>
              </a:ext>
            </a:extLst>
          </p:cNvPr>
          <p:cNvPicPr>
            <a:picLocks noChangeAspect="1"/>
          </p:cNvPicPr>
          <p:nvPr/>
        </p:nvPicPr>
        <p:blipFill rotWithShape="1">
          <a:blip r:embed="rId4"/>
          <a:srcRect l="18223" t="14108" b="13633"/>
          <a:stretch>
            <a:fillRect/>
          </a:stretch>
        </p:blipFill>
        <p:spPr>
          <a:xfrm>
            <a:off x="9399339" y="1099066"/>
            <a:ext cx="2452235" cy="21667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Buying Goods: Covered vs Not Covered</a:t>
            </a:r>
            <a:endParaRPr lang="en-US" sz="3200" dirty="0"/>
          </a:p>
        </p:txBody>
      </p:sp>
      <p:sp>
        <p:nvSpPr>
          <p:cNvPr id="3" name="Text 1"/>
          <p:cNvSpPr/>
          <p:nvPr/>
        </p:nvSpPr>
        <p:spPr>
          <a:xfrm>
            <a:off x="841248" y="1554480"/>
            <a:ext cx="5001768" cy="448056"/>
          </a:xfrm>
          <a:prstGeom prst="rect">
            <a:avLst/>
          </a:prstGeom>
          <a:noFill/>
          <a:ln/>
        </p:spPr>
        <p:txBody>
          <a:bodyPr wrap="square" rtlCol="0" anchor="ctr"/>
          <a:lstStyle/>
          <a:p>
            <a:pPr marL="0" indent="0" algn="ctr">
              <a:buNone/>
            </a:pPr>
            <a:r>
              <a:rPr lang="en-US" sz="2300" b="1" dirty="0">
                <a:solidFill>
                  <a:srgbClr val="00B2FF"/>
                </a:solidFill>
                <a:latin typeface="Source Sans Pro" pitchFamily="34" charset="0"/>
                <a:ea typeface="Source Sans Pro" pitchFamily="34" charset="-122"/>
                <a:cs typeface="Source Sans Pro" pitchFamily="34" charset="-120"/>
              </a:rPr>
              <a:t>Covered</a:t>
            </a:r>
            <a:endParaRPr lang="en-US" sz="2300" dirty="0"/>
          </a:p>
        </p:txBody>
      </p:sp>
      <p:sp>
        <p:nvSpPr>
          <p:cNvPr id="4" name="Text 2"/>
          <p:cNvSpPr/>
          <p:nvPr/>
        </p:nvSpPr>
        <p:spPr>
          <a:xfrm>
            <a:off x="6355080" y="1554480"/>
            <a:ext cx="5001768" cy="448056"/>
          </a:xfrm>
          <a:prstGeom prst="rect">
            <a:avLst/>
          </a:prstGeom>
          <a:noFill/>
          <a:ln/>
        </p:spPr>
        <p:txBody>
          <a:bodyPr wrap="square" rtlCol="0" anchor="ctr"/>
          <a:lstStyle/>
          <a:p>
            <a:pPr marL="0" indent="0" algn="ctr">
              <a:buNone/>
            </a:pPr>
            <a:r>
              <a:rPr lang="en-US" sz="2300" b="1" dirty="0">
                <a:solidFill>
                  <a:srgbClr val="FFA700"/>
                </a:solidFill>
                <a:latin typeface="Source Sans Pro" pitchFamily="34" charset="0"/>
                <a:ea typeface="Source Sans Pro" pitchFamily="34" charset="-122"/>
                <a:cs typeface="Source Sans Pro" pitchFamily="34" charset="-120"/>
              </a:rPr>
              <a:t>Not Covered</a:t>
            </a:r>
            <a:endParaRPr lang="en-US" sz="2300" dirty="0"/>
          </a:p>
        </p:txBody>
      </p:sp>
      <p:sp>
        <p:nvSpPr>
          <p:cNvPr id="5" name="Text 3"/>
          <p:cNvSpPr/>
          <p:nvPr/>
        </p:nvSpPr>
        <p:spPr>
          <a:xfrm>
            <a:off x="841248" y="2148840"/>
            <a:ext cx="5001768" cy="3648456"/>
          </a:xfrm>
          <a:prstGeom prst="rect">
            <a:avLst/>
          </a:prstGeom>
          <a:noFill/>
          <a:ln/>
        </p:spPr>
        <p:txBody>
          <a:bodyPr wrap="square" rtlCol="0" anchor="t"/>
          <a:lstStyle/>
          <a:p>
            <a:pPr marL="0" indent="0">
              <a:buNone/>
            </a:pPr>
            <a:r>
              <a:rPr lang="en-US" sz="1900" b="1" dirty="0">
                <a:solidFill>
                  <a:srgbClr val="203D48"/>
                </a:solidFill>
                <a:latin typeface="Source Sans Pro" pitchFamily="34" charset="0"/>
                <a:ea typeface="Source Sans Pro" pitchFamily="34" charset="-122"/>
                <a:cs typeface="Source Sans Pro" pitchFamily="34" charset="-120"/>
              </a:rPr>
              <a:t>A phone charger stops working after two days. It was not of expected quality, so the seller must offer a solution.</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A blender described as 'dishwasher safe' is damaged in the dishwasher after using it. It was not as described.</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p:txBody>
      </p:sp>
      <p:sp>
        <p:nvSpPr>
          <p:cNvPr id="6" name="Text 4"/>
          <p:cNvSpPr/>
          <p:nvPr/>
        </p:nvSpPr>
        <p:spPr>
          <a:xfrm>
            <a:off x="6355080" y="2148840"/>
            <a:ext cx="5001768" cy="3648456"/>
          </a:xfrm>
          <a:prstGeom prst="rect">
            <a:avLst/>
          </a:prstGeom>
          <a:noFill/>
          <a:ln/>
        </p:spPr>
        <p:txBody>
          <a:bodyPr wrap="square" rtlCol="0" anchor="t"/>
          <a:lstStyle/>
          <a:p>
            <a:pPr marL="0" indent="0">
              <a:buNone/>
            </a:pPr>
            <a:r>
              <a:rPr lang="en-US" sz="1900" b="1" dirty="0">
                <a:solidFill>
                  <a:srgbClr val="203D48"/>
                </a:solidFill>
                <a:latin typeface="Source Sans Pro" pitchFamily="34" charset="0"/>
                <a:ea typeface="Source Sans Pro" pitchFamily="34" charset="-122"/>
                <a:cs typeface="Source Sans Pro" pitchFamily="34" charset="-120"/>
              </a:rPr>
              <a:t>You buy a dress, get home and decide you do not like the colour. The dress is not faulty, so the shop has no obligation to change it.</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buNone/>
            </a:pPr>
            <a:r>
              <a:rPr lang="en-US" sz="1900" b="1" dirty="0">
                <a:solidFill>
                  <a:srgbClr val="203D48"/>
                </a:solidFill>
                <a:latin typeface="Source Sans Pro" pitchFamily="34" charset="0"/>
                <a:ea typeface="Source Sans Pro" pitchFamily="34" charset="-122"/>
                <a:cs typeface="Source Sans Pro" pitchFamily="34" charset="-120"/>
              </a:rPr>
              <a:t>You buy a second-hand bike from a neighbour and the brakes fail the next day. The Act does not cover private sales.</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1463040" y="502920"/>
            <a:ext cx="8503920" cy="5202936"/>
          </a:xfrm>
          <a:prstGeom prst="roundRect">
            <a:avLst>
              <a:gd name="adj" fmla="val 2109"/>
            </a:avLst>
          </a:prstGeom>
          <a:solidFill>
            <a:srgbClr val="FFFFFF"/>
          </a:solidFill>
          <a:ln w="12700">
            <a:solidFill>
              <a:srgbClr val="DDDDDD"/>
            </a:solidFill>
            <a:prstDash val="solid"/>
          </a:ln>
          <a:effectLst>
            <a:outerShdw blurRad="101600" dist="25400" dir="2700000" algn="bl" rotWithShape="0">
              <a:srgbClr val="000000">
                <a:alpha val="10000"/>
              </a:srgbClr>
            </a:outerShdw>
          </a:effectLst>
        </p:spPr>
        <p:txBody>
          <a:bodyPr/>
          <a:lstStyle/>
          <a:p>
            <a:endParaRPr lang="en-US"/>
          </a:p>
        </p:txBody>
      </p:sp>
      <p:sp>
        <p:nvSpPr>
          <p:cNvPr id="3" name="Text 1"/>
          <p:cNvSpPr/>
          <p:nvPr/>
        </p:nvSpPr>
        <p:spPr>
          <a:xfrm>
            <a:off x="1764792" y="722376"/>
            <a:ext cx="7900416" cy="3246120"/>
          </a:xfrm>
          <a:prstGeom prst="rect">
            <a:avLst/>
          </a:prstGeom>
          <a:noFill/>
          <a:ln/>
        </p:spPr>
        <p:txBody>
          <a:bodyPr wrap="square" rtlCol="0" anchor="t"/>
          <a:lstStyle/>
          <a:p>
            <a:pPr marL="0" indent="0">
              <a:buNone/>
            </a:pPr>
            <a:r>
              <a:rPr lang="en-US" sz="2400" b="1" dirty="0">
                <a:solidFill>
                  <a:srgbClr val="049F84"/>
                </a:solidFill>
                <a:latin typeface="Source Sans Pro" pitchFamily="34" charset="0"/>
                <a:ea typeface="Source Sans Pro" pitchFamily="34" charset="-122"/>
                <a:cs typeface="Source Sans Pro" pitchFamily="34" charset="-120"/>
              </a:rPr>
              <a:t>2025 Q18 (a) (iii)</a:t>
            </a:r>
            <a:endParaRPr lang="en-US" sz="2400" dirty="0"/>
          </a:p>
          <a:p>
            <a:pPr marL="0" indent="0">
              <a:buNone/>
            </a:pPr>
            <a:r>
              <a:rPr lang="en-US" b="1" dirty="0">
                <a:solidFill>
                  <a:srgbClr val="203D48"/>
                </a:solidFill>
                <a:latin typeface="Source Sans Pro" pitchFamily="34" charset="0"/>
                <a:ea typeface="Source Sans Pro" pitchFamily="34" charset="-122"/>
                <a:cs typeface="Source Sans Pro" pitchFamily="34" charset="-120"/>
              </a:rPr>
              <a:t>Mary bought a dress in Breda's Boutique for €150. When she brought it home, she realised it did not match her jacket. The next day Mary went back looking for a refund.</a:t>
            </a:r>
            <a:endParaRPr lang="en-US" sz="3200" dirty="0"/>
          </a:p>
          <a:p>
            <a:pPr marL="0" indent="0">
              <a:buNone/>
            </a:pPr>
            <a:r>
              <a:rPr lang="en-US" b="1" dirty="0">
                <a:solidFill>
                  <a:srgbClr val="203D48"/>
                </a:solidFill>
                <a:latin typeface="Source Sans Pro" pitchFamily="34" charset="0"/>
                <a:ea typeface="Source Sans Pro" pitchFamily="34" charset="-122"/>
                <a:cs typeface="Source Sans Pro" pitchFamily="34" charset="-120"/>
              </a:rPr>
              <a:t>Is Mary legally entitled to a refund? Yes / No</a:t>
            </a:r>
          </a:p>
          <a:p>
            <a:pPr marL="0" indent="0">
              <a:buNone/>
            </a:pPr>
            <a:endParaRPr lang="en-US" sz="3200" dirty="0"/>
          </a:p>
          <a:p>
            <a:pPr marL="0" indent="0">
              <a:buNone/>
            </a:pPr>
            <a:r>
              <a:rPr lang="en-US" b="1" i="1" dirty="0">
                <a:solidFill>
                  <a:srgbClr val="2E55C6"/>
                </a:solidFill>
                <a:latin typeface="Source Sans Pro" pitchFamily="34" charset="0"/>
                <a:ea typeface="Source Sans Pro" pitchFamily="34" charset="-122"/>
                <a:cs typeface="Source Sans Pro" pitchFamily="34" charset="-120"/>
              </a:rPr>
              <a:t>No. Mary changed her mind about the dress - there was nothing wrong with it.</a:t>
            </a:r>
            <a:endParaRPr lang="en-US" sz="3200" dirty="0"/>
          </a:p>
          <a:p>
            <a:pPr marL="0" indent="0">
              <a:buNone/>
            </a:pPr>
            <a:r>
              <a:rPr lang="en-US" b="1" i="1" dirty="0">
                <a:solidFill>
                  <a:srgbClr val="2E55C6"/>
                </a:solidFill>
                <a:latin typeface="Source Sans Pro" pitchFamily="34" charset="0"/>
                <a:ea typeface="Source Sans Pro" pitchFamily="34" charset="-122"/>
                <a:cs typeface="Source Sans Pro" pitchFamily="34" charset="-120"/>
              </a:rPr>
              <a:t>There is no legal right to a refund for a change of mind on goods bought in a shop, so the shop is not responsible.</a:t>
            </a:r>
            <a:endParaRPr lang="en-US" sz="3200" dirty="0"/>
          </a:p>
        </p:txBody>
      </p:sp>
      <p:sp>
        <p:nvSpPr>
          <p:cNvPr id="4" name="Shape 2"/>
          <p:cNvSpPr/>
          <p:nvPr/>
        </p:nvSpPr>
        <p:spPr>
          <a:xfrm>
            <a:off x="1764792" y="4114800"/>
            <a:ext cx="7900416" cy="849086"/>
          </a:xfrm>
          <a:prstGeom prst="roundRect">
            <a:avLst>
              <a:gd name="adj" fmla="val 13333"/>
            </a:avLst>
          </a:prstGeom>
          <a:solidFill>
            <a:srgbClr val="FFF4D6"/>
          </a:solidFill>
          <a:ln w="12700">
            <a:solidFill>
              <a:srgbClr val="E8C96A"/>
            </a:solidFill>
            <a:prstDash val="solid"/>
          </a:ln>
        </p:spPr>
        <p:txBody>
          <a:bodyPr/>
          <a:lstStyle/>
          <a:p>
            <a:endParaRPr lang="en-US"/>
          </a:p>
        </p:txBody>
      </p:sp>
      <p:sp>
        <p:nvSpPr>
          <p:cNvPr id="5" name="Text 3"/>
          <p:cNvSpPr/>
          <p:nvPr/>
        </p:nvSpPr>
        <p:spPr>
          <a:xfrm>
            <a:off x="1938528" y="4206240"/>
            <a:ext cx="7543800" cy="1188720"/>
          </a:xfrm>
          <a:prstGeom prst="rect">
            <a:avLst/>
          </a:prstGeom>
          <a:noFill/>
          <a:ln/>
        </p:spPr>
        <p:txBody>
          <a:bodyPr wrap="square" rtlCol="0" anchor="t"/>
          <a:lstStyle/>
          <a:p>
            <a:pPr marL="0" indent="0">
              <a:buNone/>
            </a:pPr>
            <a:r>
              <a:rPr lang="en-US" b="1" dirty="0">
                <a:solidFill>
                  <a:srgbClr val="203D48"/>
                </a:solidFill>
                <a:latin typeface="Source Sans Pro" pitchFamily="34" charset="0"/>
                <a:ea typeface="Source Sans Pro" pitchFamily="34" charset="-122"/>
                <a:cs typeface="Source Sans Pro" pitchFamily="34" charset="-120"/>
              </a:rPr>
              <a:t>TOP TIP:  </a:t>
            </a:r>
            <a:r>
              <a:rPr lang="en-US" dirty="0">
                <a:solidFill>
                  <a:srgbClr val="203D48"/>
                </a:solidFill>
                <a:latin typeface="Source Sans Pro" pitchFamily="34" charset="0"/>
                <a:ea typeface="Source Sans Pro" pitchFamily="34" charset="-122"/>
                <a:cs typeface="Source Sans Pro" pitchFamily="34" charset="-120"/>
              </a:rPr>
              <a:t>A change of mind gives no legal right to a refund in a shop. A return right only applies online (14-day cooling off) or for distance contracts.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buNone/>
            </a:pPr>
            <a:r>
              <a:rPr lang="en-US" sz="5400" dirty="0">
                <a:solidFill>
                  <a:srgbClr val="FFFFFF"/>
                </a:solidFill>
                <a:latin typeface="ADLaM Display" pitchFamily="34" charset="0"/>
                <a:ea typeface="ADLaM Display" pitchFamily="34" charset="-122"/>
                <a:cs typeface="ADLaM Display" pitchFamily="34" charset="-120"/>
              </a:rPr>
              <a:t>Workbook Q1 -&gt; Q3</a:t>
            </a:r>
            <a:endParaRPr lang="en-US" sz="5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buNone/>
            </a:pPr>
            <a:r>
              <a:rPr lang="en-US" sz="3200" dirty="0">
                <a:solidFill>
                  <a:srgbClr val="00B2FF"/>
                </a:solidFill>
                <a:latin typeface="ADLaM Display" pitchFamily="34" charset="0"/>
                <a:ea typeface="ADLaM Display" pitchFamily="34" charset="-122"/>
                <a:cs typeface="ADLaM Display" pitchFamily="34" charset="-120"/>
              </a:rPr>
              <a:t>Rights When Paying for a Service</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ts val="3000"/>
              </a:lnSpc>
              <a:buNone/>
            </a:pPr>
            <a:r>
              <a:rPr lang="en-US" sz="2000" b="1" dirty="0">
                <a:solidFill>
                  <a:srgbClr val="203D48"/>
                </a:solidFill>
                <a:latin typeface="Source Sans Pro" pitchFamily="34" charset="0"/>
                <a:ea typeface="Source Sans Pro" pitchFamily="34" charset="-122"/>
                <a:cs typeface="Source Sans Pro" pitchFamily="34" charset="-120"/>
              </a:rPr>
              <a:t>A </a:t>
            </a:r>
            <a:r>
              <a:rPr lang="en-US" sz="2000" b="1" dirty="0">
                <a:solidFill>
                  <a:srgbClr val="00B2FF"/>
                </a:solidFill>
                <a:latin typeface="Source Sans Pro" pitchFamily="34" charset="0"/>
                <a:ea typeface="Source Sans Pro" pitchFamily="34" charset="-122"/>
                <a:cs typeface="Source Sans Pro" pitchFamily="34" charset="-120"/>
              </a:rPr>
              <a:t>service</a:t>
            </a:r>
            <a:r>
              <a:rPr lang="en-US" sz="2000" b="1" dirty="0">
                <a:solidFill>
                  <a:srgbClr val="203D48"/>
                </a:solidFill>
                <a:latin typeface="Source Sans Pro" pitchFamily="34" charset="0"/>
                <a:ea typeface="Source Sans Pro" pitchFamily="34" charset="-122"/>
                <a:cs typeface="Source Sans Pro" pitchFamily="34" charset="-120"/>
              </a:rPr>
              <a:t> is work carried out for you by a trader, eg a haircut or a car repair.</a:t>
            </a:r>
            <a:endParaRPr lang="en-US" sz="2000" dirty="0"/>
          </a:p>
          <a:p>
            <a:pPr marL="0" indent="0">
              <a:lnSpc>
                <a:spcPts val="30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000"/>
              </a:lnSpc>
              <a:buNone/>
            </a:pPr>
            <a:r>
              <a:rPr lang="en-US" sz="2000" b="1" dirty="0">
                <a:solidFill>
                  <a:srgbClr val="203D48"/>
                </a:solidFill>
                <a:latin typeface="Source Sans Pro" pitchFamily="34" charset="0"/>
                <a:ea typeface="Source Sans Pro" pitchFamily="34" charset="-122"/>
                <a:cs typeface="Source Sans Pro" pitchFamily="34" charset="-120"/>
              </a:rPr>
              <a:t>A service must be carried out with:</a:t>
            </a:r>
            <a:endParaRPr lang="en-US" sz="2000" dirty="0"/>
          </a:p>
          <a:p>
            <a:pPr marL="0" indent="0">
              <a:lnSpc>
                <a:spcPts val="3000"/>
              </a:lnSpc>
              <a:buNone/>
            </a:pPr>
            <a:endParaRPr lang="en-US" sz="2000" b="1" dirty="0">
              <a:solidFill>
                <a:srgbClr val="00B2FF"/>
              </a:solidFill>
              <a:latin typeface="Source Sans Pro" pitchFamily="34" charset="0"/>
              <a:ea typeface="Source Sans Pro" pitchFamily="34" charset="-122"/>
              <a:cs typeface="Source Sans Pro" pitchFamily="34" charset="-120"/>
            </a:endParaRPr>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Proper skill and care</a:t>
            </a:r>
            <a:r>
              <a:rPr lang="en-US" sz="2000" b="1" dirty="0">
                <a:solidFill>
                  <a:srgbClr val="203D48"/>
                </a:solidFill>
                <a:latin typeface="Source Sans Pro" pitchFamily="34" charset="0"/>
                <a:ea typeface="Source Sans Pro" pitchFamily="34" charset="-122"/>
                <a:cs typeface="Source Sans Pro" pitchFamily="34" charset="-120"/>
              </a:rPr>
              <a:t>.</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Completed in a reasonable time</a:t>
            </a:r>
            <a:r>
              <a:rPr lang="en-US" sz="2000" b="1" dirty="0">
                <a:solidFill>
                  <a:srgbClr val="203D48"/>
                </a:solidFill>
                <a:latin typeface="Source Sans Pro" pitchFamily="34" charset="0"/>
                <a:ea typeface="Source Sans Pro" pitchFamily="34" charset="-122"/>
                <a:cs typeface="Source Sans Pro" pitchFamily="34" charset="-120"/>
              </a:rPr>
              <a:t>.</a:t>
            </a:r>
            <a:endParaRPr lang="en-US" sz="2000" dirty="0"/>
          </a:p>
          <a:p>
            <a:pPr marL="0" indent="0">
              <a:lnSpc>
                <a:spcPts val="3000"/>
              </a:lnSpc>
              <a:buNone/>
            </a:pPr>
            <a:r>
              <a:rPr lang="en-US" sz="2000" b="1" dirty="0">
                <a:solidFill>
                  <a:srgbClr val="00B2FF"/>
                </a:solidFill>
                <a:latin typeface="Source Sans Pro" pitchFamily="34" charset="0"/>
                <a:ea typeface="Source Sans Pro" pitchFamily="34" charset="-122"/>
                <a:cs typeface="Source Sans Pro" pitchFamily="34" charset="-120"/>
              </a:rPr>
              <a:t>Charged at a reasonable price</a:t>
            </a:r>
            <a:r>
              <a:rPr lang="en-US" sz="2000" b="1" dirty="0">
                <a:solidFill>
                  <a:srgbClr val="203D48"/>
                </a:solidFill>
                <a:latin typeface="Source Sans Pro" pitchFamily="34" charset="0"/>
                <a:ea typeface="Source Sans Pro" pitchFamily="34" charset="-122"/>
                <a:cs typeface="Source Sans Pro" pitchFamily="34" charset="-120"/>
              </a:rPr>
              <a:t> if none was agreed in advance.</a:t>
            </a:r>
            <a:endParaRPr lang="en-US" sz="2000" dirty="0"/>
          </a:p>
          <a:p>
            <a:pPr marL="0" indent="0">
              <a:lnSpc>
                <a:spcPts val="3000"/>
              </a:lnSpc>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ts val="3000"/>
              </a:lnSpc>
              <a:buNone/>
            </a:pPr>
            <a:r>
              <a:rPr lang="en-US" sz="2000" b="1" dirty="0">
                <a:solidFill>
                  <a:srgbClr val="203D48"/>
                </a:solidFill>
                <a:latin typeface="Source Sans Pro" pitchFamily="34" charset="0"/>
                <a:ea typeface="Source Sans Pro" pitchFamily="34" charset="-122"/>
                <a:cs typeface="Source Sans Pro" pitchFamily="34" charset="-120"/>
              </a:rPr>
              <a:t>If these standards are not met, you may be entitled to a refund, price reduction or to have the work redone.</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1873</Words>
  <Application>Microsoft Macintosh PowerPoint</Application>
  <PresentationFormat>Widescreen</PresentationFormat>
  <Paragraphs>171</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ADLaM Display</vt:lpstr>
      <vt:lpstr>Arial</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 Rights and Responsibilities of Consumers</dc:title>
  <dc:subject>PptxGenJS Presentation</dc:subject>
  <dc:creator>PptxGenJS</dc:creator>
  <cp:lastModifiedBy>Gavin Duffy</cp:lastModifiedBy>
  <cp:revision>7</cp:revision>
  <dcterms:created xsi:type="dcterms:W3CDTF">2026-06-17T20:09:34Z</dcterms:created>
  <dcterms:modified xsi:type="dcterms:W3CDTF">2026-07-15T17:15:38Z</dcterms:modified>
</cp:coreProperties>
</file>