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89" r:id="rId10"/>
    <p:sldId id="264" r:id="rId11"/>
    <p:sldId id="284" r:id="rId12"/>
    <p:sldId id="291" r:id="rId13"/>
    <p:sldId id="285" r:id="rId14"/>
    <p:sldId id="287" r:id="rId15"/>
    <p:sldId id="286" r:id="rId16"/>
    <p:sldId id="265" r:id="rId17"/>
    <p:sldId id="266" r:id="rId18"/>
    <p:sldId id="267" r:id="rId19"/>
    <p:sldId id="268" r:id="rId20"/>
    <p:sldId id="269" r:id="rId21"/>
    <p:sldId id="270" r:id="rId22"/>
    <p:sldId id="271" r:id="rId23"/>
    <p:sldId id="292" r:id="rId24"/>
    <p:sldId id="272" r:id="rId25"/>
    <p:sldId id="273" r:id="rId26"/>
    <p:sldId id="274" r:id="rId27"/>
    <p:sldId id="293" r:id="rId28"/>
    <p:sldId id="294" r:id="rId29"/>
    <p:sldId id="275" r:id="rId30"/>
    <p:sldId id="276" r:id="rId31"/>
    <p:sldId id="277" r:id="rId32"/>
    <p:sldId id="295" r:id="rId33"/>
    <p:sldId id="278" r:id="rId34"/>
    <p:sldId id="279" r:id="rId35"/>
    <p:sldId id="280" r:id="rId36"/>
    <p:sldId id="290" r:id="rId37"/>
    <p:sldId id="281" r:id="rId38"/>
    <p:sldId id="282" r:id="rId39"/>
    <p:sldId id="28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66"/>
    <p:restoredTop sz="94658"/>
  </p:normalViewPr>
  <p:slideViewPr>
    <p:cSldViewPr snapToGrid="0" snapToObjects="1">
      <p:cViewPr varScale="1">
        <p:scale>
          <a:sx n="92" d="100"/>
          <a:sy n="92" d="100"/>
        </p:scale>
        <p:origin x="200" y="784"/>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700000"/>
            <a:ext cx="10515600" cy="1800000"/>
          </a:xfrm>
          <a:prstGeom prst="rect">
            <a:avLst/>
          </a:prstGeom>
          <a:noFill/>
        </p:spPr>
        <p:txBody>
          <a:bodyPr wrap="square" lIns="0" tIns="0" rIns="0" bIns="0">
            <a:spAutoFit/>
          </a:bodyPr>
          <a:lstStyle/>
          <a:p>
            <a:pPr algn="l">
              <a:lnSpc>
                <a:spcPct val="110000"/>
              </a:lnSpc>
              <a:spcAft>
                <a:spcPts val="1000"/>
              </a:spcAft>
            </a:pPr>
            <a:r>
              <a:rPr sz="4400" b="0">
                <a:solidFill>
                  <a:srgbClr val="00B2FF"/>
                </a:solidFill>
                <a:latin typeface="ADLaM Display"/>
              </a:rPr>
              <a:t>Personal Insurance</a:t>
            </a:r>
          </a:p>
          <a:p>
            <a:pPr algn="l">
              <a:lnSpc>
                <a:spcPct val="110000"/>
              </a:lnSpc>
              <a:spcBef>
                <a:spcPts val="600"/>
              </a:spcBef>
              <a:spcAft>
                <a:spcPts val="800"/>
              </a:spcAft>
            </a:pPr>
            <a:r>
              <a:rPr sz="2600" b="0">
                <a:solidFill>
                  <a:srgbClr val="00B2FF"/>
                </a:solidFill>
                <a:latin typeface="ADLaM Display"/>
              </a:rPr>
              <a:t>Learning Outcome 1.6</a:t>
            </a:r>
          </a:p>
        </p:txBody>
      </p:sp>
      <p:sp>
        <p:nvSpPr>
          <p:cNvPr id="4" name="TextBox 3"/>
          <p:cNvSpPr txBox="1"/>
          <p:nvPr/>
        </p:nvSpPr>
        <p:spPr>
          <a:xfrm>
            <a:off x="838200" y="2900000"/>
            <a:ext cx="10515600" cy="2000000"/>
          </a:xfrm>
          <a:prstGeom prst="rect">
            <a:avLst/>
          </a:prstGeom>
          <a:noFill/>
        </p:spPr>
        <p:txBody>
          <a:bodyPr wrap="square" lIns="0" tIns="0" rIns="0" bIns="0">
            <a:spAutoFit/>
          </a:bodyPr>
          <a:lstStyle/>
          <a:p>
            <a:pPr algn="l">
              <a:lnSpc>
                <a:spcPct val="115000"/>
              </a:lnSpc>
              <a:spcAft>
                <a:spcPts val="800"/>
              </a:spcAft>
            </a:pPr>
            <a:r>
              <a:rPr sz="2600" b="1">
                <a:solidFill>
                  <a:srgbClr val="203D48"/>
                </a:solidFill>
                <a:latin typeface="Source Sans Pro"/>
              </a:rPr>
              <a:t>Identify appropriate types of insurance for particular personal needs and consider costs, benefits and risks.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Q4 -&gt; Q7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Principles of Insurance</a:t>
            </a:r>
          </a:p>
        </p:txBody>
      </p:sp>
      <p:sp>
        <p:nvSpPr>
          <p:cNvPr id="4" name="TextBox 3"/>
          <p:cNvSpPr txBox="1"/>
          <p:nvPr/>
        </p:nvSpPr>
        <p:spPr>
          <a:xfrm>
            <a:off x="838200" y="1221400"/>
            <a:ext cx="10515600" cy="4685065"/>
          </a:xfrm>
          <a:prstGeom prst="rect">
            <a:avLst/>
          </a:prstGeom>
          <a:noFill/>
        </p:spPr>
        <p:txBody>
          <a:bodyPr wrap="square" lIns="0" tIns="0" rIns="0" bIns="0">
            <a:spAutoFit/>
          </a:bodyPr>
          <a:lstStyle/>
          <a:p>
            <a:pPr algn="l">
              <a:lnSpc>
                <a:spcPct val="105000"/>
              </a:lnSpc>
              <a:spcAft>
                <a:spcPts val="1000"/>
              </a:spcAft>
            </a:pPr>
            <a:r>
              <a:rPr sz="2400" b="1" dirty="0">
                <a:solidFill>
                  <a:srgbClr val="203D48"/>
                </a:solidFill>
                <a:latin typeface="Source Sans Pro"/>
              </a:rPr>
              <a:t>When a person takes out an insurance policy, both the insurance company and the insured person must follow certain rules. These are called the </a:t>
            </a:r>
            <a:r>
              <a:rPr sz="2400" b="1" dirty="0">
                <a:solidFill>
                  <a:srgbClr val="00B2FF"/>
                </a:solidFill>
                <a:latin typeface="Source Sans Pro"/>
              </a:rPr>
              <a:t>principles of insurance</a:t>
            </a:r>
            <a:r>
              <a:rPr sz="2400" b="1" dirty="0">
                <a:solidFill>
                  <a:srgbClr val="203D48"/>
                </a:solidFill>
                <a:latin typeface="Source Sans Pro"/>
              </a:rPr>
              <a:t>.</a:t>
            </a:r>
          </a:p>
          <a:p>
            <a:pPr algn="l">
              <a:lnSpc>
                <a:spcPct val="105000"/>
              </a:lnSpc>
              <a:spcAft>
                <a:spcPts val="800"/>
              </a:spcAft>
            </a:pPr>
            <a:endParaRPr lang="en-GB" sz="2400" b="1" dirty="0">
              <a:solidFill>
                <a:srgbClr val="00B2FF"/>
              </a:solidFill>
              <a:latin typeface="Source Sans Pro"/>
            </a:endParaRPr>
          </a:p>
          <a:p>
            <a:pPr algn="l">
              <a:lnSpc>
                <a:spcPct val="105000"/>
              </a:lnSpc>
              <a:spcAft>
                <a:spcPts val="800"/>
              </a:spcAft>
            </a:pPr>
            <a:r>
              <a:rPr sz="2400" b="1" dirty="0">
                <a:solidFill>
                  <a:srgbClr val="00B2FF"/>
                </a:solidFill>
                <a:latin typeface="Source Sans Pro"/>
              </a:rPr>
              <a:t>Utmost Good Faith: </a:t>
            </a:r>
            <a:r>
              <a:rPr sz="2400" b="1" dirty="0">
                <a:solidFill>
                  <a:srgbClr val="203D48"/>
                </a:solidFill>
                <a:latin typeface="Source Sans Pro"/>
              </a:rPr>
              <a:t>all material facts must be disclosed when applying for insurance, </a:t>
            </a:r>
            <a:r>
              <a:rPr sz="2400" b="1" dirty="0" err="1">
                <a:solidFill>
                  <a:srgbClr val="203D48"/>
                </a:solidFill>
                <a:latin typeface="Source Sans Pro"/>
              </a:rPr>
              <a:t>eg</a:t>
            </a:r>
            <a:r>
              <a:rPr sz="2400" b="1" dirty="0">
                <a:solidFill>
                  <a:srgbClr val="203D48"/>
                </a:solidFill>
                <a:latin typeface="Source Sans Pro"/>
              </a:rPr>
              <a:t> </a:t>
            </a:r>
            <a:r>
              <a:rPr lang="en-GB" sz="2400" b="1" dirty="0">
                <a:solidFill>
                  <a:srgbClr val="203D48"/>
                </a:solidFill>
                <a:latin typeface="Source Sans Pro"/>
              </a:rPr>
              <a:t>you need to tell an insurer you have </a:t>
            </a:r>
            <a:r>
              <a:rPr sz="2400" b="1" dirty="0">
                <a:solidFill>
                  <a:srgbClr val="203D48"/>
                </a:solidFill>
                <a:latin typeface="Source Sans Pro"/>
              </a:rPr>
              <a:t>penalty points or previous claims.</a:t>
            </a:r>
          </a:p>
          <a:p>
            <a:pPr algn="l">
              <a:lnSpc>
                <a:spcPct val="105000"/>
              </a:lnSpc>
              <a:spcAft>
                <a:spcPts val="800"/>
              </a:spcAft>
            </a:pPr>
            <a:endParaRPr lang="en-GB" sz="2400" b="1" dirty="0">
              <a:solidFill>
                <a:srgbClr val="00B2FF"/>
              </a:solidFill>
              <a:latin typeface="Source Sans Pro"/>
            </a:endParaRPr>
          </a:p>
          <a:p>
            <a:pPr algn="l">
              <a:lnSpc>
                <a:spcPct val="105000"/>
              </a:lnSpc>
              <a:spcAft>
                <a:spcPts val="800"/>
              </a:spcAft>
            </a:pPr>
            <a:r>
              <a:rPr sz="2400" b="1" dirty="0">
                <a:solidFill>
                  <a:srgbClr val="00B2FF"/>
                </a:solidFill>
                <a:latin typeface="Source Sans Pro"/>
              </a:rPr>
              <a:t>Insurable Interest: </a:t>
            </a:r>
            <a:r>
              <a:rPr sz="2400" b="1" dirty="0">
                <a:solidFill>
                  <a:srgbClr val="203D48"/>
                </a:solidFill>
                <a:latin typeface="Source Sans Pro"/>
              </a:rPr>
              <a:t>the insured must have a financial interest in the item being insured. </a:t>
            </a:r>
            <a:r>
              <a:rPr lang="en-GB" sz="2400" b="1" dirty="0">
                <a:solidFill>
                  <a:srgbClr val="203D48"/>
                </a:solidFill>
                <a:latin typeface="Source Sans Pro"/>
              </a:rPr>
              <a:t>For example, a</a:t>
            </a:r>
            <a:r>
              <a:rPr sz="2400" b="1" dirty="0">
                <a:solidFill>
                  <a:srgbClr val="203D48"/>
                </a:solidFill>
                <a:latin typeface="Source Sans Pro"/>
              </a:rPr>
              <a:t> person cannot insure a </a:t>
            </a:r>
            <a:r>
              <a:rPr sz="2400" b="1" dirty="0" err="1">
                <a:solidFill>
                  <a:srgbClr val="203D48"/>
                </a:solidFill>
                <a:latin typeface="Source Sans Pro"/>
              </a:rPr>
              <a:t>neighbour's</a:t>
            </a:r>
            <a:r>
              <a:rPr sz="2400" b="1" dirty="0">
                <a:solidFill>
                  <a:srgbClr val="203D48"/>
                </a:solidFill>
                <a:latin typeface="Source Sans Pro"/>
              </a:rPr>
              <a:t> car</a:t>
            </a:r>
            <a:r>
              <a:rPr lang="en-GB" sz="2400" b="1" dirty="0">
                <a:solidFill>
                  <a:srgbClr val="203D48"/>
                </a:solidFill>
                <a:latin typeface="Source Sans Pro"/>
              </a:rPr>
              <a:t> as they would not suffer a loss if it was robbed</a:t>
            </a:r>
            <a:r>
              <a:rPr sz="2400" b="1" dirty="0">
                <a:solidFill>
                  <a:srgbClr val="203D48"/>
                </a:solidFill>
                <a:latin typeface="Source Sans Pro"/>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FE994F-6EE6-D9DA-055F-A3D824F4698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5D22EC9-BCBD-8E55-E3FA-592AB51A3592}"/>
              </a:ext>
            </a:extLst>
          </p:cNvPr>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Principles of Insurance</a:t>
            </a:r>
          </a:p>
        </p:txBody>
      </p:sp>
      <p:sp>
        <p:nvSpPr>
          <p:cNvPr id="4" name="TextBox 3">
            <a:extLst>
              <a:ext uri="{FF2B5EF4-FFF2-40B4-BE49-F238E27FC236}">
                <a16:creationId xmlns:a16="http://schemas.microsoft.com/office/drawing/2014/main" id="{E1BCF471-29C0-7AF0-B71F-C8404A270E0D}"/>
              </a:ext>
            </a:extLst>
          </p:cNvPr>
          <p:cNvSpPr txBox="1"/>
          <p:nvPr/>
        </p:nvSpPr>
        <p:spPr>
          <a:xfrm>
            <a:off x="838200" y="1450000"/>
            <a:ext cx="10515600" cy="3496022"/>
          </a:xfrm>
          <a:prstGeom prst="rect">
            <a:avLst/>
          </a:prstGeom>
          <a:noFill/>
        </p:spPr>
        <p:txBody>
          <a:bodyPr wrap="square" lIns="0" tIns="0" rIns="0" bIns="0">
            <a:spAutoFit/>
          </a:bodyPr>
          <a:lstStyle/>
          <a:p>
            <a:pPr algn="l">
              <a:lnSpc>
                <a:spcPct val="105000"/>
              </a:lnSpc>
              <a:spcAft>
                <a:spcPts val="800"/>
              </a:spcAft>
            </a:pPr>
            <a:r>
              <a:rPr sz="2400" b="1" dirty="0">
                <a:solidFill>
                  <a:srgbClr val="00B2FF"/>
                </a:solidFill>
                <a:latin typeface="Source Sans Pro"/>
              </a:rPr>
              <a:t>Indemnity: </a:t>
            </a:r>
            <a:r>
              <a:rPr sz="2400" b="1" dirty="0">
                <a:solidFill>
                  <a:srgbClr val="203D48"/>
                </a:solidFill>
                <a:latin typeface="Source Sans Pro"/>
              </a:rPr>
              <a:t>a profit cannot be made from insurance. The insured is restored to the same financial position as before the loss.</a:t>
            </a:r>
          </a:p>
          <a:p>
            <a:pPr algn="l">
              <a:lnSpc>
                <a:spcPct val="105000"/>
              </a:lnSpc>
              <a:spcAft>
                <a:spcPts val="800"/>
              </a:spcAft>
            </a:pPr>
            <a:endParaRPr lang="en-GB" sz="2400" b="1" dirty="0">
              <a:solidFill>
                <a:srgbClr val="00B2FF"/>
              </a:solidFill>
              <a:latin typeface="Source Sans Pro"/>
            </a:endParaRPr>
          </a:p>
          <a:p>
            <a:pPr algn="l">
              <a:lnSpc>
                <a:spcPct val="105000"/>
              </a:lnSpc>
              <a:spcAft>
                <a:spcPts val="800"/>
              </a:spcAft>
            </a:pPr>
            <a:r>
              <a:rPr sz="2400" b="1" dirty="0">
                <a:solidFill>
                  <a:srgbClr val="00B2FF"/>
                </a:solidFill>
                <a:latin typeface="Source Sans Pro"/>
              </a:rPr>
              <a:t>Contribution: </a:t>
            </a:r>
            <a:r>
              <a:rPr sz="2400" b="1" dirty="0">
                <a:solidFill>
                  <a:srgbClr val="203D48"/>
                </a:solidFill>
                <a:latin typeface="Source Sans Pro"/>
              </a:rPr>
              <a:t>if the same risk is insured with more than one insurer, the companies share the cost of any claim between them.</a:t>
            </a:r>
          </a:p>
          <a:p>
            <a:pPr algn="l">
              <a:lnSpc>
                <a:spcPct val="105000"/>
              </a:lnSpc>
              <a:spcAft>
                <a:spcPts val="800"/>
              </a:spcAft>
            </a:pPr>
            <a:endParaRPr lang="en-GB" sz="2400" b="1" dirty="0">
              <a:solidFill>
                <a:srgbClr val="00B2FF"/>
              </a:solidFill>
              <a:latin typeface="Source Sans Pro"/>
            </a:endParaRPr>
          </a:p>
          <a:p>
            <a:pPr algn="l">
              <a:lnSpc>
                <a:spcPct val="105000"/>
              </a:lnSpc>
              <a:spcAft>
                <a:spcPts val="800"/>
              </a:spcAft>
            </a:pPr>
            <a:r>
              <a:rPr sz="2400" b="1" dirty="0">
                <a:solidFill>
                  <a:srgbClr val="00B2FF"/>
                </a:solidFill>
                <a:latin typeface="Source Sans Pro"/>
              </a:rPr>
              <a:t>Subrogation: </a:t>
            </a:r>
            <a:r>
              <a:rPr sz="2400" b="1" dirty="0">
                <a:solidFill>
                  <a:srgbClr val="203D48"/>
                </a:solidFill>
                <a:latin typeface="Source Sans Pro"/>
              </a:rPr>
              <a:t>after paying out on a claim, the insurance company can take legal action against the party responsible to recover its costs.</a:t>
            </a:r>
          </a:p>
        </p:txBody>
      </p:sp>
    </p:spTree>
    <p:extLst>
      <p:ext uri="{BB962C8B-B14F-4D97-AF65-F5344CB8AC3E}">
        <p14:creationId xmlns:p14="http://schemas.microsoft.com/office/powerpoint/2010/main" val="3192389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460500" y="500000"/>
            <a:ext cx="8500000" cy="520000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760500" y="720000"/>
            <a:ext cx="7900000" cy="500000"/>
          </a:xfrm>
          <a:prstGeom prst="rect">
            <a:avLst/>
          </a:prstGeom>
          <a:noFill/>
        </p:spPr>
        <p:txBody>
          <a:bodyPr wrap="square" lIns="0" tIns="0" rIns="0" bIns="0">
            <a:spAutoFit/>
          </a:bodyPr>
          <a:lstStyle/>
          <a:p>
            <a:pPr algn="l">
              <a:lnSpc>
                <a:spcPct val="105000"/>
              </a:lnSpc>
            </a:pPr>
            <a:r>
              <a:rPr sz="2400" b="1">
                <a:solidFill>
                  <a:srgbClr val="049F84"/>
                </a:solidFill>
                <a:latin typeface="Source Sans Pro"/>
              </a:rPr>
              <a:t>2022 Q18 (a) (i)</a:t>
            </a:r>
          </a:p>
        </p:txBody>
      </p:sp>
      <p:sp>
        <p:nvSpPr>
          <p:cNvPr id="5" name="TextBox 4"/>
          <p:cNvSpPr txBox="1"/>
          <p:nvPr/>
        </p:nvSpPr>
        <p:spPr>
          <a:xfrm>
            <a:off x="1760500" y="1280000"/>
            <a:ext cx="7900000" cy="3811941"/>
          </a:xfrm>
          <a:prstGeom prst="rect">
            <a:avLst/>
          </a:prstGeom>
          <a:noFill/>
        </p:spPr>
        <p:txBody>
          <a:bodyPr wrap="square" lIns="0" tIns="0" rIns="0" bIns="0">
            <a:spAutoFit/>
          </a:bodyPr>
          <a:lstStyle/>
          <a:p>
            <a:pPr algn="l">
              <a:lnSpc>
                <a:spcPct val="110000"/>
              </a:lnSpc>
              <a:spcAft>
                <a:spcPts val="800"/>
              </a:spcAft>
            </a:pPr>
            <a:r>
              <a:rPr b="1" dirty="0">
                <a:solidFill>
                  <a:srgbClr val="203D48"/>
                </a:solidFill>
                <a:latin typeface="Source Sans Pro"/>
              </a:rPr>
              <a:t>Kevin lives with his parents in Emo, Co. Laois. He recently passed his driving test and bought a car. He is now considering his motor insurance options.</a:t>
            </a:r>
          </a:p>
          <a:p>
            <a:pPr algn="l">
              <a:lnSpc>
                <a:spcPct val="110000"/>
              </a:lnSpc>
              <a:spcAft>
                <a:spcPts val="800"/>
              </a:spcAft>
            </a:pPr>
            <a:r>
              <a:rPr b="1" dirty="0">
                <a:solidFill>
                  <a:srgbClr val="203D48"/>
                </a:solidFill>
                <a:latin typeface="Source Sans Pro"/>
              </a:rPr>
              <a:t>Read the following definitions of some of the principles of insurance. Match the definitions with the correct principle.</a:t>
            </a:r>
          </a:p>
          <a:p>
            <a:pPr algn="l">
              <a:lnSpc>
                <a:spcPct val="110000"/>
              </a:lnSpc>
              <a:spcAft>
                <a:spcPts val="300"/>
              </a:spcAft>
            </a:pPr>
            <a:r>
              <a:rPr b="1" dirty="0">
                <a:solidFill>
                  <a:srgbClr val="049F84"/>
                </a:solidFill>
                <a:latin typeface="Source Sans Pro"/>
              </a:rPr>
              <a:t>A: </a:t>
            </a:r>
            <a:r>
              <a:rPr b="1" dirty="0">
                <a:solidFill>
                  <a:srgbClr val="203D48"/>
                </a:solidFill>
                <a:latin typeface="Source Sans Pro"/>
              </a:rPr>
              <a:t>A profit cannot be made from insurance.</a:t>
            </a:r>
          </a:p>
          <a:p>
            <a:pPr algn="l">
              <a:lnSpc>
                <a:spcPct val="110000"/>
              </a:lnSpc>
              <a:spcAft>
                <a:spcPts val="300"/>
              </a:spcAft>
            </a:pPr>
            <a:r>
              <a:rPr b="1" dirty="0">
                <a:solidFill>
                  <a:srgbClr val="049F84"/>
                </a:solidFill>
                <a:latin typeface="Source Sans Pro"/>
              </a:rPr>
              <a:t>B: </a:t>
            </a:r>
            <a:r>
              <a:rPr b="1" dirty="0">
                <a:solidFill>
                  <a:srgbClr val="203D48"/>
                </a:solidFill>
                <a:latin typeface="Source Sans Pro"/>
              </a:rPr>
              <a:t>When the same risk is insured with more than one insurer, they will divide the cost of any claim between them.</a:t>
            </a:r>
          </a:p>
          <a:p>
            <a:pPr algn="l">
              <a:lnSpc>
                <a:spcPct val="110000"/>
              </a:lnSpc>
              <a:spcAft>
                <a:spcPts val="1000"/>
              </a:spcAft>
            </a:pPr>
            <a:r>
              <a:rPr b="1" dirty="0">
                <a:solidFill>
                  <a:srgbClr val="049F84"/>
                </a:solidFill>
                <a:latin typeface="Source Sans Pro"/>
              </a:rPr>
              <a:t>C: </a:t>
            </a:r>
            <a:r>
              <a:rPr b="1" dirty="0">
                <a:solidFill>
                  <a:srgbClr val="203D48"/>
                </a:solidFill>
                <a:latin typeface="Source Sans Pro"/>
              </a:rPr>
              <a:t>When applying for insurance, all material facts relating to the policy must be disclosed.</a:t>
            </a:r>
          </a:p>
          <a:p>
            <a:pPr algn="l">
              <a:lnSpc>
                <a:spcPct val="110000"/>
              </a:lnSpc>
            </a:pPr>
            <a:endParaRPr lang="en-GB" sz="2000" b="1" dirty="0">
              <a:solidFill>
                <a:srgbClr val="049F84"/>
              </a:solidFill>
              <a:latin typeface="Source Sans Pro"/>
            </a:endParaRPr>
          </a:p>
          <a:p>
            <a:pPr algn="ctr">
              <a:lnSpc>
                <a:spcPct val="110000"/>
              </a:lnSpc>
            </a:pPr>
            <a:r>
              <a:rPr sz="2000" b="1" dirty="0">
                <a:solidFill>
                  <a:srgbClr val="2E55C6"/>
                </a:solidFill>
                <a:latin typeface="Source Sans Pro"/>
              </a:rPr>
              <a:t>Utmost Good Faith = C,  Indemnity = A,  Contribution = 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762000" y="1650000"/>
            <a:ext cx="10670000" cy="3898952"/>
          </a:xfrm>
          <a:prstGeom prst="rect">
            <a:avLst/>
          </a:prstGeom>
          <a:noFill/>
        </p:spPr>
        <p:txBody>
          <a:bodyPr wrap="square" lIns="0" tIns="0" rIns="0" bIns="0">
            <a:spAutoFit/>
          </a:bodyPr>
          <a:lstStyle/>
          <a:p>
            <a:pPr algn="l">
              <a:lnSpc>
                <a:spcPct val="105000"/>
              </a:lnSpc>
              <a:spcAft>
                <a:spcPts val="1400"/>
              </a:spcAft>
            </a:pPr>
            <a:r>
              <a:rPr sz="2300" b="1" dirty="0">
                <a:solidFill>
                  <a:srgbClr val="FFDE5C"/>
                </a:solidFill>
                <a:latin typeface="Source Sans Pro"/>
              </a:rPr>
              <a:t>Key Skill: </a:t>
            </a:r>
            <a:r>
              <a:rPr sz="2300" b="1" dirty="0">
                <a:solidFill>
                  <a:srgbClr val="FFFFFF"/>
                </a:solidFill>
                <a:latin typeface="Source Sans Pro"/>
              </a:rPr>
              <a:t>Identify the principles of insurance.</a:t>
            </a:r>
          </a:p>
          <a:p>
            <a:pPr algn="l">
              <a:lnSpc>
                <a:spcPct val="105000"/>
              </a:lnSpc>
              <a:spcAft>
                <a:spcPts val="1200"/>
              </a:spcAft>
            </a:pPr>
            <a:r>
              <a:rPr sz="2000" b="1" dirty="0">
                <a:solidFill>
                  <a:srgbClr val="FFFFFF"/>
                </a:solidFill>
                <a:latin typeface="Source Sans Pro"/>
              </a:rPr>
              <a:t>Read each example below and identify which principle of insurance it relates to.</a:t>
            </a:r>
          </a:p>
          <a:p>
            <a:pPr marL="285750" indent="-285750" algn="l">
              <a:lnSpc>
                <a:spcPct val="105000"/>
              </a:lnSpc>
              <a:spcAft>
                <a:spcPts val="800"/>
              </a:spcAft>
              <a:buAutoNum type="arabicPeriod"/>
            </a:pPr>
            <a:r>
              <a:rPr sz="1700" b="1" dirty="0">
                <a:solidFill>
                  <a:srgbClr val="FFFFFF"/>
                </a:solidFill>
                <a:latin typeface="Source Sans Pro"/>
              </a:rPr>
              <a:t>Aoife applies for house insurance and does not mention that her house had a flood two years ago. Which principle has she broken?</a:t>
            </a:r>
          </a:p>
          <a:p>
            <a:pPr marL="285750" indent="-285750" algn="l">
              <a:lnSpc>
                <a:spcPct val="105000"/>
              </a:lnSpc>
              <a:spcAft>
                <a:spcPts val="800"/>
              </a:spcAft>
              <a:buAutoNum type="arabicPeriod"/>
            </a:pPr>
            <a:r>
              <a:rPr sz="1700" b="1" dirty="0">
                <a:solidFill>
                  <a:srgbClr val="FFFFFF"/>
                </a:solidFill>
                <a:latin typeface="Source Sans Pro"/>
              </a:rPr>
              <a:t>A car worth €5,000 is damaged in an accident. The owner tries to claim €8,000. Which principle prevents this?</a:t>
            </a:r>
          </a:p>
          <a:p>
            <a:pPr marL="285750" indent="-285750" algn="l">
              <a:lnSpc>
                <a:spcPct val="105000"/>
              </a:lnSpc>
              <a:spcAft>
                <a:spcPts val="800"/>
              </a:spcAft>
              <a:buAutoNum type="arabicPeriod"/>
            </a:pPr>
            <a:r>
              <a:rPr sz="1700" b="1" dirty="0">
                <a:solidFill>
                  <a:srgbClr val="FFFFFF"/>
                </a:solidFill>
                <a:latin typeface="Source Sans Pro"/>
              </a:rPr>
              <a:t>Seán insures his phone with two different companies and tries to claim the full amount from both when it is stolen. Which principle prevents this?</a:t>
            </a:r>
          </a:p>
          <a:p>
            <a:pPr marL="285750" indent="-285750" algn="l">
              <a:lnSpc>
                <a:spcPct val="105000"/>
              </a:lnSpc>
              <a:spcAft>
                <a:spcPts val="800"/>
              </a:spcAft>
              <a:buAutoNum type="arabicPeriod"/>
            </a:pPr>
            <a:r>
              <a:rPr sz="1700" b="1" dirty="0">
                <a:solidFill>
                  <a:srgbClr val="FFFFFF"/>
                </a:solidFill>
                <a:latin typeface="Source Sans Pro"/>
              </a:rPr>
              <a:t>After paying out on a claim, an insurance company takes legal action against the person responsible for the damage. Which principle allows them to do this?</a:t>
            </a:r>
          </a:p>
          <a:p>
            <a:pPr marL="285750" indent="-285750" algn="l">
              <a:lnSpc>
                <a:spcPct val="105000"/>
              </a:lnSpc>
              <a:spcAft>
                <a:spcPts val="800"/>
              </a:spcAft>
              <a:buAutoNum type="arabicPeriod"/>
            </a:pPr>
            <a:r>
              <a:rPr sz="1700" b="1" dirty="0">
                <a:solidFill>
                  <a:srgbClr val="FFFFFF"/>
                </a:solidFill>
                <a:latin typeface="Source Sans Pro"/>
              </a:rPr>
              <a:t>A person wants to take out insurance on their </a:t>
            </a:r>
            <a:r>
              <a:rPr sz="1700" b="1" dirty="0" err="1">
                <a:solidFill>
                  <a:srgbClr val="FFFFFF"/>
                </a:solidFill>
                <a:latin typeface="Source Sans Pro"/>
              </a:rPr>
              <a:t>neighbour's</a:t>
            </a:r>
            <a:r>
              <a:rPr sz="1700" b="1" dirty="0">
                <a:solidFill>
                  <a:srgbClr val="FFFFFF"/>
                </a:solidFill>
                <a:latin typeface="Source Sans Pro"/>
              </a:rPr>
              <a:t> car. Can they do this? Name the principle and explain your answer.</a:t>
            </a:r>
            <a:r>
              <a:rPr lang="en-IE" sz="1700" b="1" dirty="0">
                <a:solidFill>
                  <a:srgbClr val="FFFFFF"/>
                </a:solidFill>
                <a:latin typeface="Source Sans Pro"/>
              </a:rPr>
              <a:t> </a:t>
            </a:r>
            <a:endParaRPr sz="1700" b="1" dirty="0">
              <a:solidFill>
                <a:srgbClr val="FFFFFF"/>
              </a:solidFill>
              <a:latin typeface="Source Sans Pr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Q8 -&gt; Q9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The Cost of Insurance</a:t>
            </a:r>
          </a:p>
        </p:txBody>
      </p:sp>
      <p:sp>
        <p:nvSpPr>
          <p:cNvPr id="4" name="TextBox 3"/>
          <p:cNvSpPr txBox="1"/>
          <p:nvPr/>
        </p:nvSpPr>
        <p:spPr>
          <a:xfrm>
            <a:off x="838200" y="1450000"/>
            <a:ext cx="10515600" cy="2724272"/>
          </a:xfrm>
          <a:prstGeom prst="rect">
            <a:avLst/>
          </a:prstGeom>
          <a:noFill/>
        </p:spPr>
        <p:txBody>
          <a:bodyPr wrap="square" lIns="0" tIns="0" rIns="0" bIns="0">
            <a:spAutoFit/>
          </a:bodyPr>
          <a:lstStyle/>
          <a:p>
            <a:pPr algn="l">
              <a:lnSpc>
                <a:spcPct val="110000"/>
              </a:lnSpc>
              <a:spcAft>
                <a:spcPts val="1400"/>
              </a:spcAft>
            </a:pPr>
            <a:r>
              <a:rPr sz="2000" b="1" dirty="0">
                <a:solidFill>
                  <a:srgbClr val="203D48"/>
                </a:solidFill>
                <a:latin typeface="Source Sans Pro"/>
              </a:rPr>
              <a:t>An </a:t>
            </a:r>
            <a:r>
              <a:rPr sz="2000" b="1" dirty="0">
                <a:solidFill>
                  <a:srgbClr val="00B2FF"/>
                </a:solidFill>
                <a:latin typeface="Source Sans Pro"/>
              </a:rPr>
              <a:t>insurance premium</a:t>
            </a:r>
            <a:r>
              <a:rPr sz="2000" b="1" dirty="0">
                <a:solidFill>
                  <a:srgbClr val="203D48"/>
                </a:solidFill>
                <a:latin typeface="Source Sans Pro"/>
              </a:rPr>
              <a:t> is the payment made to an insurance company, usually monthly or annually, to keep an insurance policy active.</a:t>
            </a:r>
          </a:p>
          <a:p>
            <a:pPr>
              <a:lnSpc>
                <a:spcPct val="110000"/>
              </a:lnSpc>
              <a:spcAft>
                <a:spcPts val="1800"/>
              </a:spcAft>
            </a:pPr>
            <a:r>
              <a:rPr lang="en-GB" sz="2000" b="1" dirty="0">
                <a:solidFill>
                  <a:srgbClr val="203D48"/>
                </a:solidFill>
                <a:latin typeface="Source Sans Pro"/>
              </a:rPr>
              <a:t>An </a:t>
            </a:r>
            <a:r>
              <a:rPr lang="en-IE" sz="2000" b="1" dirty="0">
                <a:solidFill>
                  <a:srgbClr val="00B2FF"/>
                </a:solidFill>
                <a:latin typeface="Source Sans Pro"/>
              </a:rPr>
              <a:t>actuary</a:t>
            </a:r>
            <a:r>
              <a:rPr lang="en-GB" sz="2000" b="1" dirty="0">
                <a:solidFill>
                  <a:srgbClr val="203D48"/>
                </a:solidFill>
                <a:latin typeface="Source Sans Pro"/>
              </a:rPr>
              <a:t> is the person that creates a model that uses </a:t>
            </a:r>
            <a:r>
              <a:rPr sz="2000" b="1" dirty="0">
                <a:solidFill>
                  <a:srgbClr val="203D48"/>
                </a:solidFill>
                <a:latin typeface="Source Sans Pro"/>
              </a:rPr>
              <a:t>data to calculate how much </a:t>
            </a:r>
            <a:r>
              <a:rPr lang="en-GB" sz="2000" b="1" dirty="0">
                <a:solidFill>
                  <a:srgbClr val="203D48"/>
                </a:solidFill>
                <a:latin typeface="Source Sans Pro"/>
              </a:rPr>
              <a:t>of a premium to</a:t>
            </a:r>
            <a:r>
              <a:rPr sz="2000" b="1" dirty="0">
                <a:solidFill>
                  <a:srgbClr val="203D48"/>
                </a:solidFill>
                <a:latin typeface="Source Sans Pro"/>
              </a:rPr>
              <a:t> charge each person</a:t>
            </a:r>
            <a:r>
              <a:rPr lang="en-GB" sz="2000" b="1" dirty="0">
                <a:solidFill>
                  <a:srgbClr val="203D48"/>
                </a:solidFill>
                <a:latin typeface="Source Sans Pro"/>
              </a:rPr>
              <a:t> based on risk factors</a:t>
            </a:r>
            <a:r>
              <a:rPr sz="2000" b="1" dirty="0">
                <a:solidFill>
                  <a:srgbClr val="203D48"/>
                </a:solidFill>
                <a:latin typeface="Source Sans Pro"/>
              </a:rPr>
              <a:t>. </a:t>
            </a:r>
            <a:endParaRPr lang="en-GB" sz="2000" b="1" dirty="0">
              <a:solidFill>
                <a:srgbClr val="203D48"/>
              </a:solidFill>
              <a:latin typeface="Source Sans Pro"/>
            </a:endParaRPr>
          </a:p>
          <a:p>
            <a:pPr algn="ctr">
              <a:lnSpc>
                <a:spcPct val="110000"/>
              </a:lnSpc>
              <a:spcAft>
                <a:spcPts val="800"/>
              </a:spcAft>
            </a:pPr>
            <a:r>
              <a:rPr sz="2600" b="1" dirty="0">
                <a:solidFill>
                  <a:srgbClr val="00B2FF"/>
                </a:solidFill>
                <a:latin typeface="Source Sans Pro"/>
              </a:rPr>
              <a:t>Higher risk = higher premium</a:t>
            </a:r>
          </a:p>
          <a:p>
            <a:pPr algn="ctr">
              <a:lnSpc>
                <a:spcPct val="110000"/>
              </a:lnSpc>
            </a:pPr>
            <a:r>
              <a:rPr sz="2600" b="1" dirty="0">
                <a:solidFill>
                  <a:srgbClr val="00B2FF"/>
                </a:solidFill>
                <a:latin typeface="Source Sans Pro"/>
              </a:rPr>
              <a:t>Lower risk = lower premium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Factors That Affect The Cost Of A Premium</a:t>
            </a:r>
          </a:p>
        </p:txBody>
      </p:sp>
      <p:sp>
        <p:nvSpPr>
          <p:cNvPr id="4" name="TextBox 3"/>
          <p:cNvSpPr txBox="1"/>
          <p:nvPr/>
        </p:nvSpPr>
        <p:spPr>
          <a:xfrm>
            <a:off x="838200" y="1450000"/>
            <a:ext cx="10515600" cy="4466736"/>
          </a:xfrm>
          <a:prstGeom prst="rect">
            <a:avLst/>
          </a:prstGeom>
          <a:noFill/>
        </p:spPr>
        <p:txBody>
          <a:bodyPr wrap="square" lIns="0" tIns="0" rIns="0" bIns="0">
            <a:spAutoFit/>
          </a:bodyPr>
          <a:lstStyle/>
          <a:p>
            <a:pPr algn="l">
              <a:lnSpc>
                <a:spcPct val="105000"/>
              </a:lnSpc>
              <a:spcAft>
                <a:spcPts val="1200"/>
              </a:spcAft>
            </a:pPr>
            <a:r>
              <a:rPr sz="2000" b="1" dirty="0">
                <a:solidFill>
                  <a:srgbClr val="203D48"/>
                </a:solidFill>
                <a:latin typeface="Source Sans Pro"/>
              </a:rPr>
              <a:t>The factors </a:t>
            </a:r>
            <a:r>
              <a:rPr lang="en-GB" sz="2000" b="1" dirty="0">
                <a:solidFill>
                  <a:srgbClr val="203D48"/>
                </a:solidFill>
                <a:latin typeface="Source Sans Pro"/>
              </a:rPr>
              <a:t>that impact a motor </a:t>
            </a:r>
            <a:r>
              <a:rPr sz="2000" b="1" dirty="0">
                <a:solidFill>
                  <a:srgbClr val="203D48"/>
                </a:solidFill>
                <a:latin typeface="Source Sans Pro"/>
              </a:rPr>
              <a:t>insurance</a:t>
            </a:r>
            <a:r>
              <a:rPr lang="en-GB" sz="2000" b="1" dirty="0">
                <a:solidFill>
                  <a:srgbClr val="203D48"/>
                </a:solidFill>
                <a:latin typeface="Source Sans Pro"/>
              </a:rPr>
              <a:t> premium could include:</a:t>
            </a:r>
            <a:endParaRPr sz="2000" b="1" dirty="0">
              <a:solidFill>
                <a:srgbClr val="203D48"/>
              </a:solidFill>
              <a:latin typeface="Source Sans Pro"/>
            </a:endParaRPr>
          </a:p>
          <a:p>
            <a:pPr algn="l">
              <a:lnSpc>
                <a:spcPct val="105000"/>
              </a:lnSpc>
              <a:spcAft>
                <a:spcPts val="700"/>
              </a:spcAft>
            </a:pPr>
            <a:r>
              <a:rPr sz="2000" b="1" dirty="0">
                <a:solidFill>
                  <a:srgbClr val="00B2FF"/>
                </a:solidFill>
                <a:latin typeface="Source Sans Pro"/>
              </a:rPr>
              <a:t>Age and experience: </a:t>
            </a:r>
            <a:r>
              <a:rPr sz="2000" b="1" dirty="0">
                <a:solidFill>
                  <a:srgbClr val="203D48"/>
                </a:solidFill>
                <a:latin typeface="Source Sans Pro"/>
              </a:rPr>
              <a:t>a younger or less experienced driver is a higher risk and pays a higher premium.</a:t>
            </a:r>
          </a:p>
          <a:p>
            <a:pPr algn="l">
              <a:lnSpc>
                <a:spcPct val="105000"/>
              </a:lnSpc>
              <a:spcAft>
                <a:spcPts val="700"/>
              </a:spcAft>
            </a:pPr>
            <a:r>
              <a:rPr sz="2000" b="1" dirty="0">
                <a:solidFill>
                  <a:srgbClr val="00B2FF"/>
                </a:solidFill>
                <a:latin typeface="Source Sans Pro"/>
              </a:rPr>
              <a:t>Value of the item: </a:t>
            </a:r>
            <a:r>
              <a:rPr sz="2000" b="1" dirty="0">
                <a:solidFill>
                  <a:srgbClr val="203D48"/>
                </a:solidFill>
                <a:latin typeface="Source Sans Pro"/>
              </a:rPr>
              <a:t>a higher value car or home costs more to repair or replace, so the premium is higher.</a:t>
            </a:r>
          </a:p>
          <a:p>
            <a:pPr algn="l">
              <a:lnSpc>
                <a:spcPct val="105000"/>
              </a:lnSpc>
              <a:spcAft>
                <a:spcPts val="700"/>
              </a:spcAft>
            </a:pPr>
            <a:r>
              <a:rPr sz="2000" b="1" dirty="0">
                <a:solidFill>
                  <a:srgbClr val="00B2FF"/>
                </a:solidFill>
                <a:latin typeface="Source Sans Pro"/>
              </a:rPr>
              <a:t>No claims bonus: </a:t>
            </a:r>
            <a:r>
              <a:rPr sz="2000" b="1" dirty="0">
                <a:solidFill>
                  <a:srgbClr val="203D48"/>
                </a:solidFill>
                <a:latin typeface="Source Sans Pro"/>
              </a:rPr>
              <a:t>drivers with no recent claims are seen as lower risk and pay a lower premium.</a:t>
            </a:r>
          </a:p>
          <a:p>
            <a:pPr algn="l">
              <a:lnSpc>
                <a:spcPct val="105000"/>
              </a:lnSpc>
              <a:spcAft>
                <a:spcPts val="700"/>
              </a:spcAft>
            </a:pPr>
            <a:r>
              <a:rPr sz="2000" b="1" dirty="0">
                <a:solidFill>
                  <a:srgbClr val="00B2FF"/>
                </a:solidFill>
                <a:latin typeface="Source Sans Pro"/>
              </a:rPr>
              <a:t>Location: </a:t>
            </a:r>
            <a:r>
              <a:rPr sz="2000" b="1" dirty="0">
                <a:solidFill>
                  <a:srgbClr val="203D48"/>
                </a:solidFill>
                <a:latin typeface="Source Sans Pro"/>
              </a:rPr>
              <a:t>living in a high-risk area, such as a busy city </a:t>
            </a:r>
            <a:r>
              <a:rPr sz="2000" b="1" dirty="0" err="1">
                <a:solidFill>
                  <a:srgbClr val="203D48"/>
                </a:solidFill>
                <a:latin typeface="Source Sans Pro"/>
              </a:rPr>
              <a:t>centre</a:t>
            </a:r>
            <a:r>
              <a:rPr sz="2000" b="1" dirty="0">
                <a:solidFill>
                  <a:srgbClr val="203D48"/>
                </a:solidFill>
                <a:latin typeface="Source Sans Pro"/>
              </a:rPr>
              <a:t> or a flood-prone area, increases the premium.</a:t>
            </a:r>
          </a:p>
          <a:p>
            <a:pPr algn="l">
              <a:lnSpc>
                <a:spcPct val="105000"/>
              </a:lnSpc>
              <a:spcAft>
                <a:spcPts val="700"/>
              </a:spcAft>
            </a:pPr>
            <a:r>
              <a:rPr sz="2000" b="1" dirty="0">
                <a:solidFill>
                  <a:srgbClr val="00B2FF"/>
                </a:solidFill>
                <a:latin typeface="Source Sans Pro"/>
              </a:rPr>
              <a:t>Level of cover: </a:t>
            </a:r>
            <a:r>
              <a:rPr sz="2000" b="1" dirty="0">
                <a:solidFill>
                  <a:srgbClr val="203D48"/>
                </a:solidFill>
                <a:latin typeface="Source Sans Pro"/>
              </a:rPr>
              <a:t>fully comprehensive costs more than third party because it covers more risks.</a:t>
            </a:r>
          </a:p>
          <a:p>
            <a:pPr algn="l">
              <a:lnSpc>
                <a:spcPct val="105000"/>
              </a:lnSpc>
              <a:spcAft>
                <a:spcPts val="700"/>
              </a:spcAft>
            </a:pPr>
            <a:r>
              <a:rPr sz="2000" b="1" dirty="0">
                <a:solidFill>
                  <a:srgbClr val="00B2FF"/>
                </a:solidFill>
                <a:latin typeface="Source Sans Pro"/>
              </a:rPr>
              <a:t>Security devices: </a:t>
            </a:r>
            <a:r>
              <a:rPr sz="2000" b="1" dirty="0">
                <a:solidFill>
                  <a:srgbClr val="203D48"/>
                </a:solidFill>
                <a:latin typeface="Source Sans Pro"/>
              </a:rPr>
              <a:t>a car alarm, GPS tracker or burglar alarm reduces the risk and lowers the premium.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Low Risk vs High Risk: Motor Insurance</a:t>
            </a:r>
          </a:p>
        </p:txBody>
      </p:sp>
      <p:sp>
        <p:nvSpPr>
          <p:cNvPr id="4" name="TextBox 3"/>
          <p:cNvSpPr txBox="1"/>
          <p:nvPr/>
        </p:nvSpPr>
        <p:spPr>
          <a:xfrm>
            <a:off x="838200" y="1450000"/>
            <a:ext cx="10515600" cy="4462312"/>
          </a:xfrm>
          <a:prstGeom prst="rect">
            <a:avLst/>
          </a:prstGeom>
          <a:noFill/>
        </p:spPr>
        <p:txBody>
          <a:bodyPr wrap="square" lIns="0" tIns="0" rIns="0" bIns="0">
            <a:spAutoFit/>
          </a:bodyPr>
          <a:lstStyle/>
          <a:p>
            <a:pPr algn="l">
              <a:lnSpc>
                <a:spcPct val="105000"/>
              </a:lnSpc>
              <a:spcAft>
                <a:spcPts val="1400"/>
              </a:spcAft>
            </a:pPr>
            <a:r>
              <a:rPr sz="2000" b="1" dirty="0">
                <a:solidFill>
                  <a:srgbClr val="203D48"/>
                </a:solidFill>
                <a:latin typeface="Source Sans Pro"/>
              </a:rPr>
              <a:t>Two drivers applying for motor insurance on the same day might pay different premiums based on their risk profiles.</a:t>
            </a:r>
            <a:endParaRPr lang="en-GB" sz="2000" b="1" dirty="0">
              <a:solidFill>
                <a:srgbClr val="203D48"/>
              </a:solidFill>
              <a:latin typeface="Source Sans Pro"/>
            </a:endParaRPr>
          </a:p>
          <a:p>
            <a:pPr algn="l">
              <a:lnSpc>
                <a:spcPct val="105000"/>
              </a:lnSpc>
              <a:spcAft>
                <a:spcPts val="1400"/>
              </a:spcAft>
            </a:pPr>
            <a:endParaRPr sz="2000" b="1" dirty="0">
              <a:solidFill>
                <a:srgbClr val="203D48"/>
              </a:solidFill>
              <a:latin typeface="Source Sans Pro"/>
            </a:endParaRPr>
          </a:p>
          <a:p>
            <a:pPr algn="l">
              <a:lnSpc>
                <a:spcPct val="105000"/>
              </a:lnSpc>
              <a:spcBef>
                <a:spcPts val="400"/>
              </a:spcBef>
              <a:spcAft>
                <a:spcPts val="400"/>
              </a:spcAft>
            </a:pPr>
            <a:endParaRPr lang="en-GB" sz="2000" b="1" dirty="0">
              <a:solidFill>
                <a:srgbClr val="203D48"/>
              </a:solidFill>
              <a:latin typeface="Source Sans Pro"/>
            </a:endParaRPr>
          </a:p>
          <a:p>
            <a:pPr algn="l">
              <a:lnSpc>
                <a:spcPct val="105000"/>
              </a:lnSpc>
              <a:spcBef>
                <a:spcPts val="400"/>
              </a:spcBef>
              <a:spcAft>
                <a:spcPts val="400"/>
              </a:spcAft>
            </a:pPr>
            <a:endParaRPr lang="en-IE" sz="2000" b="1" dirty="0">
              <a:solidFill>
                <a:srgbClr val="203D48"/>
              </a:solidFill>
              <a:latin typeface="Source Sans Pro"/>
            </a:endParaRPr>
          </a:p>
          <a:p>
            <a:pPr algn="l">
              <a:lnSpc>
                <a:spcPct val="105000"/>
              </a:lnSpc>
              <a:spcBef>
                <a:spcPts val="400"/>
              </a:spcBef>
              <a:spcAft>
                <a:spcPts val="400"/>
              </a:spcAft>
            </a:pPr>
            <a:endParaRPr lang="en-GB" sz="2000" b="1" dirty="0">
              <a:solidFill>
                <a:srgbClr val="203D48"/>
              </a:solidFill>
              <a:latin typeface="Source Sans Pro"/>
            </a:endParaRPr>
          </a:p>
          <a:p>
            <a:pPr algn="l">
              <a:lnSpc>
                <a:spcPct val="105000"/>
              </a:lnSpc>
              <a:spcBef>
                <a:spcPts val="400"/>
              </a:spcBef>
              <a:spcAft>
                <a:spcPts val="400"/>
              </a:spcAft>
            </a:pPr>
            <a:r>
              <a:rPr sz="2000" b="1" dirty="0">
                <a:solidFill>
                  <a:srgbClr val="203D48"/>
                </a:solidFill>
                <a:latin typeface="Source Sans Pro"/>
              </a:rPr>
              <a:t>Driver A is considered a much higher risk to insure because they are:</a:t>
            </a:r>
          </a:p>
          <a:p>
            <a:pPr algn="l">
              <a:lnSpc>
                <a:spcPct val="105000"/>
              </a:lnSpc>
              <a:spcAft>
                <a:spcPts val="400"/>
              </a:spcAft>
            </a:pPr>
            <a:r>
              <a:rPr sz="2000" b="1" dirty="0">
                <a:solidFill>
                  <a:srgbClr val="203D48"/>
                </a:solidFill>
                <a:latin typeface="Source Sans Pro"/>
              </a:rPr>
              <a:t>   ▸  Younger and less experienced.</a:t>
            </a:r>
          </a:p>
          <a:p>
            <a:pPr algn="l">
              <a:lnSpc>
                <a:spcPct val="105000"/>
              </a:lnSpc>
              <a:spcAft>
                <a:spcPts val="400"/>
              </a:spcAft>
            </a:pPr>
            <a:r>
              <a:rPr sz="2000" b="1" dirty="0">
                <a:solidFill>
                  <a:srgbClr val="203D48"/>
                </a:solidFill>
                <a:latin typeface="Source Sans Pro"/>
              </a:rPr>
              <a:t>   ▸  Driving a car with a higher value.</a:t>
            </a:r>
          </a:p>
          <a:p>
            <a:pPr algn="l">
              <a:lnSpc>
                <a:spcPct val="105000"/>
              </a:lnSpc>
              <a:spcAft>
                <a:spcPts val="400"/>
              </a:spcAft>
            </a:pPr>
            <a:r>
              <a:rPr sz="2000" b="1" dirty="0">
                <a:solidFill>
                  <a:srgbClr val="203D48"/>
                </a:solidFill>
                <a:latin typeface="Source Sans Pro"/>
              </a:rPr>
              <a:t>   ▸  Living in a higher-risk area.</a:t>
            </a:r>
          </a:p>
          <a:p>
            <a:pPr algn="l">
              <a:lnSpc>
                <a:spcPct val="105000"/>
              </a:lnSpc>
              <a:spcAft>
                <a:spcPts val="400"/>
              </a:spcAft>
            </a:pPr>
            <a:r>
              <a:rPr sz="2000" b="1" dirty="0">
                <a:solidFill>
                  <a:srgbClr val="203D48"/>
                </a:solidFill>
                <a:latin typeface="Source Sans Pro"/>
              </a:rPr>
              <a:t>   ▸  Without a no claims bonus.</a:t>
            </a:r>
          </a:p>
        </p:txBody>
      </p:sp>
      <p:graphicFrame>
        <p:nvGraphicFramePr>
          <p:cNvPr id="2" name="Table 1">
            <a:extLst>
              <a:ext uri="{FF2B5EF4-FFF2-40B4-BE49-F238E27FC236}">
                <a16:creationId xmlns:a16="http://schemas.microsoft.com/office/drawing/2014/main" id="{74FA5D99-4D19-0A85-4E01-349604C5405B}"/>
              </a:ext>
            </a:extLst>
          </p:cNvPr>
          <p:cNvGraphicFramePr>
            <a:graphicFrameLocks noGrp="1"/>
          </p:cNvGraphicFramePr>
          <p:nvPr>
            <p:extLst>
              <p:ext uri="{D42A27DB-BD31-4B8C-83A1-F6EECF244321}">
                <p14:modId xmlns:p14="http://schemas.microsoft.com/office/powerpoint/2010/main" val="1003802709"/>
              </p:ext>
            </p:extLst>
          </p:nvPr>
        </p:nvGraphicFramePr>
        <p:xfrm>
          <a:off x="1905000" y="2395060"/>
          <a:ext cx="8128000" cy="1463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120588788"/>
                    </a:ext>
                  </a:extLst>
                </a:gridCol>
                <a:gridCol w="4064000">
                  <a:extLst>
                    <a:ext uri="{9D8B030D-6E8A-4147-A177-3AD203B41FA5}">
                      <a16:colId xmlns:a16="http://schemas.microsoft.com/office/drawing/2014/main" val="1947102714"/>
                    </a:ext>
                  </a:extLst>
                </a:gridCol>
              </a:tblGrid>
              <a:tr h="17542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800" b="1" dirty="0">
                          <a:solidFill>
                            <a:srgbClr val="00B2FF"/>
                          </a:solidFill>
                          <a:latin typeface="Source Sans Pro"/>
                        </a:rPr>
                        <a:t>Driver A: </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800" b="1" dirty="0">
                          <a:solidFill>
                            <a:srgbClr val="00B2FF"/>
                          </a:solidFill>
                          <a:latin typeface="Source Sans Pro"/>
                        </a:rPr>
                        <a:t>Age </a:t>
                      </a:r>
                      <a:r>
                        <a:rPr lang="en-IE" sz="1800" b="1" dirty="0">
                          <a:solidFill>
                            <a:srgbClr val="203D48"/>
                          </a:solidFill>
                          <a:latin typeface="Source Sans Pro"/>
                        </a:rPr>
                        <a:t>19, just passed their test, drives a car worth €35,000, lives in Dublin city centre, no claims bonus -&gt; HIGH premium.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E" sz="1800" b="1" dirty="0">
                          <a:solidFill>
                            <a:srgbClr val="00B2FF"/>
                          </a:solidFill>
                          <a:latin typeface="Source Sans Pro"/>
                        </a:rPr>
                        <a:t>Driver B: </a:t>
                      </a:r>
                    </a:p>
                    <a:p>
                      <a:pPr marL="0" marR="0" lvl="0" indent="0" algn="ctr" defTabSz="457200" rtl="0" eaLnBrk="1" fontAlgn="auto" latinLnBrk="0" hangingPunct="1">
                        <a:lnSpc>
                          <a:spcPct val="100000"/>
                        </a:lnSpc>
                        <a:spcBef>
                          <a:spcPts val="0"/>
                        </a:spcBef>
                        <a:spcAft>
                          <a:spcPts val="0"/>
                        </a:spcAft>
                        <a:buClrTx/>
                        <a:buSzTx/>
                        <a:buFontTx/>
                        <a:buNone/>
                        <a:tabLst/>
                        <a:defRPr/>
                      </a:pPr>
                      <a:r>
                        <a:rPr lang="en-IE" sz="1800" b="1" dirty="0">
                          <a:solidFill>
                            <a:srgbClr val="00B2FF"/>
                          </a:solidFill>
                          <a:latin typeface="Source Sans Pro"/>
                        </a:rPr>
                        <a:t>Age </a:t>
                      </a:r>
                      <a:r>
                        <a:rPr lang="en-IE" sz="1800" b="1" dirty="0">
                          <a:solidFill>
                            <a:srgbClr val="203D48"/>
                          </a:solidFill>
                          <a:latin typeface="Source Sans Pro"/>
                        </a:rPr>
                        <a:t>42, with 20 years' experience, drives a car worth €8,000, lives in rural Co. Clare, 5 years no claims bonus -&gt; LOW premium.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4566358"/>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460500" y="500000"/>
            <a:ext cx="8500000" cy="520000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760500" y="720000"/>
            <a:ext cx="7900000" cy="500000"/>
          </a:xfrm>
          <a:prstGeom prst="rect">
            <a:avLst/>
          </a:prstGeom>
          <a:noFill/>
        </p:spPr>
        <p:txBody>
          <a:bodyPr wrap="square" lIns="0" tIns="0" rIns="0" bIns="0">
            <a:spAutoFit/>
          </a:bodyPr>
          <a:lstStyle/>
          <a:p>
            <a:pPr algn="l">
              <a:lnSpc>
                <a:spcPct val="105000"/>
              </a:lnSpc>
            </a:pPr>
            <a:r>
              <a:rPr sz="2400" b="1">
                <a:solidFill>
                  <a:srgbClr val="049F84"/>
                </a:solidFill>
                <a:latin typeface="Source Sans Pro"/>
              </a:rPr>
              <a:t>2019 Q4</a:t>
            </a:r>
          </a:p>
        </p:txBody>
      </p:sp>
      <p:sp>
        <p:nvSpPr>
          <p:cNvPr id="5" name="TextBox 4"/>
          <p:cNvSpPr txBox="1"/>
          <p:nvPr/>
        </p:nvSpPr>
        <p:spPr>
          <a:xfrm>
            <a:off x="1760500" y="1280000"/>
            <a:ext cx="7900000" cy="3300000"/>
          </a:xfrm>
          <a:prstGeom prst="rect">
            <a:avLst/>
          </a:prstGeom>
          <a:noFill/>
        </p:spPr>
        <p:txBody>
          <a:bodyPr wrap="square" lIns="0" tIns="0" rIns="0" bIns="0">
            <a:spAutoFit/>
          </a:bodyPr>
          <a:lstStyle/>
          <a:p>
            <a:pPr algn="l">
              <a:lnSpc>
                <a:spcPct val="110000"/>
              </a:lnSpc>
              <a:spcAft>
                <a:spcPts val="1000"/>
              </a:spcAft>
            </a:pPr>
            <a:r>
              <a:rPr sz="1700" b="1">
                <a:solidFill>
                  <a:srgbClr val="203D48"/>
                </a:solidFill>
                <a:latin typeface="Source Sans Pro"/>
              </a:rPr>
              <a:t>Gerard is 21 years of age and has recently passed his driving test. He has now purchased an old car and needs to insure it.</a:t>
            </a:r>
          </a:p>
          <a:p>
            <a:pPr algn="l">
              <a:lnSpc>
                <a:spcPct val="110000"/>
              </a:lnSpc>
              <a:spcAft>
                <a:spcPts val="1200"/>
              </a:spcAft>
            </a:pPr>
            <a:r>
              <a:rPr sz="1700" b="1">
                <a:solidFill>
                  <a:srgbClr val="203D48"/>
                </a:solidFill>
                <a:latin typeface="Source Sans Pro"/>
              </a:rPr>
              <a:t>Outline two factors the insurance company will take into account when calculating the cost of Gerard's car insurance.</a:t>
            </a:r>
          </a:p>
          <a:p>
            <a:pPr algn="l">
              <a:lnSpc>
                <a:spcPct val="110000"/>
              </a:lnSpc>
              <a:spcAft>
                <a:spcPts val="800"/>
              </a:spcAft>
            </a:pPr>
            <a:r>
              <a:rPr sz="1600" b="1">
                <a:solidFill>
                  <a:srgbClr val="049F84"/>
                </a:solidFill>
                <a:latin typeface="Source Sans Pro"/>
              </a:rPr>
              <a:t>Worked answer 1: </a:t>
            </a:r>
            <a:r>
              <a:rPr sz="1600" b="1">
                <a:solidFill>
                  <a:srgbClr val="2E55C6"/>
                </a:solidFill>
                <a:latin typeface="Source Sans Pro"/>
              </a:rPr>
              <a:t>Gerard is young (21) and does not have much experience driving, increasing the risk of crashing, which would increase his premium.</a:t>
            </a:r>
          </a:p>
          <a:p>
            <a:pPr algn="l">
              <a:lnSpc>
                <a:spcPct val="110000"/>
              </a:lnSpc>
            </a:pPr>
            <a:r>
              <a:rPr sz="1600" b="1">
                <a:solidFill>
                  <a:srgbClr val="049F84"/>
                </a:solidFill>
                <a:latin typeface="Source Sans Pro"/>
              </a:rPr>
              <a:t>Worked answer 2: </a:t>
            </a:r>
            <a:r>
              <a:rPr sz="1600" b="1">
                <a:solidFill>
                  <a:srgbClr val="2E55C6"/>
                </a:solidFill>
                <a:latin typeface="Source Sans Pro"/>
              </a:rPr>
              <a:t>Gerard has purchased an old car, which is generally lower in value, lowering the cost of insuring it.</a:t>
            </a:r>
          </a:p>
        </p:txBody>
      </p:sp>
      <p:sp>
        <p:nvSpPr>
          <p:cNvPr id="6" name="Rounded Rectangle 5"/>
          <p:cNvSpPr/>
          <p:nvPr/>
        </p:nvSpPr>
        <p:spPr>
          <a:xfrm>
            <a:off x="1760500" y="4700000"/>
            <a:ext cx="7900000" cy="850000"/>
          </a:xfrm>
          <a:prstGeom prst="roundRect">
            <a:avLst>
              <a:gd name="adj" fmla="val 8000"/>
            </a:avLst>
          </a:prstGeom>
          <a:solidFill>
            <a:srgbClr val="FFF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960500" y="4830000"/>
            <a:ext cx="7500000" cy="650000"/>
          </a:xfrm>
          <a:prstGeom prst="rect">
            <a:avLst/>
          </a:prstGeom>
          <a:noFill/>
        </p:spPr>
        <p:txBody>
          <a:bodyPr wrap="square" lIns="0" tIns="0" rIns="0" bIns="0">
            <a:spAutoFit/>
          </a:bodyPr>
          <a:lstStyle/>
          <a:p>
            <a:pPr algn="l">
              <a:lnSpc>
                <a:spcPct val="110000"/>
              </a:lnSpc>
            </a:pPr>
            <a:r>
              <a:rPr sz="1400" b="1">
                <a:solidFill>
                  <a:srgbClr val="203D48"/>
                </a:solidFill>
                <a:latin typeface="Source Sans Pro"/>
              </a:rPr>
              <a:t>TOP TIP:  Use any information given in the question. The question mentions Gerard's age (21) and his old car, so include these details in the answer.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lang="en-IE" sz="3200" b="0">
                <a:solidFill>
                  <a:srgbClr val="00B2FF"/>
                </a:solidFill>
                <a:latin typeface="ADLaM Display"/>
              </a:rPr>
              <a:t>Introduction</a:t>
            </a:r>
          </a:p>
        </p:txBody>
      </p:sp>
      <p:sp>
        <p:nvSpPr>
          <p:cNvPr id="4" name="TextBox 3"/>
          <p:cNvSpPr txBox="1"/>
          <p:nvPr/>
        </p:nvSpPr>
        <p:spPr>
          <a:xfrm>
            <a:off x="247845" y="1227051"/>
            <a:ext cx="5403656" cy="4403898"/>
          </a:xfrm>
          <a:prstGeom prst="rect">
            <a:avLst/>
          </a:prstGeom>
          <a:noFill/>
        </p:spPr>
        <p:txBody>
          <a:bodyPr wrap="square" lIns="0" tIns="0" rIns="0" bIns="0">
            <a:spAutoFit/>
          </a:bodyPr>
          <a:lstStyle/>
          <a:p>
            <a:pPr algn="l">
              <a:lnSpc>
                <a:spcPct val="110000"/>
              </a:lnSpc>
              <a:spcAft>
                <a:spcPts val="1400"/>
              </a:spcAft>
            </a:pPr>
            <a:r>
              <a:rPr lang="en-IE" sz="2000" b="1" dirty="0">
                <a:solidFill>
                  <a:srgbClr val="00B2FF"/>
                </a:solidFill>
                <a:latin typeface="Source Sans Pro"/>
              </a:rPr>
              <a:t>Insurance</a:t>
            </a:r>
            <a:r>
              <a:rPr lang="en-IE" sz="2000" b="1" dirty="0">
                <a:solidFill>
                  <a:srgbClr val="203D48"/>
                </a:solidFill>
                <a:latin typeface="Source Sans Pro"/>
              </a:rPr>
              <a:t> cover against the financial cost of unexpected events, from a car accident to a broken phone.</a:t>
            </a:r>
          </a:p>
          <a:p>
            <a:pPr algn="l">
              <a:lnSpc>
                <a:spcPct val="110000"/>
              </a:lnSpc>
              <a:spcAft>
                <a:spcPts val="1400"/>
              </a:spcAft>
            </a:pPr>
            <a:r>
              <a:rPr lang="en-IE" sz="2000" b="1" dirty="0">
                <a:solidFill>
                  <a:srgbClr val="203D48"/>
                </a:solidFill>
                <a:latin typeface="Source Sans Pro"/>
              </a:rPr>
              <a:t>Taking out insurance involves a trade-off: people pay for insurance cover that they may never use, but they benefit from being covered for a much larger financial risk if an accident does occur.</a:t>
            </a:r>
          </a:p>
          <a:p>
            <a:pPr algn="l">
              <a:lnSpc>
                <a:spcPct val="110000"/>
              </a:lnSpc>
            </a:pPr>
            <a:r>
              <a:rPr lang="en-IE" sz="2000" b="1" dirty="0">
                <a:solidFill>
                  <a:srgbClr val="203D48"/>
                </a:solidFill>
                <a:latin typeface="Source Sans Pro"/>
              </a:rPr>
              <a:t>Not everyone pays the same for insurance. The amount a person pays depends on the level of </a:t>
            </a:r>
            <a:r>
              <a:rPr lang="en-IE" sz="2000" b="1" dirty="0">
                <a:solidFill>
                  <a:srgbClr val="00B2FF"/>
                </a:solidFill>
                <a:latin typeface="Source Sans Pro"/>
              </a:rPr>
              <a:t>risk</a:t>
            </a:r>
            <a:r>
              <a:rPr lang="en-IE" sz="2000" b="1" dirty="0">
                <a:solidFill>
                  <a:srgbClr val="203D48"/>
                </a:solidFill>
                <a:latin typeface="Source Sans Pro"/>
              </a:rPr>
              <a:t> the insurance company is being asked to cover.</a:t>
            </a:r>
          </a:p>
        </p:txBody>
      </p:sp>
      <p:pic>
        <p:nvPicPr>
          <p:cNvPr id="6" name="Picture 5">
            <a:extLst>
              <a:ext uri="{FF2B5EF4-FFF2-40B4-BE49-F238E27FC236}">
                <a16:creationId xmlns:a16="http://schemas.microsoft.com/office/drawing/2014/main" id="{91057AB6-A27F-D94A-52DC-60428955B658}"/>
              </a:ext>
            </a:extLst>
          </p:cNvPr>
          <p:cNvPicPr>
            <a:picLocks noChangeAspect="1"/>
          </p:cNvPicPr>
          <p:nvPr/>
        </p:nvPicPr>
        <p:blipFill>
          <a:blip r:embed="rId3"/>
          <a:stretch>
            <a:fillRect/>
          </a:stretch>
        </p:blipFill>
        <p:spPr>
          <a:xfrm>
            <a:off x="5784655" y="1465125"/>
            <a:ext cx="6172200" cy="3807152"/>
          </a:xfrm>
          <a:prstGeom prst="rect">
            <a:avLst/>
          </a:prstGeom>
        </p:spPr>
      </p:pic>
      <p:sp>
        <p:nvSpPr>
          <p:cNvPr id="8" name="TextBox 7">
            <a:extLst>
              <a:ext uri="{FF2B5EF4-FFF2-40B4-BE49-F238E27FC236}">
                <a16:creationId xmlns:a16="http://schemas.microsoft.com/office/drawing/2014/main" id="{82B18BD4-E61F-F0E5-7BDE-EFF571B8FFC7}"/>
              </a:ext>
            </a:extLst>
          </p:cNvPr>
          <p:cNvSpPr txBox="1"/>
          <p:nvPr/>
        </p:nvSpPr>
        <p:spPr>
          <a:xfrm>
            <a:off x="5835455" y="5343779"/>
            <a:ext cx="6096000" cy="830997"/>
          </a:xfrm>
          <a:prstGeom prst="rect">
            <a:avLst/>
          </a:prstGeom>
          <a:noFill/>
        </p:spPr>
        <p:txBody>
          <a:bodyPr wrap="square">
            <a:spAutoFit/>
          </a:bodyPr>
          <a:lstStyle/>
          <a:p>
            <a:pPr algn="ctr"/>
            <a:r>
              <a:rPr lang="en-IE" sz="2400" b="1" dirty="0">
                <a:solidFill>
                  <a:srgbClr val="00B2FF"/>
                </a:solidFill>
                <a:latin typeface="Source Sans Pro"/>
              </a:rPr>
              <a:t>What does this graph tell you about motor insurance?</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Q10 -&gt; Q15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Calculating Premiums - Loadings</a:t>
            </a:r>
          </a:p>
        </p:txBody>
      </p:sp>
      <p:sp>
        <p:nvSpPr>
          <p:cNvPr id="4" name="TextBox 3"/>
          <p:cNvSpPr txBox="1"/>
          <p:nvPr/>
        </p:nvSpPr>
        <p:spPr>
          <a:xfrm>
            <a:off x="838200" y="1450000"/>
            <a:ext cx="10515600" cy="4700000"/>
          </a:xfrm>
          <a:prstGeom prst="rect">
            <a:avLst/>
          </a:prstGeom>
          <a:noFill/>
        </p:spPr>
        <p:txBody>
          <a:bodyPr wrap="square" lIns="0" tIns="0" rIns="0" bIns="0">
            <a:spAutoFit/>
          </a:bodyPr>
          <a:lstStyle/>
          <a:p>
            <a:pPr algn="l">
              <a:lnSpc>
                <a:spcPct val="110000"/>
              </a:lnSpc>
              <a:spcAft>
                <a:spcPts val="1000"/>
              </a:spcAft>
            </a:pPr>
            <a:r>
              <a:rPr sz="2000" b="1">
                <a:solidFill>
                  <a:srgbClr val="203D48"/>
                </a:solidFill>
                <a:latin typeface="Source Sans Pro"/>
              </a:rPr>
              <a:t>A </a:t>
            </a:r>
            <a:r>
              <a:rPr sz="2000" b="1">
                <a:solidFill>
                  <a:srgbClr val="00B2FF"/>
                </a:solidFill>
                <a:latin typeface="Source Sans Pro"/>
              </a:rPr>
              <a:t>loading</a:t>
            </a:r>
            <a:r>
              <a:rPr sz="2000" b="1">
                <a:solidFill>
                  <a:srgbClr val="203D48"/>
                </a:solidFill>
                <a:latin typeface="Source Sans Pro"/>
              </a:rPr>
              <a:t> is an extra charge added to a premium because the insurer considers the risk to be higher than normal. It is a percentage increase on a base premium.</a:t>
            </a:r>
          </a:p>
          <a:p>
            <a:pPr algn="ctr">
              <a:lnSpc>
                <a:spcPct val="110000"/>
              </a:lnSpc>
              <a:spcAft>
                <a:spcPts val="1800"/>
              </a:spcAft>
            </a:pPr>
            <a:r>
              <a:rPr sz="2400" b="1">
                <a:solidFill>
                  <a:srgbClr val="00B2FF"/>
                </a:solidFill>
                <a:latin typeface="Source Sans Pro"/>
              </a:rPr>
              <a:t>Loadings increase the cost of the premium.</a:t>
            </a:r>
          </a:p>
          <a:p>
            <a:pPr algn="l">
              <a:lnSpc>
                <a:spcPct val="110000"/>
              </a:lnSpc>
              <a:spcAft>
                <a:spcPts val="800"/>
              </a:spcAft>
            </a:pPr>
            <a:r>
              <a:rPr sz="2000" b="1">
                <a:solidFill>
                  <a:srgbClr val="203D48"/>
                </a:solidFill>
                <a:latin typeface="Source Sans Pro"/>
              </a:rPr>
              <a:t>Examples of factors that can trigger a loading on a premium:</a:t>
            </a:r>
          </a:p>
          <a:p>
            <a:pPr algn="l">
              <a:lnSpc>
                <a:spcPct val="105000"/>
              </a:lnSpc>
              <a:spcAft>
                <a:spcPts val="400"/>
              </a:spcAft>
            </a:pPr>
            <a:r>
              <a:rPr sz="2000" b="1">
                <a:solidFill>
                  <a:srgbClr val="00B2FF"/>
                </a:solidFill>
                <a:latin typeface="Source Sans Pro"/>
              </a:rPr>
              <a:t>Motor Insurance:</a:t>
            </a:r>
          </a:p>
          <a:p>
            <a:pPr algn="l">
              <a:lnSpc>
                <a:spcPct val="105000"/>
              </a:lnSpc>
              <a:spcAft>
                <a:spcPts val="400"/>
              </a:spcAft>
            </a:pPr>
            <a:r>
              <a:rPr sz="2000" b="1">
                <a:solidFill>
                  <a:srgbClr val="203D48"/>
                </a:solidFill>
                <a:latin typeface="Source Sans Pro"/>
              </a:rPr>
              <a:t>   ▸  Young or inexperienced driver.</a:t>
            </a:r>
          </a:p>
          <a:p>
            <a:pPr algn="l">
              <a:lnSpc>
                <a:spcPct val="105000"/>
              </a:lnSpc>
              <a:spcAft>
                <a:spcPts val="400"/>
              </a:spcAft>
            </a:pPr>
            <a:r>
              <a:rPr sz="2000" b="1">
                <a:solidFill>
                  <a:srgbClr val="203D48"/>
                </a:solidFill>
                <a:latin typeface="Source Sans Pro"/>
              </a:rPr>
              <a:t>   ▸  High-value vehicle.</a:t>
            </a:r>
          </a:p>
          <a:p>
            <a:pPr algn="l">
              <a:lnSpc>
                <a:spcPct val="105000"/>
              </a:lnSpc>
              <a:spcAft>
                <a:spcPts val="400"/>
              </a:spcAft>
            </a:pPr>
            <a:r>
              <a:rPr sz="2000" b="1">
                <a:solidFill>
                  <a:srgbClr val="203D48"/>
                </a:solidFill>
                <a:latin typeface="Source Sans Pro"/>
              </a:rPr>
              <a:t>   ▸  Penalty points on the licence.</a:t>
            </a:r>
          </a:p>
          <a:p>
            <a:pPr algn="l">
              <a:lnSpc>
                <a:spcPct val="105000"/>
              </a:lnSpc>
              <a:spcBef>
                <a:spcPts val="600"/>
              </a:spcBef>
              <a:spcAft>
                <a:spcPts val="400"/>
              </a:spcAft>
            </a:pPr>
            <a:r>
              <a:rPr sz="2000" b="1">
                <a:solidFill>
                  <a:srgbClr val="00B2FF"/>
                </a:solidFill>
                <a:latin typeface="Source Sans Pro"/>
              </a:rPr>
              <a:t>House Insurance:</a:t>
            </a:r>
          </a:p>
          <a:p>
            <a:pPr algn="l">
              <a:lnSpc>
                <a:spcPct val="105000"/>
              </a:lnSpc>
              <a:spcAft>
                <a:spcPts val="400"/>
              </a:spcAft>
            </a:pPr>
            <a:r>
              <a:rPr sz="2000" b="1">
                <a:solidFill>
                  <a:srgbClr val="203D48"/>
                </a:solidFill>
                <a:latin typeface="Source Sans Pro"/>
              </a:rPr>
              <a:t>   ▸  Located in an area prone to flooding or burglary.</a:t>
            </a:r>
          </a:p>
          <a:p>
            <a:pPr algn="l">
              <a:lnSpc>
                <a:spcPct val="105000"/>
              </a:lnSpc>
              <a:spcAft>
                <a:spcPts val="400"/>
              </a:spcAft>
            </a:pPr>
            <a:r>
              <a:rPr sz="2000" b="1">
                <a:solidFill>
                  <a:srgbClr val="203D48"/>
                </a:solidFill>
                <a:latin typeface="Source Sans Pro"/>
              </a:rPr>
              <a:t>   ▸  No burglar alarm or security features.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Worked Example: Loading on a Motor Premium</a:t>
            </a:r>
          </a:p>
        </p:txBody>
      </p:sp>
      <p:sp>
        <p:nvSpPr>
          <p:cNvPr id="4" name="TextBox 3"/>
          <p:cNvSpPr txBox="1"/>
          <p:nvPr/>
        </p:nvSpPr>
        <p:spPr>
          <a:xfrm>
            <a:off x="838200" y="1450000"/>
            <a:ext cx="10515600" cy="4700000"/>
          </a:xfrm>
          <a:prstGeom prst="rect">
            <a:avLst/>
          </a:prstGeom>
          <a:noFill/>
        </p:spPr>
        <p:txBody>
          <a:bodyPr wrap="square" lIns="0" tIns="0" rIns="0" bIns="0">
            <a:spAutoFit/>
          </a:bodyPr>
          <a:lstStyle/>
          <a:p>
            <a:pPr algn="l">
              <a:lnSpc>
                <a:spcPct val="110000"/>
              </a:lnSpc>
              <a:spcAft>
                <a:spcPts val="1400"/>
              </a:spcAft>
            </a:pPr>
            <a:r>
              <a:rPr sz="2000" b="1">
                <a:solidFill>
                  <a:srgbClr val="203D48"/>
                </a:solidFill>
                <a:latin typeface="Source Sans Pro"/>
              </a:rPr>
              <a:t>Ciarán is applying for comprehensive car insurance. His base premium is €800. Because he has 6 penalty points on his driving licence for speeding offences, the insurance company decides to apply a 50% loading to Ciarán's premium.</a:t>
            </a:r>
          </a:p>
          <a:p>
            <a:pPr algn="l">
              <a:lnSpc>
                <a:spcPct val="110000"/>
              </a:lnSpc>
              <a:spcAft>
                <a:spcPts val="800"/>
              </a:spcAft>
            </a:pPr>
            <a:r>
              <a:rPr sz="2200" b="1">
                <a:solidFill>
                  <a:srgbClr val="00B2FF"/>
                </a:solidFill>
                <a:latin typeface="Source Sans Pro"/>
              </a:rPr>
              <a:t>Workings:</a:t>
            </a:r>
          </a:p>
          <a:p>
            <a:pPr algn="l">
              <a:lnSpc>
                <a:spcPct val="110000"/>
              </a:lnSpc>
              <a:spcAft>
                <a:spcPts val="800"/>
              </a:spcAft>
            </a:pPr>
            <a:r>
              <a:rPr sz="2000" b="1">
                <a:solidFill>
                  <a:srgbClr val="00B2FF"/>
                </a:solidFill>
                <a:latin typeface="Source Sans Pro"/>
              </a:rPr>
              <a:t>Base premium:  </a:t>
            </a:r>
            <a:r>
              <a:rPr sz="2000" b="1">
                <a:solidFill>
                  <a:srgbClr val="203D48"/>
                </a:solidFill>
                <a:latin typeface="Source Sans Pro"/>
              </a:rPr>
              <a:t>no workings  =  </a:t>
            </a:r>
            <a:r>
              <a:rPr sz="2000" b="1">
                <a:solidFill>
                  <a:srgbClr val="00B2FF"/>
                </a:solidFill>
                <a:latin typeface="Source Sans Pro"/>
              </a:rPr>
              <a:t>€800</a:t>
            </a:r>
          </a:p>
          <a:p>
            <a:pPr algn="l">
              <a:lnSpc>
                <a:spcPct val="110000"/>
              </a:lnSpc>
              <a:spcAft>
                <a:spcPts val="800"/>
              </a:spcAft>
            </a:pPr>
            <a:r>
              <a:rPr sz="2000" b="1">
                <a:solidFill>
                  <a:srgbClr val="00B2FF"/>
                </a:solidFill>
                <a:latin typeface="Source Sans Pro"/>
              </a:rPr>
              <a:t>Loading (50% of €800):  </a:t>
            </a:r>
            <a:r>
              <a:rPr sz="2000" b="1">
                <a:solidFill>
                  <a:srgbClr val="203D48"/>
                </a:solidFill>
                <a:latin typeface="Source Sans Pro"/>
              </a:rPr>
              <a:t>€800 x 50%  =  </a:t>
            </a:r>
            <a:r>
              <a:rPr sz="2000" b="1">
                <a:solidFill>
                  <a:srgbClr val="00B2FF"/>
                </a:solidFill>
                <a:latin typeface="Source Sans Pro"/>
              </a:rPr>
              <a:t>€400</a:t>
            </a:r>
          </a:p>
          <a:p>
            <a:pPr algn="l">
              <a:lnSpc>
                <a:spcPct val="110000"/>
              </a:lnSpc>
              <a:spcAft>
                <a:spcPts val="800"/>
              </a:spcAft>
            </a:pPr>
            <a:r>
              <a:rPr sz="2000" b="1">
                <a:solidFill>
                  <a:srgbClr val="00B2FF"/>
                </a:solidFill>
                <a:latin typeface="Source Sans Pro"/>
              </a:rPr>
              <a:t>Premium after loading:  </a:t>
            </a:r>
            <a:r>
              <a:rPr sz="2000" b="1">
                <a:solidFill>
                  <a:srgbClr val="203D48"/>
                </a:solidFill>
                <a:latin typeface="Source Sans Pro"/>
              </a:rPr>
              <a:t>€800 + €400  =  </a:t>
            </a:r>
            <a:r>
              <a:rPr sz="2000" b="1">
                <a:solidFill>
                  <a:srgbClr val="00B2FF"/>
                </a:solidFill>
                <a:latin typeface="Source Sans Pro"/>
              </a:rPr>
              <a:t>€1,200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065AAF-49F6-EA58-6AF2-56BAF3AA37B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7314BB-AAD0-4BC6-90FC-D6421A5CC42C}"/>
              </a:ext>
            </a:extLst>
          </p:cNvPr>
          <p:cNvSpPr txBox="1"/>
          <p:nvPr/>
        </p:nvSpPr>
        <p:spPr>
          <a:xfrm>
            <a:off x="762000" y="1650000"/>
            <a:ext cx="10670000" cy="3958648"/>
          </a:xfrm>
          <a:prstGeom prst="rect">
            <a:avLst/>
          </a:prstGeom>
          <a:noFill/>
        </p:spPr>
        <p:txBody>
          <a:bodyPr wrap="square" lIns="0" tIns="0" rIns="0" bIns="0">
            <a:spAutoFit/>
          </a:bodyPr>
          <a:lstStyle/>
          <a:p>
            <a:pPr algn="l">
              <a:lnSpc>
                <a:spcPct val="105000"/>
              </a:lnSpc>
              <a:spcAft>
                <a:spcPts val="1400"/>
              </a:spcAft>
            </a:pPr>
            <a:r>
              <a:rPr lang="en-GB" sz="2300" b="1" dirty="0">
                <a:solidFill>
                  <a:srgbClr val="FFDE5C"/>
                </a:solidFill>
                <a:latin typeface="Source Sans Pro"/>
              </a:rPr>
              <a:t>Key Skill: Calculate an insurance premium using loadings and reductions.</a:t>
            </a:r>
          </a:p>
          <a:p>
            <a:pPr marL="285750" indent="-285750">
              <a:lnSpc>
                <a:spcPct val="105000"/>
              </a:lnSpc>
              <a:spcAft>
                <a:spcPts val="800"/>
              </a:spcAft>
              <a:buAutoNum type="arabicPeriod"/>
            </a:pPr>
            <a:r>
              <a:rPr lang="en-IE" sz="2000" b="1">
                <a:solidFill>
                  <a:srgbClr val="FFFFFF"/>
                </a:solidFill>
                <a:latin typeface="Source Sans Pro"/>
              </a:rPr>
              <a:t>Name </a:t>
            </a:r>
            <a:r>
              <a:rPr lang="en-IE" sz="2000" b="1" dirty="0">
                <a:solidFill>
                  <a:srgbClr val="FFFFFF"/>
                </a:solidFill>
                <a:latin typeface="Source Sans Pro"/>
              </a:rPr>
              <a:t>two factors that would result in a loading being applied to a motor insurance premium. Explain why they increase the risk of cover for the insurer.</a:t>
            </a:r>
          </a:p>
          <a:p>
            <a:pPr>
              <a:lnSpc>
                <a:spcPct val="105000"/>
              </a:lnSpc>
              <a:spcAft>
                <a:spcPts val="800"/>
              </a:spcAft>
            </a:pPr>
            <a:endParaRPr lang="en-IE" sz="2000" b="1" dirty="0">
              <a:solidFill>
                <a:srgbClr val="FFFFFF"/>
              </a:solidFill>
              <a:latin typeface="Source Sans Pro"/>
            </a:endParaRPr>
          </a:p>
          <a:p>
            <a:pPr>
              <a:lnSpc>
                <a:spcPct val="105000"/>
              </a:lnSpc>
              <a:spcAft>
                <a:spcPts val="800"/>
              </a:spcAft>
            </a:pPr>
            <a:r>
              <a:rPr lang="en-IE" sz="2000" b="1" dirty="0">
                <a:solidFill>
                  <a:srgbClr val="FFFFFF"/>
                </a:solidFill>
                <a:latin typeface="Source Sans Pro"/>
              </a:rPr>
              <a:t>2. A driver’s base premium is €600. The insurance company applies a 30% loading because they live in a high-risk urban area. Calculate the cost of the premium after the loading is applied.</a:t>
            </a:r>
          </a:p>
          <a:p>
            <a:pPr marL="285750" indent="-285750">
              <a:lnSpc>
                <a:spcPct val="105000"/>
              </a:lnSpc>
              <a:spcAft>
                <a:spcPts val="800"/>
              </a:spcAft>
              <a:buAutoNum type="arabicPeriod"/>
            </a:pPr>
            <a:endParaRPr lang="en-IE" sz="2000" b="1" dirty="0">
              <a:solidFill>
                <a:srgbClr val="FFFFFF"/>
              </a:solidFill>
              <a:latin typeface="Source Sans Pro"/>
            </a:endParaRPr>
          </a:p>
          <a:p>
            <a:pPr>
              <a:lnSpc>
                <a:spcPct val="105000"/>
              </a:lnSpc>
              <a:spcAft>
                <a:spcPts val="800"/>
              </a:spcAft>
            </a:pPr>
            <a:r>
              <a:rPr lang="en-IE" sz="2000" b="1" dirty="0">
                <a:solidFill>
                  <a:srgbClr val="FFFFFF"/>
                </a:solidFill>
                <a:latin typeface="Source Sans Pro"/>
              </a:rPr>
              <a:t>3. Would you expect the owner of a house that has a lot of expensive jewellery in it to pay more for house and contents insurance than someone who doesn’t have any jewellery? Give a reason for your answer.</a:t>
            </a:r>
          </a:p>
        </p:txBody>
      </p:sp>
    </p:spTree>
    <p:extLst>
      <p:ext uri="{BB962C8B-B14F-4D97-AF65-F5344CB8AC3E}">
        <p14:creationId xmlns:p14="http://schemas.microsoft.com/office/powerpoint/2010/main" val="2798218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Reductions</a:t>
            </a:r>
          </a:p>
        </p:txBody>
      </p:sp>
      <p:sp>
        <p:nvSpPr>
          <p:cNvPr id="4" name="TextBox 3"/>
          <p:cNvSpPr txBox="1"/>
          <p:nvPr/>
        </p:nvSpPr>
        <p:spPr>
          <a:xfrm>
            <a:off x="838200" y="1450000"/>
            <a:ext cx="10515600" cy="4700000"/>
          </a:xfrm>
          <a:prstGeom prst="rect">
            <a:avLst/>
          </a:prstGeom>
          <a:noFill/>
        </p:spPr>
        <p:txBody>
          <a:bodyPr wrap="square" lIns="0" tIns="0" rIns="0" bIns="0">
            <a:spAutoFit/>
          </a:bodyPr>
          <a:lstStyle/>
          <a:p>
            <a:pPr algn="l">
              <a:lnSpc>
                <a:spcPct val="110000"/>
              </a:lnSpc>
              <a:spcAft>
                <a:spcPts val="1000"/>
              </a:spcAft>
            </a:pPr>
            <a:r>
              <a:rPr sz="2000" b="1">
                <a:solidFill>
                  <a:srgbClr val="203D48"/>
                </a:solidFill>
                <a:latin typeface="Source Sans Pro"/>
              </a:rPr>
              <a:t>A </a:t>
            </a:r>
            <a:r>
              <a:rPr sz="2000" b="1">
                <a:solidFill>
                  <a:srgbClr val="00B2FF"/>
                </a:solidFill>
                <a:latin typeface="Source Sans Pro"/>
              </a:rPr>
              <a:t>reduction</a:t>
            </a:r>
            <a:r>
              <a:rPr sz="2000" b="1">
                <a:solidFill>
                  <a:srgbClr val="203D48"/>
                </a:solidFill>
                <a:latin typeface="Source Sans Pro"/>
              </a:rPr>
              <a:t> is a discount applied to a premium. Reductions can be given for a factor that reduces the risk for the insurer, or as an incentive to attract or retain customers.</a:t>
            </a:r>
          </a:p>
          <a:p>
            <a:pPr algn="ctr">
              <a:lnSpc>
                <a:spcPct val="110000"/>
              </a:lnSpc>
              <a:spcAft>
                <a:spcPts val="1400"/>
              </a:spcAft>
            </a:pPr>
            <a:r>
              <a:rPr sz="2400" b="1">
                <a:solidFill>
                  <a:srgbClr val="00B2FF"/>
                </a:solidFill>
                <a:latin typeface="Source Sans Pro"/>
              </a:rPr>
              <a:t>Reductions lower the cost of the premium.</a:t>
            </a:r>
          </a:p>
          <a:p>
            <a:pPr algn="l">
              <a:lnSpc>
                <a:spcPct val="105000"/>
              </a:lnSpc>
              <a:spcAft>
                <a:spcPts val="400"/>
              </a:spcAft>
            </a:pPr>
            <a:r>
              <a:rPr sz="2000" b="1">
                <a:solidFill>
                  <a:srgbClr val="00B2FF"/>
                </a:solidFill>
                <a:latin typeface="Source Sans Pro"/>
              </a:rPr>
              <a:t>Risk-based reductions:</a:t>
            </a:r>
          </a:p>
          <a:p>
            <a:pPr algn="l">
              <a:lnSpc>
                <a:spcPct val="105000"/>
              </a:lnSpc>
              <a:spcAft>
                <a:spcPts val="400"/>
              </a:spcAft>
            </a:pPr>
            <a:r>
              <a:rPr sz="2000" b="1">
                <a:solidFill>
                  <a:srgbClr val="203D48"/>
                </a:solidFill>
                <a:latin typeface="Source Sans Pro"/>
              </a:rPr>
              <a:t>   ▸  No claims bonus, earned for each year of claim-free driving.</a:t>
            </a:r>
          </a:p>
          <a:p>
            <a:pPr algn="l">
              <a:lnSpc>
                <a:spcPct val="105000"/>
              </a:lnSpc>
              <a:spcAft>
                <a:spcPts val="400"/>
              </a:spcAft>
            </a:pPr>
            <a:r>
              <a:rPr sz="2000" b="1">
                <a:solidFill>
                  <a:srgbClr val="203D48"/>
                </a:solidFill>
                <a:latin typeface="Source Sans Pro"/>
              </a:rPr>
              <a:t>   ▸  Car alarm or immobiliser fitted.</a:t>
            </a:r>
          </a:p>
          <a:p>
            <a:pPr algn="l">
              <a:lnSpc>
                <a:spcPct val="105000"/>
              </a:lnSpc>
              <a:spcAft>
                <a:spcPts val="400"/>
              </a:spcAft>
            </a:pPr>
            <a:r>
              <a:rPr sz="2000" b="1">
                <a:solidFill>
                  <a:srgbClr val="203D48"/>
                </a:solidFill>
                <a:latin typeface="Source Sans Pro"/>
              </a:rPr>
              <a:t>   ▸  Burglar alarm or smoke alarm installed.</a:t>
            </a:r>
          </a:p>
          <a:p>
            <a:pPr algn="l">
              <a:lnSpc>
                <a:spcPct val="105000"/>
              </a:lnSpc>
              <a:spcBef>
                <a:spcPts val="400"/>
              </a:spcBef>
              <a:spcAft>
                <a:spcPts val="400"/>
              </a:spcAft>
            </a:pPr>
            <a:r>
              <a:rPr sz="2000" b="1">
                <a:solidFill>
                  <a:srgbClr val="00B2FF"/>
                </a:solidFill>
                <a:latin typeface="Source Sans Pro"/>
              </a:rPr>
              <a:t>Other reductions offered:</a:t>
            </a:r>
          </a:p>
          <a:p>
            <a:pPr algn="l">
              <a:lnSpc>
                <a:spcPct val="105000"/>
              </a:lnSpc>
              <a:spcAft>
                <a:spcPts val="400"/>
              </a:spcAft>
            </a:pPr>
            <a:r>
              <a:rPr sz="2000" b="1">
                <a:solidFill>
                  <a:srgbClr val="203D48"/>
                </a:solidFill>
                <a:latin typeface="Source Sans Pro"/>
              </a:rPr>
              <a:t>   ▸  Paying the full premium upfront rather than in monthly instalments.</a:t>
            </a:r>
          </a:p>
          <a:p>
            <a:pPr algn="l">
              <a:lnSpc>
                <a:spcPct val="105000"/>
              </a:lnSpc>
              <a:spcAft>
                <a:spcPts val="400"/>
              </a:spcAft>
            </a:pPr>
            <a:r>
              <a:rPr sz="2000" b="1">
                <a:solidFill>
                  <a:srgbClr val="203D48"/>
                </a:solidFill>
                <a:latin typeface="Source Sans Pro"/>
              </a:rPr>
              <a:t>   ▸  Purchasing the policy online.</a:t>
            </a:r>
          </a:p>
          <a:p>
            <a:pPr algn="l">
              <a:lnSpc>
                <a:spcPct val="105000"/>
              </a:lnSpc>
              <a:spcAft>
                <a:spcPts val="400"/>
              </a:spcAft>
            </a:pPr>
            <a:r>
              <a:rPr sz="2000" b="1">
                <a:solidFill>
                  <a:srgbClr val="203D48"/>
                </a:solidFill>
                <a:latin typeface="Source Sans Pro"/>
              </a:rPr>
              <a:t>   ▸  Loyalty discount for renewing with the same insurer.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Worked Example: Reduction on a House Premium</a:t>
            </a:r>
          </a:p>
        </p:txBody>
      </p:sp>
      <p:sp>
        <p:nvSpPr>
          <p:cNvPr id="4" name="TextBox 3"/>
          <p:cNvSpPr txBox="1"/>
          <p:nvPr/>
        </p:nvSpPr>
        <p:spPr>
          <a:xfrm>
            <a:off x="838200" y="1450000"/>
            <a:ext cx="10515600" cy="4700000"/>
          </a:xfrm>
          <a:prstGeom prst="rect">
            <a:avLst/>
          </a:prstGeom>
          <a:noFill/>
        </p:spPr>
        <p:txBody>
          <a:bodyPr wrap="square" lIns="0" tIns="0" rIns="0" bIns="0">
            <a:spAutoFit/>
          </a:bodyPr>
          <a:lstStyle/>
          <a:p>
            <a:pPr algn="l">
              <a:lnSpc>
                <a:spcPct val="110000"/>
              </a:lnSpc>
              <a:spcAft>
                <a:spcPts val="1400"/>
              </a:spcAft>
            </a:pPr>
            <a:r>
              <a:rPr sz="2000" b="1">
                <a:solidFill>
                  <a:srgbClr val="203D48"/>
                </a:solidFill>
                <a:latin typeface="Source Sans Pro"/>
              </a:rPr>
              <a:t>The Murphy family's house is valued at €400,000. The insurance company charges €2.50 per €1,000. They have a burglar alarm installed which gives them an 8% discount.</a:t>
            </a:r>
          </a:p>
          <a:p>
            <a:pPr algn="l">
              <a:lnSpc>
                <a:spcPct val="110000"/>
              </a:lnSpc>
              <a:spcAft>
                <a:spcPts val="800"/>
              </a:spcAft>
            </a:pPr>
            <a:r>
              <a:rPr sz="2200" b="1">
                <a:solidFill>
                  <a:srgbClr val="00B2FF"/>
                </a:solidFill>
                <a:latin typeface="Source Sans Pro"/>
              </a:rPr>
              <a:t>Workings:</a:t>
            </a:r>
          </a:p>
          <a:p>
            <a:pPr algn="l">
              <a:lnSpc>
                <a:spcPct val="110000"/>
              </a:lnSpc>
              <a:spcAft>
                <a:spcPts val="800"/>
              </a:spcAft>
            </a:pPr>
            <a:r>
              <a:rPr sz="2000" b="1">
                <a:solidFill>
                  <a:srgbClr val="00B2FF"/>
                </a:solidFill>
                <a:latin typeface="Source Sans Pro"/>
              </a:rPr>
              <a:t>Base premium (€400,000 / €1,000 x €2.50):  </a:t>
            </a:r>
            <a:r>
              <a:rPr sz="2000" b="1">
                <a:solidFill>
                  <a:srgbClr val="203D48"/>
                </a:solidFill>
                <a:latin typeface="Source Sans Pro"/>
              </a:rPr>
              <a:t>400 x €2.50  =  </a:t>
            </a:r>
            <a:r>
              <a:rPr sz="2000" b="1">
                <a:solidFill>
                  <a:srgbClr val="00B2FF"/>
                </a:solidFill>
                <a:latin typeface="Source Sans Pro"/>
              </a:rPr>
              <a:t>€1,000</a:t>
            </a:r>
          </a:p>
          <a:p>
            <a:pPr algn="l">
              <a:lnSpc>
                <a:spcPct val="110000"/>
              </a:lnSpc>
              <a:spcAft>
                <a:spcPts val="800"/>
              </a:spcAft>
            </a:pPr>
            <a:r>
              <a:rPr sz="2000" b="1">
                <a:solidFill>
                  <a:srgbClr val="00B2FF"/>
                </a:solidFill>
                <a:latin typeface="Source Sans Pro"/>
              </a:rPr>
              <a:t>Reduction (8% of €1,000):  </a:t>
            </a:r>
            <a:r>
              <a:rPr sz="2000" b="1">
                <a:solidFill>
                  <a:srgbClr val="203D48"/>
                </a:solidFill>
                <a:latin typeface="Source Sans Pro"/>
              </a:rPr>
              <a:t>€1,000 x 8%  =  </a:t>
            </a:r>
            <a:r>
              <a:rPr sz="2000" b="1">
                <a:solidFill>
                  <a:srgbClr val="00B2FF"/>
                </a:solidFill>
                <a:latin typeface="Source Sans Pro"/>
              </a:rPr>
              <a:t>€80</a:t>
            </a:r>
          </a:p>
          <a:p>
            <a:pPr algn="l">
              <a:lnSpc>
                <a:spcPct val="110000"/>
              </a:lnSpc>
              <a:spcAft>
                <a:spcPts val="800"/>
              </a:spcAft>
            </a:pPr>
            <a:r>
              <a:rPr sz="2000" b="1">
                <a:solidFill>
                  <a:srgbClr val="00B2FF"/>
                </a:solidFill>
                <a:latin typeface="Source Sans Pro"/>
              </a:rPr>
              <a:t>Premium after reduction:  </a:t>
            </a:r>
            <a:r>
              <a:rPr sz="2000" b="1">
                <a:solidFill>
                  <a:srgbClr val="203D48"/>
                </a:solidFill>
                <a:latin typeface="Source Sans Pro"/>
              </a:rPr>
              <a:t>€1,000 - €80  =  </a:t>
            </a:r>
            <a:r>
              <a:rPr sz="2000" b="1">
                <a:solidFill>
                  <a:srgbClr val="00B2FF"/>
                </a:solidFill>
                <a:latin typeface="Source Sans Pro"/>
              </a:rPr>
              <a:t>€920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460500" y="500000"/>
            <a:ext cx="8500000" cy="520000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760500" y="720000"/>
            <a:ext cx="7900000" cy="500000"/>
          </a:xfrm>
          <a:prstGeom prst="rect">
            <a:avLst/>
          </a:prstGeom>
          <a:noFill/>
        </p:spPr>
        <p:txBody>
          <a:bodyPr wrap="square" lIns="0" tIns="0" rIns="0" bIns="0">
            <a:spAutoFit/>
          </a:bodyPr>
          <a:lstStyle/>
          <a:p>
            <a:pPr algn="l">
              <a:lnSpc>
                <a:spcPct val="105000"/>
              </a:lnSpc>
            </a:pPr>
            <a:r>
              <a:rPr sz="2400" b="1">
                <a:solidFill>
                  <a:srgbClr val="049F84"/>
                </a:solidFill>
                <a:latin typeface="Source Sans Pro"/>
              </a:rPr>
              <a:t>2024 Q3</a:t>
            </a:r>
          </a:p>
        </p:txBody>
      </p:sp>
      <p:sp>
        <p:nvSpPr>
          <p:cNvPr id="5" name="TextBox 4"/>
          <p:cNvSpPr txBox="1"/>
          <p:nvPr/>
        </p:nvSpPr>
        <p:spPr>
          <a:xfrm>
            <a:off x="1760500" y="1280000"/>
            <a:ext cx="7900000" cy="3300000"/>
          </a:xfrm>
          <a:prstGeom prst="rect">
            <a:avLst/>
          </a:prstGeom>
          <a:noFill/>
        </p:spPr>
        <p:txBody>
          <a:bodyPr wrap="square" lIns="0" tIns="0" rIns="0" bIns="0">
            <a:spAutoFit/>
          </a:bodyPr>
          <a:lstStyle/>
          <a:p>
            <a:pPr algn="l">
              <a:lnSpc>
                <a:spcPct val="110000"/>
              </a:lnSpc>
              <a:spcAft>
                <a:spcPts val="600"/>
              </a:spcAft>
            </a:pPr>
            <a:r>
              <a:rPr sz="1600" b="1">
                <a:solidFill>
                  <a:srgbClr val="203D48"/>
                </a:solidFill>
                <a:latin typeface="Source Sans Pro"/>
              </a:rPr>
              <a:t>Look at the following advertisement for an insurance company in Macroom, Co. Cork.</a:t>
            </a:r>
          </a:p>
          <a:p>
            <a:pPr algn="l">
              <a:lnSpc>
                <a:spcPct val="110000"/>
              </a:lnSpc>
              <a:spcAft>
                <a:spcPts val="800"/>
              </a:spcAft>
            </a:pPr>
            <a:r>
              <a:rPr sz="1600" b="1">
                <a:solidFill>
                  <a:srgbClr val="203D48"/>
                </a:solidFill>
                <a:latin typeface="Source Sans Pro"/>
              </a:rPr>
              <a:t>A1 Insurance Ltd, West Square, Macroom, Co. Cork.   Buildings €2.50 per €1,000.   Burglar alarm installed - 9% discount.</a:t>
            </a:r>
          </a:p>
          <a:p>
            <a:pPr algn="l">
              <a:lnSpc>
                <a:spcPct val="110000"/>
              </a:lnSpc>
              <a:spcAft>
                <a:spcPts val="1000"/>
              </a:spcAft>
            </a:pPr>
            <a:r>
              <a:rPr sz="1600" b="1">
                <a:solidFill>
                  <a:srgbClr val="203D48"/>
                </a:solidFill>
                <a:latin typeface="Source Sans Pro"/>
              </a:rPr>
              <a:t>Lucas and Katrina want to insure their house for €320,000. They have no burglar alarm.</a:t>
            </a:r>
          </a:p>
          <a:p>
            <a:pPr algn="l">
              <a:lnSpc>
                <a:spcPct val="110000"/>
              </a:lnSpc>
              <a:spcAft>
                <a:spcPts val="600"/>
              </a:spcAft>
            </a:pPr>
            <a:r>
              <a:rPr sz="1600" b="1">
                <a:solidFill>
                  <a:srgbClr val="049F84"/>
                </a:solidFill>
                <a:latin typeface="Source Sans Pro"/>
              </a:rPr>
              <a:t>Worked answer (i) - Cost of insurance: </a:t>
            </a:r>
            <a:r>
              <a:rPr sz="1600" b="1">
                <a:solidFill>
                  <a:srgbClr val="2E55C6"/>
                </a:solidFill>
                <a:latin typeface="Source Sans Pro"/>
              </a:rPr>
              <a:t>€320,000 / €1,000 x €2.50 = €800.</a:t>
            </a:r>
          </a:p>
          <a:p>
            <a:pPr algn="l">
              <a:lnSpc>
                <a:spcPct val="110000"/>
              </a:lnSpc>
            </a:pPr>
            <a:r>
              <a:rPr sz="1600" b="1">
                <a:solidFill>
                  <a:srgbClr val="049F84"/>
                </a:solidFill>
                <a:latin typeface="Source Sans Pro"/>
              </a:rPr>
              <a:t>Worked answer (ii) - Saving with alarm: </a:t>
            </a:r>
            <a:r>
              <a:rPr sz="1600" b="1">
                <a:solidFill>
                  <a:srgbClr val="2E55C6"/>
                </a:solidFill>
                <a:latin typeface="Source Sans Pro"/>
              </a:rPr>
              <a:t>€800 x 9% = €72.</a:t>
            </a:r>
          </a:p>
        </p:txBody>
      </p:sp>
      <p:sp>
        <p:nvSpPr>
          <p:cNvPr id="6" name="Rounded Rectangle 5"/>
          <p:cNvSpPr/>
          <p:nvPr/>
        </p:nvSpPr>
        <p:spPr>
          <a:xfrm>
            <a:off x="1760500" y="4700000"/>
            <a:ext cx="7900000" cy="850000"/>
          </a:xfrm>
          <a:prstGeom prst="roundRect">
            <a:avLst>
              <a:gd name="adj" fmla="val 8000"/>
            </a:avLst>
          </a:prstGeom>
          <a:solidFill>
            <a:srgbClr val="FFF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960500" y="4830000"/>
            <a:ext cx="7500000" cy="650000"/>
          </a:xfrm>
          <a:prstGeom prst="rect">
            <a:avLst/>
          </a:prstGeom>
          <a:noFill/>
        </p:spPr>
        <p:txBody>
          <a:bodyPr wrap="square" lIns="0" tIns="0" rIns="0" bIns="0">
            <a:spAutoFit/>
          </a:bodyPr>
          <a:lstStyle/>
          <a:p>
            <a:pPr algn="l">
              <a:lnSpc>
                <a:spcPct val="110000"/>
              </a:lnSpc>
            </a:pPr>
            <a:r>
              <a:rPr sz="1400" b="1" dirty="0">
                <a:solidFill>
                  <a:srgbClr val="203D48"/>
                </a:solidFill>
                <a:latin typeface="Source Sans Pro"/>
              </a:rPr>
              <a:t>TOP TIP:  Read the question carefully. Part (ii) asks for the saving (€72), not the new premium (€728).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28BE09D-6296-B6CE-027B-A6EA0FAFBD6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B9CF34-FE13-4D0C-AD0B-596AFE2AE050}"/>
              </a:ext>
            </a:extLst>
          </p:cNvPr>
          <p:cNvSpPr txBox="1"/>
          <p:nvPr/>
        </p:nvSpPr>
        <p:spPr>
          <a:xfrm>
            <a:off x="762000" y="1650000"/>
            <a:ext cx="10670000" cy="3697038"/>
          </a:xfrm>
          <a:prstGeom prst="rect">
            <a:avLst/>
          </a:prstGeom>
          <a:noFill/>
        </p:spPr>
        <p:txBody>
          <a:bodyPr wrap="square" lIns="0" tIns="0" rIns="0" bIns="0">
            <a:spAutoFit/>
          </a:bodyPr>
          <a:lstStyle/>
          <a:p>
            <a:pPr algn="l">
              <a:lnSpc>
                <a:spcPct val="105000"/>
              </a:lnSpc>
              <a:spcAft>
                <a:spcPts val="1400"/>
              </a:spcAft>
            </a:pPr>
            <a:r>
              <a:rPr lang="en-GB" sz="2300" b="1" dirty="0">
                <a:solidFill>
                  <a:srgbClr val="FFDE5C"/>
                </a:solidFill>
                <a:latin typeface="Source Sans Pro"/>
              </a:rPr>
              <a:t>Key Skill: Calculate the impact of a reduction or loading on a premium.</a:t>
            </a:r>
          </a:p>
          <a:p>
            <a:pPr algn="l">
              <a:lnSpc>
                <a:spcPct val="105000"/>
              </a:lnSpc>
              <a:spcAft>
                <a:spcPts val="1400"/>
              </a:spcAft>
            </a:pPr>
            <a:r>
              <a:rPr lang="en-IE" sz="2000" b="1" dirty="0">
                <a:solidFill>
                  <a:srgbClr val="FFFFFF"/>
                </a:solidFill>
                <a:latin typeface="Source Sans Pro"/>
              </a:rPr>
              <a:t>A. Read each statement and decide whether you think it is True or False.</a:t>
            </a:r>
          </a:p>
          <a:p>
            <a:pPr marL="457200" indent="-457200" algn="l">
              <a:lnSpc>
                <a:spcPct val="105000"/>
              </a:lnSpc>
              <a:spcAft>
                <a:spcPts val="1400"/>
              </a:spcAft>
              <a:buAutoNum type="arabicPeriod"/>
            </a:pPr>
            <a:r>
              <a:rPr lang="en-IE" sz="2000" b="1" dirty="0">
                <a:solidFill>
                  <a:srgbClr val="FFFFFF"/>
                </a:solidFill>
                <a:latin typeface="Source Sans Pro"/>
              </a:rPr>
              <a:t>A loading increases the cost of an insurance premium.</a:t>
            </a:r>
          </a:p>
          <a:p>
            <a:pPr marL="457200" indent="-457200" algn="l">
              <a:lnSpc>
                <a:spcPct val="105000"/>
              </a:lnSpc>
              <a:spcAft>
                <a:spcPts val="1400"/>
              </a:spcAft>
              <a:buAutoNum type="arabicPeriod"/>
            </a:pPr>
            <a:r>
              <a:rPr lang="en-IE" sz="2000" b="1" dirty="0">
                <a:solidFill>
                  <a:srgbClr val="FFFFFF"/>
                </a:solidFill>
                <a:latin typeface="Source Sans Pro"/>
              </a:rPr>
              <a:t>A no claims bonus is an example of a loading.</a:t>
            </a:r>
          </a:p>
          <a:p>
            <a:pPr marL="457200" indent="-457200" algn="l">
              <a:lnSpc>
                <a:spcPct val="105000"/>
              </a:lnSpc>
              <a:spcAft>
                <a:spcPts val="1400"/>
              </a:spcAft>
              <a:buAutoNum type="arabicPeriod"/>
            </a:pPr>
            <a:r>
              <a:rPr lang="en-IE" sz="2000" b="1" dirty="0">
                <a:solidFill>
                  <a:srgbClr val="FFFFFF"/>
                </a:solidFill>
                <a:latin typeface="Source Sans Pro"/>
              </a:rPr>
              <a:t>A young inexperienced driver would expect to pay a lower premium than an experienced driver.</a:t>
            </a:r>
          </a:p>
          <a:p>
            <a:pPr marL="457200" indent="-457200" algn="l">
              <a:lnSpc>
                <a:spcPct val="105000"/>
              </a:lnSpc>
              <a:spcAft>
                <a:spcPts val="1400"/>
              </a:spcAft>
              <a:buAutoNum type="arabicPeriod"/>
            </a:pPr>
            <a:r>
              <a:rPr lang="en-IE" sz="2000" b="1" dirty="0">
                <a:solidFill>
                  <a:srgbClr val="FFFFFF"/>
                </a:solidFill>
                <a:latin typeface="Source Sans Pro"/>
              </a:rPr>
              <a:t>Installing a burglar alarm can reduce the cost of a house insurance premium.</a:t>
            </a:r>
          </a:p>
          <a:p>
            <a:pPr marL="457200" indent="-457200" algn="l">
              <a:lnSpc>
                <a:spcPct val="105000"/>
              </a:lnSpc>
              <a:spcAft>
                <a:spcPts val="1400"/>
              </a:spcAft>
              <a:buAutoNum type="arabicPeriod"/>
            </a:pPr>
            <a:r>
              <a:rPr lang="en-IE" sz="2000" b="1" dirty="0">
                <a:solidFill>
                  <a:srgbClr val="FFFFFF"/>
                </a:solidFill>
                <a:latin typeface="Source Sans Pro"/>
              </a:rPr>
              <a:t>The higher the value of a house, the higher the insurance premium.</a:t>
            </a:r>
          </a:p>
        </p:txBody>
      </p:sp>
    </p:spTree>
    <p:extLst>
      <p:ext uri="{BB962C8B-B14F-4D97-AF65-F5344CB8AC3E}">
        <p14:creationId xmlns:p14="http://schemas.microsoft.com/office/powerpoint/2010/main" val="3336284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5A55D76-E999-8A4F-3715-58535E9662B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ED96FE6-2601-12D1-B311-F4833D0A8A38}"/>
              </a:ext>
            </a:extLst>
          </p:cNvPr>
          <p:cNvSpPr txBox="1"/>
          <p:nvPr/>
        </p:nvSpPr>
        <p:spPr>
          <a:xfrm>
            <a:off x="762000" y="1650000"/>
            <a:ext cx="10670000" cy="4343368"/>
          </a:xfrm>
          <a:prstGeom prst="rect">
            <a:avLst/>
          </a:prstGeom>
          <a:noFill/>
        </p:spPr>
        <p:txBody>
          <a:bodyPr wrap="square" lIns="0" tIns="0" rIns="0" bIns="0">
            <a:spAutoFit/>
          </a:bodyPr>
          <a:lstStyle/>
          <a:p>
            <a:pPr algn="l">
              <a:lnSpc>
                <a:spcPct val="105000"/>
              </a:lnSpc>
              <a:spcAft>
                <a:spcPts val="1400"/>
              </a:spcAft>
            </a:pPr>
            <a:r>
              <a:rPr lang="en-GB" sz="2300" b="1" dirty="0">
                <a:solidFill>
                  <a:srgbClr val="FFDE5C"/>
                </a:solidFill>
                <a:latin typeface="Source Sans Pro"/>
              </a:rPr>
              <a:t>Key Skill: Calculate the impact of a reduction or loading on a premium.</a:t>
            </a:r>
          </a:p>
          <a:p>
            <a:pPr algn="l">
              <a:lnSpc>
                <a:spcPct val="105000"/>
              </a:lnSpc>
              <a:spcAft>
                <a:spcPts val="1400"/>
              </a:spcAft>
            </a:pPr>
            <a:r>
              <a:rPr lang="en-IE" sz="2000" b="1" dirty="0">
                <a:solidFill>
                  <a:srgbClr val="FFFFFF"/>
                </a:solidFill>
                <a:latin typeface="Source Sans Pro"/>
              </a:rPr>
              <a:t>B. Answer the questions below.</a:t>
            </a:r>
          </a:p>
          <a:p>
            <a:pPr algn="l">
              <a:lnSpc>
                <a:spcPct val="105000"/>
              </a:lnSpc>
              <a:spcAft>
                <a:spcPts val="1400"/>
              </a:spcAft>
            </a:pPr>
            <a:r>
              <a:rPr lang="en-IE" sz="2000" b="1" dirty="0">
                <a:solidFill>
                  <a:srgbClr val="FFFFFF"/>
                </a:solidFill>
                <a:latin typeface="Source Sans Pro"/>
              </a:rPr>
              <a:t>1. Identify two factors that would result in a reduction being applied to an insurance premium. For each factor, explain why the insurer would offer a reduction.</a:t>
            </a:r>
          </a:p>
          <a:p>
            <a:pPr algn="l">
              <a:lnSpc>
                <a:spcPct val="105000"/>
              </a:lnSpc>
              <a:spcAft>
                <a:spcPts val="1400"/>
              </a:spcAft>
            </a:pPr>
            <a:r>
              <a:rPr lang="en-IE" sz="2000" b="1" dirty="0">
                <a:solidFill>
                  <a:srgbClr val="FFFFFF"/>
                </a:solidFill>
                <a:latin typeface="Source Sans Pro"/>
              </a:rPr>
              <a:t>2. A house is valued at €240,000. The insurance rate is €2.50 per €1,000.</a:t>
            </a:r>
          </a:p>
          <a:p>
            <a:pPr algn="l">
              <a:lnSpc>
                <a:spcPct val="105000"/>
              </a:lnSpc>
              <a:spcAft>
                <a:spcPts val="1400"/>
              </a:spcAft>
            </a:pPr>
            <a:r>
              <a:rPr lang="en-IE" sz="2000" b="1" dirty="0">
                <a:solidFill>
                  <a:srgbClr val="FFFFFF"/>
                </a:solidFill>
                <a:latin typeface="Source Sans Pro"/>
              </a:rPr>
              <a:t>(</a:t>
            </a:r>
            <a:r>
              <a:rPr lang="en-IE" sz="2000" b="1" dirty="0" err="1">
                <a:solidFill>
                  <a:srgbClr val="FFFFFF"/>
                </a:solidFill>
                <a:latin typeface="Source Sans Pro"/>
              </a:rPr>
              <a:t>i</a:t>
            </a:r>
            <a:r>
              <a:rPr lang="en-IE" sz="2000" b="1" dirty="0">
                <a:solidFill>
                  <a:srgbClr val="FFFFFF"/>
                </a:solidFill>
                <a:latin typeface="Source Sans Pro"/>
              </a:rPr>
              <a:t>) Calculate the annual premium.</a:t>
            </a:r>
          </a:p>
          <a:p>
            <a:pPr algn="l">
              <a:lnSpc>
                <a:spcPct val="105000"/>
              </a:lnSpc>
              <a:spcAft>
                <a:spcPts val="1400"/>
              </a:spcAft>
            </a:pPr>
            <a:r>
              <a:rPr lang="en-IE" sz="2000" b="1" dirty="0">
                <a:solidFill>
                  <a:srgbClr val="FFFFFF"/>
                </a:solidFill>
                <a:latin typeface="Source Sans Pro"/>
              </a:rPr>
              <a:t>(ii) The homeowner installs a burglar alarm and receives a 10% discount. Calculate how much they will save on their premium for installing the alarm.</a:t>
            </a:r>
          </a:p>
          <a:p>
            <a:pPr algn="l">
              <a:lnSpc>
                <a:spcPct val="105000"/>
              </a:lnSpc>
              <a:spcAft>
                <a:spcPts val="1400"/>
              </a:spcAft>
            </a:pPr>
            <a:r>
              <a:rPr lang="en-IE" sz="2000" b="1" dirty="0">
                <a:solidFill>
                  <a:srgbClr val="FFFFFF"/>
                </a:solidFill>
                <a:latin typeface="Source Sans Pro"/>
              </a:rPr>
              <a:t>3. A driver has not made a claim in five years. Explain how this affects the cost of their motor insurance premium.</a:t>
            </a:r>
          </a:p>
        </p:txBody>
      </p:sp>
    </p:spTree>
    <p:extLst>
      <p:ext uri="{BB962C8B-B14F-4D97-AF65-F5344CB8AC3E}">
        <p14:creationId xmlns:p14="http://schemas.microsoft.com/office/powerpoint/2010/main" val="2688121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Q16 -&gt; Q19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762000" y="1650000"/>
            <a:ext cx="10670000" cy="4400000"/>
          </a:xfrm>
          <a:prstGeom prst="rect">
            <a:avLst/>
          </a:prstGeom>
          <a:noFill/>
        </p:spPr>
        <p:txBody>
          <a:bodyPr wrap="square" lIns="0" tIns="0" rIns="0" bIns="0">
            <a:spAutoFit/>
          </a:bodyPr>
          <a:lstStyle/>
          <a:p>
            <a:pPr algn="l">
              <a:lnSpc>
                <a:spcPct val="105000"/>
              </a:lnSpc>
              <a:spcAft>
                <a:spcPts val="1400"/>
              </a:spcAft>
            </a:pPr>
            <a:r>
              <a:rPr sz="2300" b="1">
                <a:solidFill>
                  <a:srgbClr val="FFDE5C"/>
                </a:solidFill>
                <a:latin typeface="Source Sans Pro"/>
              </a:rPr>
              <a:t>Introduction Activity: </a:t>
            </a:r>
            <a:r>
              <a:rPr sz="2300" b="1">
                <a:solidFill>
                  <a:srgbClr val="FFFFFF"/>
                </a:solidFill>
                <a:latin typeface="Source Sans Pro"/>
              </a:rPr>
              <a:t>Read each statement and decide whether it is True or False.</a:t>
            </a:r>
          </a:p>
          <a:p>
            <a:pPr marL="285750" indent="-285750" algn="l">
              <a:lnSpc>
                <a:spcPct val="105000"/>
              </a:lnSpc>
              <a:spcAft>
                <a:spcPts val="1200"/>
              </a:spcAft>
              <a:buAutoNum type="arabicPeriod"/>
            </a:pPr>
            <a:r>
              <a:rPr sz="2000" b="1">
                <a:solidFill>
                  <a:srgbClr val="FFFFFF"/>
                </a:solidFill>
                <a:latin typeface="Source Sans Pro"/>
              </a:rPr>
              <a:t>A teenager who just passed their driving test and an experienced adult driver pay the same for motor insurance.</a:t>
            </a:r>
          </a:p>
          <a:p>
            <a:pPr marL="285750" indent="-285750" algn="l">
              <a:lnSpc>
                <a:spcPct val="105000"/>
              </a:lnSpc>
              <a:spcAft>
                <a:spcPts val="1200"/>
              </a:spcAft>
              <a:buAutoNum type="arabicPeriod"/>
            </a:pPr>
            <a:r>
              <a:rPr sz="2000" b="1">
                <a:solidFill>
                  <a:srgbClr val="FFFFFF"/>
                </a:solidFill>
                <a:latin typeface="Source Sans Pro"/>
              </a:rPr>
              <a:t>A house with a burglar alarm costs the same to insure as a house with no alarm.</a:t>
            </a:r>
          </a:p>
          <a:p>
            <a:pPr marL="285750" indent="-285750" algn="l">
              <a:lnSpc>
                <a:spcPct val="105000"/>
              </a:lnSpc>
              <a:spcAft>
                <a:spcPts val="1200"/>
              </a:spcAft>
              <a:buAutoNum type="arabicPeriod"/>
            </a:pPr>
            <a:r>
              <a:rPr sz="2000" b="1">
                <a:solidFill>
                  <a:srgbClr val="FFFFFF"/>
                </a:solidFill>
                <a:latin typeface="Source Sans Pro"/>
              </a:rPr>
              <a:t>A more expensive car will cost more to insure.</a:t>
            </a:r>
          </a:p>
          <a:p>
            <a:pPr marL="285750" indent="-285750" algn="l">
              <a:lnSpc>
                <a:spcPct val="105000"/>
              </a:lnSpc>
              <a:spcAft>
                <a:spcPts val="1200"/>
              </a:spcAft>
              <a:buAutoNum type="arabicPeriod"/>
            </a:pPr>
            <a:r>
              <a:rPr sz="2000" b="1">
                <a:solidFill>
                  <a:srgbClr val="FFFFFF"/>
                </a:solidFill>
                <a:latin typeface="Source Sans Pro"/>
              </a:rPr>
              <a:t>When applying for insurance, a driver can decide not to tell the insurance company that they have penalty points in case it makes their insurance more expensive.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Policy Excess</a:t>
            </a:r>
          </a:p>
        </p:txBody>
      </p:sp>
      <p:sp>
        <p:nvSpPr>
          <p:cNvPr id="4" name="TextBox 3"/>
          <p:cNvSpPr txBox="1"/>
          <p:nvPr/>
        </p:nvSpPr>
        <p:spPr>
          <a:xfrm>
            <a:off x="838200" y="1450000"/>
            <a:ext cx="10515600" cy="3186129"/>
          </a:xfrm>
          <a:prstGeom prst="rect">
            <a:avLst/>
          </a:prstGeom>
          <a:noFill/>
        </p:spPr>
        <p:txBody>
          <a:bodyPr wrap="square" lIns="0" tIns="0" rIns="0" bIns="0">
            <a:spAutoFit/>
          </a:bodyPr>
          <a:lstStyle/>
          <a:p>
            <a:pPr algn="l">
              <a:lnSpc>
                <a:spcPct val="110000"/>
              </a:lnSpc>
              <a:spcAft>
                <a:spcPts val="1000"/>
              </a:spcAft>
            </a:pPr>
            <a:r>
              <a:rPr sz="2000" b="1" dirty="0">
                <a:solidFill>
                  <a:srgbClr val="203D48"/>
                </a:solidFill>
                <a:latin typeface="Source Sans Pro"/>
              </a:rPr>
              <a:t>A </a:t>
            </a:r>
            <a:r>
              <a:rPr sz="2000" b="1" dirty="0">
                <a:solidFill>
                  <a:srgbClr val="00B2FF"/>
                </a:solidFill>
                <a:latin typeface="Source Sans Pro"/>
              </a:rPr>
              <a:t>policy excess</a:t>
            </a:r>
            <a:r>
              <a:rPr sz="2000" b="1" dirty="0">
                <a:solidFill>
                  <a:srgbClr val="203D48"/>
                </a:solidFill>
                <a:latin typeface="Source Sans Pro"/>
              </a:rPr>
              <a:t> is the amount of any claim an insured person must pay first, before receiving </a:t>
            </a:r>
            <a:r>
              <a:rPr lang="en-GB" sz="2000" b="1" dirty="0">
                <a:solidFill>
                  <a:srgbClr val="203D48"/>
                </a:solidFill>
                <a:latin typeface="Source Sans Pro"/>
              </a:rPr>
              <a:t>any compensation </a:t>
            </a:r>
            <a:r>
              <a:rPr sz="2000" b="1" dirty="0">
                <a:solidFill>
                  <a:srgbClr val="203D48"/>
                </a:solidFill>
                <a:latin typeface="Source Sans Pro"/>
              </a:rPr>
              <a:t>from the insurance company.</a:t>
            </a:r>
          </a:p>
          <a:p>
            <a:pPr algn="l">
              <a:lnSpc>
                <a:spcPct val="110000"/>
              </a:lnSpc>
              <a:spcAft>
                <a:spcPts val="1200"/>
              </a:spcAft>
            </a:pPr>
            <a:r>
              <a:rPr sz="2000" b="1" dirty="0">
                <a:solidFill>
                  <a:srgbClr val="203D48"/>
                </a:solidFill>
                <a:latin typeface="Source Sans Pro"/>
              </a:rPr>
              <a:t>For example, if a policy has an excess of €250 and a claim is made for €1,000, the insured person pays the first €250 and the insurance company pays the remaining €750</a:t>
            </a:r>
            <a:r>
              <a:rPr lang="en-GB" sz="2000" b="1" dirty="0">
                <a:solidFill>
                  <a:srgbClr val="203D48"/>
                </a:solidFill>
                <a:latin typeface="Source Sans Pro"/>
              </a:rPr>
              <a:t> in compensation</a:t>
            </a:r>
            <a:r>
              <a:rPr sz="2000" b="1" dirty="0">
                <a:solidFill>
                  <a:srgbClr val="203D48"/>
                </a:solidFill>
                <a:latin typeface="Source Sans Pro"/>
              </a:rPr>
              <a:t>.</a:t>
            </a:r>
          </a:p>
          <a:p>
            <a:pPr algn="ctr">
              <a:lnSpc>
                <a:spcPct val="110000"/>
              </a:lnSpc>
              <a:spcAft>
                <a:spcPts val="1400"/>
              </a:spcAft>
            </a:pPr>
            <a:r>
              <a:rPr sz="2200" b="1" dirty="0">
                <a:solidFill>
                  <a:srgbClr val="00B2FF"/>
                </a:solidFill>
                <a:latin typeface="Source Sans Pro"/>
              </a:rPr>
              <a:t>Compensation due = Cost of damage - Policy excess</a:t>
            </a:r>
          </a:p>
          <a:p>
            <a:pPr algn="l">
              <a:lnSpc>
                <a:spcPct val="110000"/>
              </a:lnSpc>
              <a:spcAft>
                <a:spcPts val="1400"/>
              </a:spcAft>
            </a:pPr>
            <a:r>
              <a:rPr sz="2000" b="1" dirty="0">
                <a:solidFill>
                  <a:srgbClr val="203D48"/>
                </a:solidFill>
                <a:latin typeface="Source Sans Pro"/>
              </a:rPr>
              <a:t>A </a:t>
            </a:r>
            <a:r>
              <a:rPr sz="2000" b="1" dirty="0">
                <a:solidFill>
                  <a:srgbClr val="00B2FF"/>
                </a:solidFill>
                <a:latin typeface="Source Sans Pro"/>
              </a:rPr>
              <a:t>higher excess</a:t>
            </a:r>
            <a:r>
              <a:rPr sz="2000" b="1" dirty="0">
                <a:solidFill>
                  <a:srgbClr val="203D48"/>
                </a:solidFill>
                <a:latin typeface="Source Sans Pro"/>
              </a:rPr>
              <a:t> usually means a </a:t>
            </a:r>
            <a:r>
              <a:rPr sz="2000" b="1" dirty="0">
                <a:solidFill>
                  <a:srgbClr val="00B2FF"/>
                </a:solidFill>
                <a:latin typeface="Source Sans Pro"/>
              </a:rPr>
              <a:t>lower premium</a:t>
            </a:r>
            <a:r>
              <a:rPr sz="2000" b="1" dirty="0">
                <a:solidFill>
                  <a:srgbClr val="203D48"/>
                </a:solidFill>
                <a:latin typeface="Source Sans Pro"/>
              </a:rPr>
              <a:t>, as the insured person is agreeing to cover more of the cost themselves if something goes wrong.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460500" y="500000"/>
            <a:ext cx="8500000" cy="520000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760500" y="720000"/>
            <a:ext cx="7900000" cy="500000"/>
          </a:xfrm>
          <a:prstGeom prst="rect">
            <a:avLst/>
          </a:prstGeom>
          <a:noFill/>
        </p:spPr>
        <p:txBody>
          <a:bodyPr wrap="square" lIns="0" tIns="0" rIns="0" bIns="0">
            <a:spAutoFit/>
          </a:bodyPr>
          <a:lstStyle/>
          <a:p>
            <a:pPr algn="l">
              <a:lnSpc>
                <a:spcPct val="105000"/>
              </a:lnSpc>
            </a:pPr>
            <a:r>
              <a:rPr sz="2400" b="1">
                <a:solidFill>
                  <a:srgbClr val="049F84"/>
                </a:solidFill>
                <a:latin typeface="Source Sans Pro"/>
              </a:rPr>
              <a:t>2022 Q18 (a) (v) &amp; (vi)</a:t>
            </a:r>
          </a:p>
        </p:txBody>
      </p:sp>
      <p:sp>
        <p:nvSpPr>
          <p:cNvPr id="5" name="TextBox 4"/>
          <p:cNvSpPr txBox="1"/>
          <p:nvPr/>
        </p:nvSpPr>
        <p:spPr>
          <a:xfrm>
            <a:off x="1760500" y="1280000"/>
            <a:ext cx="7900000" cy="3187924"/>
          </a:xfrm>
          <a:prstGeom prst="rect">
            <a:avLst/>
          </a:prstGeom>
          <a:noFill/>
        </p:spPr>
        <p:txBody>
          <a:bodyPr wrap="square" lIns="0" tIns="0" rIns="0" bIns="0">
            <a:spAutoFit/>
          </a:bodyPr>
          <a:lstStyle/>
          <a:p>
            <a:pPr algn="l">
              <a:lnSpc>
                <a:spcPct val="110000"/>
              </a:lnSpc>
              <a:spcAft>
                <a:spcPts val="1200"/>
              </a:spcAft>
            </a:pPr>
            <a:r>
              <a:rPr b="1" dirty="0">
                <a:solidFill>
                  <a:srgbClr val="203D48"/>
                </a:solidFill>
                <a:latin typeface="Source Sans Pro"/>
              </a:rPr>
              <a:t>Kevin purchased comprehensive insurance with a policy excess of €500. Unfortunately, Kevin had an accident which led to damage of €2,500 to his car.</a:t>
            </a:r>
          </a:p>
          <a:p>
            <a:pPr algn="l">
              <a:lnSpc>
                <a:spcPct val="110000"/>
              </a:lnSpc>
              <a:spcAft>
                <a:spcPts val="600"/>
              </a:spcAft>
            </a:pPr>
            <a:r>
              <a:rPr b="1" dirty="0">
                <a:solidFill>
                  <a:srgbClr val="203D48"/>
                </a:solidFill>
                <a:latin typeface="Source Sans Pro"/>
              </a:rPr>
              <a:t>(v) Calculate how much compensation Kevin will receive from his insurance company. Show your workings.</a:t>
            </a:r>
          </a:p>
          <a:p>
            <a:pPr algn="l">
              <a:lnSpc>
                <a:spcPct val="110000"/>
              </a:lnSpc>
              <a:spcAft>
                <a:spcPts val="1200"/>
              </a:spcAft>
            </a:pPr>
            <a:r>
              <a:rPr b="1" dirty="0">
                <a:solidFill>
                  <a:srgbClr val="049F84"/>
                </a:solidFill>
                <a:latin typeface="Source Sans Pro"/>
              </a:rPr>
              <a:t>Worked answer: </a:t>
            </a:r>
            <a:r>
              <a:rPr b="1" dirty="0">
                <a:solidFill>
                  <a:srgbClr val="2E55C6"/>
                </a:solidFill>
                <a:latin typeface="Source Sans Pro"/>
              </a:rPr>
              <a:t>€2,500 - €500 = €2,000.</a:t>
            </a:r>
          </a:p>
          <a:p>
            <a:pPr algn="l">
              <a:lnSpc>
                <a:spcPct val="110000"/>
              </a:lnSpc>
              <a:spcAft>
                <a:spcPts val="600"/>
              </a:spcAft>
            </a:pPr>
            <a:r>
              <a:rPr b="1" dirty="0">
                <a:solidFill>
                  <a:srgbClr val="203D48"/>
                </a:solidFill>
                <a:latin typeface="Source Sans Pro"/>
              </a:rPr>
              <a:t>(vi) Describe the impact this claim will have on Kevin's insurance premium next year.</a:t>
            </a:r>
          </a:p>
          <a:p>
            <a:pPr algn="l">
              <a:lnSpc>
                <a:spcPct val="110000"/>
              </a:lnSpc>
            </a:pPr>
            <a:r>
              <a:rPr b="1" dirty="0">
                <a:solidFill>
                  <a:srgbClr val="049F84"/>
                </a:solidFill>
                <a:latin typeface="Source Sans Pro"/>
              </a:rPr>
              <a:t>Worked answer: </a:t>
            </a:r>
            <a:r>
              <a:rPr b="1" dirty="0">
                <a:solidFill>
                  <a:srgbClr val="2E55C6"/>
                </a:solidFill>
                <a:latin typeface="Source Sans Pro"/>
              </a:rPr>
              <a:t>Kevin will have to pay a higher premium next year as a result of making a claim. He will also lose his no claims bonus.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00C0448-DD53-5E3D-1064-2088442984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A1E52EC-E96C-B640-6297-7847EDC88B84}"/>
              </a:ext>
            </a:extLst>
          </p:cNvPr>
          <p:cNvSpPr txBox="1"/>
          <p:nvPr/>
        </p:nvSpPr>
        <p:spPr>
          <a:xfrm>
            <a:off x="762000" y="1650000"/>
            <a:ext cx="10670000" cy="4135106"/>
          </a:xfrm>
          <a:prstGeom prst="rect">
            <a:avLst/>
          </a:prstGeom>
          <a:noFill/>
        </p:spPr>
        <p:txBody>
          <a:bodyPr wrap="square" lIns="0" tIns="0" rIns="0" bIns="0">
            <a:spAutoFit/>
          </a:bodyPr>
          <a:lstStyle/>
          <a:p>
            <a:pPr algn="l">
              <a:lnSpc>
                <a:spcPct val="105000"/>
              </a:lnSpc>
              <a:spcAft>
                <a:spcPts val="1400"/>
              </a:spcAft>
            </a:pPr>
            <a:r>
              <a:rPr lang="en-GB" sz="2300" b="1" dirty="0">
                <a:solidFill>
                  <a:srgbClr val="FFDE5C"/>
                </a:solidFill>
                <a:latin typeface="Source Sans Pro"/>
              </a:rPr>
              <a:t>Key Skill: Understand the role of a policy excess</a:t>
            </a:r>
          </a:p>
          <a:p>
            <a:pPr algn="l">
              <a:lnSpc>
                <a:spcPct val="105000"/>
              </a:lnSpc>
              <a:spcAft>
                <a:spcPts val="1400"/>
              </a:spcAft>
            </a:pPr>
            <a:r>
              <a:rPr lang="en-IE" sz="2000" b="1" dirty="0">
                <a:solidFill>
                  <a:srgbClr val="FFFFFF"/>
                </a:solidFill>
                <a:latin typeface="Source Sans Pro"/>
              </a:rPr>
              <a:t>Two motor insurance policies are available to Ciarán:</a:t>
            </a:r>
          </a:p>
          <a:p>
            <a:pPr algn="ctr">
              <a:lnSpc>
                <a:spcPct val="105000"/>
              </a:lnSpc>
              <a:spcAft>
                <a:spcPts val="1400"/>
              </a:spcAft>
            </a:pPr>
            <a:r>
              <a:rPr lang="en-IE" sz="2800" b="1" dirty="0">
                <a:solidFill>
                  <a:srgbClr val="FFFFFF"/>
                </a:solidFill>
                <a:latin typeface="Source Sans Pro"/>
              </a:rPr>
              <a:t>Policy A - premium €900, excess €250.</a:t>
            </a:r>
          </a:p>
          <a:p>
            <a:pPr algn="ctr">
              <a:lnSpc>
                <a:spcPct val="105000"/>
              </a:lnSpc>
              <a:spcAft>
                <a:spcPts val="1400"/>
              </a:spcAft>
            </a:pPr>
            <a:r>
              <a:rPr lang="en-IE" sz="2800" b="1" dirty="0">
                <a:solidFill>
                  <a:srgbClr val="FFFFFF"/>
                </a:solidFill>
                <a:latin typeface="Source Sans Pro"/>
              </a:rPr>
              <a:t>Policy B - premium €700, excess €750.</a:t>
            </a:r>
          </a:p>
          <a:p>
            <a:pPr algn="ctr">
              <a:lnSpc>
                <a:spcPct val="105000"/>
              </a:lnSpc>
              <a:spcAft>
                <a:spcPts val="1400"/>
              </a:spcAft>
            </a:pPr>
            <a:endParaRPr lang="en-IE" sz="2000" b="1" dirty="0">
              <a:solidFill>
                <a:srgbClr val="FFFFFF"/>
              </a:solidFill>
              <a:latin typeface="Source Sans Pro"/>
            </a:endParaRPr>
          </a:p>
          <a:p>
            <a:pPr algn="l">
              <a:lnSpc>
                <a:spcPct val="105000"/>
              </a:lnSpc>
              <a:spcAft>
                <a:spcPts val="1400"/>
              </a:spcAft>
            </a:pPr>
            <a:r>
              <a:rPr lang="en-IE" sz="2000" b="1" dirty="0">
                <a:solidFill>
                  <a:srgbClr val="FFFFFF"/>
                </a:solidFill>
                <a:latin typeface="Source Sans Pro"/>
              </a:rPr>
              <a:t>1. Ciarán chooses Policy B and has an accident causing €900 of damage. Calculate the payout.</a:t>
            </a:r>
          </a:p>
          <a:p>
            <a:pPr algn="l">
              <a:lnSpc>
                <a:spcPct val="105000"/>
              </a:lnSpc>
              <a:spcAft>
                <a:spcPts val="1400"/>
              </a:spcAft>
            </a:pPr>
            <a:r>
              <a:rPr lang="en-IE" sz="2000" b="1" dirty="0">
                <a:solidFill>
                  <a:srgbClr val="FFFFFF"/>
                </a:solidFill>
                <a:latin typeface="Source Sans Pro"/>
              </a:rPr>
              <a:t>2. Give one reason why Policy A might be the better choice.</a:t>
            </a:r>
          </a:p>
          <a:p>
            <a:pPr algn="l">
              <a:lnSpc>
                <a:spcPct val="105000"/>
              </a:lnSpc>
              <a:spcAft>
                <a:spcPts val="1400"/>
              </a:spcAft>
            </a:pPr>
            <a:r>
              <a:rPr lang="en-IE" sz="2000" b="1">
                <a:solidFill>
                  <a:srgbClr val="FFFFFF"/>
                </a:solidFill>
                <a:latin typeface="Source Sans Pro"/>
              </a:rPr>
              <a:t>3. Give </a:t>
            </a:r>
            <a:r>
              <a:rPr lang="en-IE" sz="2000" b="1" dirty="0">
                <a:solidFill>
                  <a:srgbClr val="FFFFFF"/>
                </a:solidFill>
                <a:latin typeface="Source Sans Pro"/>
              </a:rPr>
              <a:t>one reason why Ciarán might choose Policy B.</a:t>
            </a:r>
          </a:p>
        </p:txBody>
      </p:sp>
    </p:spTree>
    <p:extLst>
      <p:ext uri="{BB962C8B-B14F-4D97-AF65-F5344CB8AC3E}">
        <p14:creationId xmlns:p14="http://schemas.microsoft.com/office/powerpoint/2010/main" val="1136721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Q20 -&gt; Q21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Reducing The Cost Of Your Insurance</a:t>
            </a:r>
          </a:p>
        </p:txBody>
      </p:sp>
      <p:sp>
        <p:nvSpPr>
          <p:cNvPr id="4" name="TextBox 3"/>
          <p:cNvSpPr txBox="1"/>
          <p:nvPr/>
        </p:nvSpPr>
        <p:spPr>
          <a:xfrm>
            <a:off x="838200" y="1450000"/>
            <a:ext cx="10515600" cy="4900000"/>
          </a:xfrm>
          <a:prstGeom prst="rect">
            <a:avLst/>
          </a:prstGeom>
          <a:noFill/>
        </p:spPr>
        <p:txBody>
          <a:bodyPr wrap="square" lIns="0" tIns="0" rIns="0" bIns="0">
            <a:spAutoFit/>
          </a:bodyPr>
          <a:lstStyle/>
          <a:p>
            <a:pPr algn="l">
              <a:lnSpc>
                <a:spcPct val="105000"/>
              </a:lnSpc>
              <a:spcAft>
                <a:spcPts val="1000"/>
              </a:spcAft>
            </a:pPr>
            <a:r>
              <a:rPr sz="1800" b="1">
                <a:solidFill>
                  <a:srgbClr val="203D48"/>
                </a:solidFill>
                <a:latin typeface="Source Sans Pro"/>
              </a:rPr>
              <a:t>There are a number of ways to reduce the cost of an insurance premium.</a:t>
            </a:r>
          </a:p>
          <a:p>
            <a:pPr algn="l">
              <a:lnSpc>
                <a:spcPct val="105000"/>
              </a:lnSpc>
              <a:spcAft>
                <a:spcPts val="400"/>
              </a:spcAft>
            </a:pPr>
            <a:r>
              <a:rPr sz="1800" b="1">
                <a:solidFill>
                  <a:srgbClr val="00B2FF"/>
                </a:solidFill>
                <a:latin typeface="Source Sans Pro"/>
              </a:rPr>
              <a:t>Install security devices: </a:t>
            </a:r>
            <a:r>
              <a:rPr sz="1800" b="1">
                <a:solidFill>
                  <a:srgbClr val="203D48"/>
                </a:solidFill>
                <a:latin typeface="Source Sans Pro"/>
              </a:rPr>
              <a:t>fitting a burglar alarm, car alarm or immobiliser reduces the risk of theft, lowering the premium.</a:t>
            </a:r>
          </a:p>
          <a:p>
            <a:pPr algn="l">
              <a:lnSpc>
                <a:spcPct val="105000"/>
              </a:lnSpc>
              <a:spcAft>
                <a:spcPts val="400"/>
              </a:spcAft>
            </a:pPr>
            <a:r>
              <a:rPr sz="1800" b="1">
                <a:solidFill>
                  <a:srgbClr val="00B2FF"/>
                </a:solidFill>
                <a:latin typeface="Source Sans Pro"/>
              </a:rPr>
              <a:t>Build up a no claims bonus: </a:t>
            </a:r>
            <a:r>
              <a:rPr sz="1800" b="1">
                <a:solidFill>
                  <a:srgbClr val="203D48"/>
                </a:solidFill>
                <a:latin typeface="Source Sans Pro"/>
              </a:rPr>
              <a:t>avoiding claims over several years earns a discount on the premium each year.</a:t>
            </a:r>
          </a:p>
          <a:p>
            <a:pPr algn="l">
              <a:lnSpc>
                <a:spcPct val="105000"/>
              </a:lnSpc>
              <a:spcAft>
                <a:spcPts val="400"/>
              </a:spcAft>
            </a:pPr>
            <a:r>
              <a:rPr sz="1800" b="1">
                <a:solidFill>
                  <a:srgbClr val="00B2FF"/>
                </a:solidFill>
                <a:latin typeface="Source Sans Pro"/>
              </a:rPr>
              <a:t>Pay annually: </a:t>
            </a:r>
            <a:r>
              <a:rPr sz="1800" b="1">
                <a:solidFill>
                  <a:srgbClr val="203D48"/>
                </a:solidFill>
                <a:latin typeface="Source Sans Pro"/>
              </a:rPr>
              <a:t>paying the full premium upfront is usually cheaper than paying monthly.</a:t>
            </a:r>
          </a:p>
          <a:p>
            <a:pPr algn="l">
              <a:lnSpc>
                <a:spcPct val="105000"/>
              </a:lnSpc>
              <a:spcAft>
                <a:spcPts val="400"/>
              </a:spcAft>
            </a:pPr>
            <a:r>
              <a:rPr sz="1800" b="1">
                <a:solidFill>
                  <a:srgbClr val="00B2FF"/>
                </a:solidFill>
                <a:latin typeface="Source Sans Pro"/>
              </a:rPr>
              <a:t>Increase the level of excess: </a:t>
            </a:r>
            <a:r>
              <a:rPr sz="1800" b="1">
                <a:solidFill>
                  <a:srgbClr val="203D48"/>
                </a:solidFill>
                <a:latin typeface="Source Sans Pro"/>
              </a:rPr>
              <a:t>agreeing to pay a higher amount towards any claim makes a premium cheaper.</a:t>
            </a:r>
          </a:p>
          <a:p>
            <a:pPr algn="l">
              <a:lnSpc>
                <a:spcPct val="105000"/>
              </a:lnSpc>
              <a:spcAft>
                <a:spcPts val="400"/>
              </a:spcAft>
            </a:pPr>
            <a:r>
              <a:rPr sz="1800" b="1">
                <a:solidFill>
                  <a:srgbClr val="00B2FF"/>
                </a:solidFill>
                <a:latin typeface="Source Sans Pro"/>
              </a:rPr>
              <a:t>Buy online: </a:t>
            </a:r>
            <a:r>
              <a:rPr sz="1800" b="1">
                <a:solidFill>
                  <a:srgbClr val="203D48"/>
                </a:solidFill>
                <a:latin typeface="Source Sans Pro"/>
              </a:rPr>
              <a:t>many insurers offer a discount when a policy is purchased online rather than over the phone.</a:t>
            </a:r>
          </a:p>
          <a:p>
            <a:pPr algn="l">
              <a:lnSpc>
                <a:spcPct val="105000"/>
              </a:lnSpc>
              <a:spcAft>
                <a:spcPts val="400"/>
              </a:spcAft>
            </a:pPr>
            <a:r>
              <a:rPr sz="1800" b="1">
                <a:solidFill>
                  <a:srgbClr val="00B2FF"/>
                </a:solidFill>
                <a:latin typeface="Source Sans Pro"/>
              </a:rPr>
              <a:t>Lower the level of cover: </a:t>
            </a:r>
            <a:r>
              <a:rPr sz="1800" b="1">
                <a:solidFill>
                  <a:srgbClr val="203D48"/>
                </a:solidFill>
                <a:latin typeface="Source Sans Pro"/>
              </a:rPr>
              <a:t>eg removing a bicycle from a house and contents policy to reduce the premium.</a:t>
            </a:r>
          </a:p>
          <a:p>
            <a:pPr algn="l">
              <a:lnSpc>
                <a:spcPct val="105000"/>
              </a:lnSpc>
              <a:spcAft>
                <a:spcPts val="400"/>
              </a:spcAft>
            </a:pPr>
            <a:r>
              <a:rPr sz="1800" b="1">
                <a:solidFill>
                  <a:srgbClr val="00B2FF"/>
                </a:solidFill>
                <a:latin typeface="Source Sans Pro"/>
              </a:rPr>
              <a:t>Shop around: </a:t>
            </a:r>
            <a:r>
              <a:rPr sz="1800" b="1">
                <a:solidFill>
                  <a:srgbClr val="203D48"/>
                </a:solidFill>
                <a:latin typeface="Source Sans Pro"/>
              </a:rPr>
              <a:t>use a price comparison website such as Bonkers.ie, or an insurance broker, to get quotes from multiple companies.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Underinsurance and the Average Clause</a:t>
            </a:r>
          </a:p>
        </p:txBody>
      </p:sp>
      <p:sp>
        <p:nvSpPr>
          <p:cNvPr id="4" name="TextBox 3"/>
          <p:cNvSpPr txBox="1"/>
          <p:nvPr/>
        </p:nvSpPr>
        <p:spPr>
          <a:xfrm>
            <a:off x="838200" y="1450000"/>
            <a:ext cx="10515600" cy="3232873"/>
          </a:xfrm>
          <a:prstGeom prst="rect">
            <a:avLst/>
          </a:prstGeom>
          <a:noFill/>
        </p:spPr>
        <p:txBody>
          <a:bodyPr wrap="square" lIns="0" tIns="0" rIns="0" bIns="0">
            <a:spAutoFit/>
          </a:bodyPr>
          <a:lstStyle/>
          <a:p>
            <a:pPr algn="l">
              <a:lnSpc>
                <a:spcPct val="110000"/>
              </a:lnSpc>
              <a:spcAft>
                <a:spcPts val="1000"/>
              </a:spcAft>
            </a:pPr>
            <a:r>
              <a:rPr sz="2400" b="1" dirty="0">
                <a:solidFill>
                  <a:srgbClr val="203D48"/>
                </a:solidFill>
                <a:latin typeface="Source Sans Pro"/>
              </a:rPr>
              <a:t>Lowering the level of cover may mean an item becomes </a:t>
            </a:r>
            <a:r>
              <a:rPr sz="2400" b="1" dirty="0">
                <a:solidFill>
                  <a:srgbClr val="00B2FF"/>
                </a:solidFill>
                <a:latin typeface="Source Sans Pro"/>
              </a:rPr>
              <a:t>underinsured</a:t>
            </a:r>
            <a:r>
              <a:rPr sz="2400" b="1" dirty="0">
                <a:solidFill>
                  <a:srgbClr val="203D48"/>
                </a:solidFill>
                <a:latin typeface="Source Sans Pro"/>
              </a:rPr>
              <a:t>. This means an item is not fully covered by the policy.</a:t>
            </a:r>
          </a:p>
          <a:p>
            <a:pPr algn="l">
              <a:lnSpc>
                <a:spcPct val="110000"/>
              </a:lnSpc>
              <a:spcAft>
                <a:spcPts val="1400"/>
              </a:spcAft>
            </a:pPr>
            <a:r>
              <a:rPr sz="2400" b="1" dirty="0">
                <a:solidFill>
                  <a:srgbClr val="203D48"/>
                </a:solidFill>
                <a:latin typeface="Source Sans Pro"/>
              </a:rPr>
              <a:t>In this case, the insurance company will only pay out compensation based on the percentage of the item that is covered. This is called the </a:t>
            </a:r>
            <a:r>
              <a:rPr sz="2400" b="1" dirty="0">
                <a:solidFill>
                  <a:srgbClr val="00B2FF"/>
                </a:solidFill>
                <a:latin typeface="Source Sans Pro"/>
              </a:rPr>
              <a:t>average clause</a:t>
            </a:r>
            <a:r>
              <a:rPr sz="2400" b="1" dirty="0">
                <a:solidFill>
                  <a:srgbClr val="203D48"/>
                </a:solidFill>
                <a:latin typeface="Source Sans Pro"/>
              </a:rPr>
              <a:t>.</a:t>
            </a:r>
          </a:p>
          <a:p>
            <a:pPr algn="ctr">
              <a:lnSpc>
                <a:spcPct val="110000"/>
              </a:lnSpc>
              <a:spcAft>
                <a:spcPts val="400"/>
              </a:spcAft>
            </a:pPr>
            <a:endParaRPr lang="en-GB" sz="2400" b="1" dirty="0">
              <a:solidFill>
                <a:srgbClr val="00B2FF"/>
              </a:solidFill>
              <a:latin typeface="Source Sans Pro"/>
            </a:endParaRPr>
          </a:p>
          <a:p>
            <a:pPr algn="ctr">
              <a:lnSpc>
                <a:spcPct val="110000"/>
              </a:lnSpc>
              <a:spcAft>
                <a:spcPts val="400"/>
              </a:spcAft>
            </a:pPr>
            <a:r>
              <a:rPr sz="2400" b="1" dirty="0">
                <a:solidFill>
                  <a:srgbClr val="00B2FF"/>
                </a:solidFill>
                <a:latin typeface="Source Sans Pro"/>
              </a:rPr>
              <a:t>Average clause formula:</a:t>
            </a:r>
          </a:p>
          <a:p>
            <a:pPr algn="ctr">
              <a:lnSpc>
                <a:spcPct val="110000"/>
              </a:lnSpc>
              <a:spcAft>
                <a:spcPts val="1600"/>
              </a:spcAft>
            </a:pPr>
            <a:r>
              <a:rPr sz="2400" b="1" dirty="0">
                <a:solidFill>
                  <a:srgbClr val="00B2FF"/>
                </a:solidFill>
                <a:latin typeface="Source Sans Pro"/>
              </a:rPr>
              <a:t>(Amount insured / Actual value) x Loss = Compensation paid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58050A-F963-B6F2-78C3-F2266505B4A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B3D5FAF-BD7D-BBA6-3C9B-4E012121CAA3}"/>
              </a:ext>
            </a:extLst>
          </p:cNvPr>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Underinsurance and the Average Clause</a:t>
            </a:r>
          </a:p>
        </p:txBody>
      </p:sp>
      <p:sp>
        <p:nvSpPr>
          <p:cNvPr id="4" name="TextBox 3">
            <a:extLst>
              <a:ext uri="{FF2B5EF4-FFF2-40B4-BE49-F238E27FC236}">
                <a16:creationId xmlns:a16="http://schemas.microsoft.com/office/drawing/2014/main" id="{E7DBDBD8-DD02-6266-B3FD-13F4F115856F}"/>
              </a:ext>
            </a:extLst>
          </p:cNvPr>
          <p:cNvSpPr txBox="1"/>
          <p:nvPr/>
        </p:nvSpPr>
        <p:spPr>
          <a:xfrm>
            <a:off x="838200" y="1450000"/>
            <a:ext cx="10515600" cy="3754618"/>
          </a:xfrm>
          <a:prstGeom prst="rect">
            <a:avLst/>
          </a:prstGeom>
          <a:noFill/>
        </p:spPr>
        <p:txBody>
          <a:bodyPr wrap="square" lIns="0" tIns="0" rIns="0" bIns="0">
            <a:spAutoFit/>
          </a:bodyPr>
          <a:lstStyle/>
          <a:p>
            <a:pPr algn="ctr">
              <a:lnSpc>
                <a:spcPct val="110000"/>
              </a:lnSpc>
              <a:spcAft>
                <a:spcPts val="400"/>
              </a:spcAft>
            </a:pPr>
            <a:r>
              <a:rPr sz="2800" b="1" dirty="0">
                <a:solidFill>
                  <a:srgbClr val="00B2FF"/>
                </a:solidFill>
                <a:latin typeface="Source Sans Pro"/>
              </a:rPr>
              <a:t>Average clause formula:</a:t>
            </a:r>
          </a:p>
          <a:p>
            <a:pPr algn="ctr">
              <a:lnSpc>
                <a:spcPct val="110000"/>
              </a:lnSpc>
              <a:spcAft>
                <a:spcPts val="1600"/>
              </a:spcAft>
            </a:pPr>
            <a:r>
              <a:rPr sz="2800" b="1" dirty="0">
                <a:solidFill>
                  <a:srgbClr val="00B2FF"/>
                </a:solidFill>
                <a:latin typeface="Source Sans Pro"/>
              </a:rPr>
              <a:t>(Amount insured / Actual value) x Loss = Compensation paid out</a:t>
            </a:r>
          </a:p>
          <a:p>
            <a:pPr algn="l">
              <a:lnSpc>
                <a:spcPct val="110000"/>
              </a:lnSpc>
              <a:spcAft>
                <a:spcPts val="800"/>
              </a:spcAft>
            </a:pPr>
            <a:r>
              <a:rPr sz="2800" b="1" dirty="0">
                <a:solidFill>
                  <a:srgbClr val="00B2FF"/>
                </a:solidFill>
                <a:latin typeface="Source Sans Pro"/>
              </a:rPr>
              <a:t>Worked Example</a:t>
            </a:r>
            <a:endParaRPr lang="en-GB" sz="2800" b="1" dirty="0">
              <a:solidFill>
                <a:srgbClr val="00B2FF"/>
              </a:solidFill>
              <a:latin typeface="Source Sans Pro"/>
            </a:endParaRPr>
          </a:p>
          <a:p>
            <a:pPr algn="l">
              <a:lnSpc>
                <a:spcPct val="110000"/>
              </a:lnSpc>
              <a:spcAft>
                <a:spcPts val="800"/>
              </a:spcAft>
            </a:pPr>
            <a:r>
              <a:rPr sz="2800" b="1" dirty="0">
                <a:solidFill>
                  <a:srgbClr val="203D48"/>
                </a:solidFill>
                <a:latin typeface="Source Sans Pro"/>
              </a:rPr>
              <a:t>A bicycle is worth €2,000 but is only insured for €1,000. The owner damages it and makes a claim for €800 worth of repairs.</a:t>
            </a:r>
          </a:p>
          <a:p>
            <a:pPr algn="l">
              <a:lnSpc>
                <a:spcPct val="110000"/>
              </a:lnSpc>
            </a:pPr>
            <a:endParaRPr lang="en-GB" sz="2800" b="1" dirty="0">
              <a:solidFill>
                <a:srgbClr val="00B2FF"/>
              </a:solidFill>
              <a:latin typeface="Source Sans Pro"/>
            </a:endParaRPr>
          </a:p>
          <a:p>
            <a:pPr algn="l">
              <a:lnSpc>
                <a:spcPct val="110000"/>
              </a:lnSpc>
            </a:pPr>
            <a:r>
              <a:rPr sz="2800" b="1" dirty="0">
                <a:solidFill>
                  <a:srgbClr val="00B2FF"/>
                </a:solidFill>
                <a:latin typeface="Source Sans Pro"/>
              </a:rPr>
              <a:t>Workings: </a:t>
            </a:r>
            <a:r>
              <a:rPr sz="2800" b="1" dirty="0">
                <a:solidFill>
                  <a:srgbClr val="203D48"/>
                </a:solidFill>
                <a:latin typeface="Source Sans Pro"/>
              </a:rPr>
              <a:t>(€1,000 / €2,000) x €800 = </a:t>
            </a:r>
            <a:r>
              <a:rPr sz="2800" b="1" dirty="0">
                <a:solidFill>
                  <a:srgbClr val="00B2FF"/>
                </a:solidFill>
                <a:latin typeface="Source Sans Pro"/>
              </a:rPr>
              <a:t>€400 compensation paid out.</a:t>
            </a:r>
          </a:p>
        </p:txBody>
      </p:sp>
    </p:spTree>
    <p:extLst>
      <p:ext uri="{BB962C8B-B14F-4D97-AF65-F5344CB8AC3E}">
        <p14:creationId xmlns:p14="http://schemas.microsoft.com/office/powerpoint/2010/main" val="2988096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Opportunity Cost of Saving on a Premium</a:t>
            </a:r>
          </a:p>
        </p:txBody>
      </p:sp>
      <p:sp>
        <p:nvSpPr>
          <p:cNvPr id="4" name="TextBox 3"/>
          <p:cNvSpPr txBox="1"/>
          <p:nvPr/>
        </p:nvSpPr>
        <p:spPr>
          <a:xfrm>
            <a:off x="838200" y="1450000"/>
            <a:ext cx="10515600" cy="2813719"/>
          </a:xfrm>
          <a:prstGeom prst="rect">
            <a:avLst/>
          </a:prstGeom>
          <a:noFill/>
        </p:spPr>
        <p:txBody>
          <a:bodyPr wrap="square" lIns="0" tIns="0" rIns="0" bIns="0">
            <a:spAutoFit/>
          </a:bodyPr>
          <a:lstStyle/>
          <a:p>
            <a:pPr algn="l">
              <a:lnSpc>
                <a:spcPct val="110000"/>
              </a:lnSpc>
              <a:spcAft>
                <a:spcPts val="1400"/>
              </a:spcAft>
            </a:pPr>
            <a:r>
              <a:rPr sz="2000" b="1" dirty="0">
                <a:solidFill>
                  <a:srgbClr val="203D48"/>
                </a:solidFill>
                <a:latin typeface="Source Sans Pro"/>
              </a:rPr>
              <a:t>Choosing a lower level of cover to save money might seem like a good idea, but it is important for people to consider the </a:t>
            </a:r>
            <a:r>
              <a:rPr sz="2000" b="1" dirty="0">
                <a:solidFill>
                  <a:srgbClr val="00B2FF"/>
                </a:solidFill>
                <a:latin typeface="Source Sans Pro"/>
              </a:rPr>
              <a:t>opportunity cost</a:t>
            </a:r>
            <a:r>
              <a:rPr sz="2000" b="1" dirty="0">
                <a:solidFill>
                  <a:srgbClr val="203D48"/>
                </a:solidFill>
                <a:latin typeface="Source Sans Pro"/>
              </a:rPr>
              <a:t> of insurance cover.</a:t>
            </a:r>
          </a:p>
          <a:p>
            <a:pPr algn="l">
              <a:lnSpc>
                <a:spcPct val="110000"/>
              </a:lnSpc>
              <a:spcAft>
                <a:spcPts val="1000"/>
              </a:spcAft>
            </a:pPr>
            <a:r>
              <a:rPr sz="2000" b="1" dirty="0">
                <a:solidFill>
                  <a:srgbClr val="00B2FF"/>
                </a:solidFill>
                <a:latin typeface="Source Sans Pro"/>
              </a:rPr>
              <a:t>The choice: </a:t>
            </a:r>
            <a:r>
              <a:rPr sz="2000" b="1" dirty="0">
                <a:solidFill>
                  <a:srgbClr val="203D48"/>
                </a:solidFill>
                <a:latin typeface="Source Sans Pro"/>
              </a:rPr>
              <a:t>decide not to add a €2,000 bicycle to a house insurance policy in order to save €100 on the annual premium.</a:t>
            </a:r>
          </a:p>
          <a:p>
            <a:pPr algn="l">
              <a:lnSpc>
                <a:spcPct val="110000"/>
              </a:lnSpc>
              <a:spcAft>
                <a:spcPts val="1200"/>
              </a:spcAft>
            </a:pPr>
            <a:r>
              <a:rPr sz="2000" b="1" dirty="0">
                <a:solidFill>
                  <a:srgbClr val="00B2FF"/>
                </a:solidFill>
                <a:latin typeface="Source Sans Pro"/>
              </a:rPr>
              <a:t>The cost of that choice: </a:t>
            </a:r>
            <a:r>
              <a:rPr sz="2000" b="1" dirty="0">
                <a:solidFill>
                  <a:srgbClr val="203D48"/>
                </a:solidFill>
                <a:latin typeface="Source Sans Pro"/>
              </a:rPr>
              <a:t>if the bicycle is stolen, the owner cannot claim back €2,000.</a:t>
            </a:r>
          </a:p>
          <a:p>
            <a:pPr algn="l">
              <a:lnSpc>
                <a:spcPct val="110000"/>
              </a:lnSpc>
            </a:pPr>
            <a:r>
              <a:rPr sz="2000" b="1" dirty="0">
                <a:solidFill>
                  <a:srgbClr val="203D48"/>
                </a:solidFill>
                <a:latin typeface="Source Sans Pro"/>
              </a:rPr>
              <a:t>The opportunity cost of saving €100 per year </a:t>
            </a:r>
            <a:r>
              <a:rPr lang="en-GB" sz="2000" b="1" dirty="0">
                <a:solidFill>
                  <a:srgbClr val="203D48"/>
                </a:solidFill>
                <a:latin typeface="Source Sans Pro"/>
              </a:rPr>
              <a:t>is not having the </a:t>
            </a:r>
            <a:r>
              <a:rPr sz="2000" b="1" dirty="0">
                <a:solidFill>
                  <a:srgbClr val="203D48"/>
                </a:solidFill>
                <a:latin typeface="Source Sans Pro"/>
              </a:rPr>
              <a:t>protection worth €2,000</a:t>
            </a:r>
            <a:r>
              <a:rPr lang="en-GB" sz="2000" b="1" dirty="0">
                <a:solidFill>
                  <a:srgbClr val="203D48"/>
                </a:solidFill>
                <a:latin typeface="Source Sans Pro"/>
              </a:rPr>
              <a:t> you have</a:t>
            </a:r>
            <a:r>
              <a:rPr sz="2000" b="1" dirty="0">
                <a:solidFill>
                  <a:srgbClr val="203D48"/>
                </a:solidFill>
                <a:latin typeface="Source Sans Pro"/>
              </a:rPr>
              <a:t> if the bicycle gets stolen. For most people, this is not a worthwhile saving.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ounded Rectangle 2"/>
          <p:cNvSpPr/>
          <p:nvPr/>
        </p:nvSpPr>
        <p:spPr>
          <a:xfrm>
            <a:off x="1460500" y="500000"/>
            <a:ext cx="8500000" cy="5200000"/>
          </a:xfrm>
          <a:prstGeom prst="roundRect">
            <a:avLst>
              <a:gd name="adj" fmla="val 8000"/>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760500" y="720000"/>
            <a:ext cx="7900000" cy="500000"/>
          </a:xfrm>
          <a:prstGeom prst="rect">
            <a:avLst/>
          </a:prstGeom>
          <a:noFill/>
        </p:spPr>
        <p:txBody>
          <a:bodyPr wrap="square" lIns="0" tIns="0" rIns="0" bIns="0">
            <a:spAutoFit/>
          </a:bodyPr>
          <a:lstStyle/>
          <a:p>
            <a:pPr algn="l">
              <a:lnSpc>
                <a:spcPct val="105000"/>
              </a:lnSpc>
            </a:pPr>
            <a:r>
              <a:rPr sz="2400" b="1">
                <a:solidFill>
                  <a:srgbClr val="049F84"/>
                </a:solidFill>
                <a:latin typeface="Source Sans Pro"/>
              </a:rPr>
              <a:t>2022 Q18 (a) (ii)</a:t>
            </a:r>
          </a:p>
        </p:txBody>
      </p:sp>
      <p:sp>
        <p:nvSpPr>
          <p:cNvPr id="5" name="TextBox 4"/>
          <p:cNvSpPr txBox="1"/>
          <p:nvPr/>
        </p:nvSpPr>
        <p:spPr>
          <a:xfrm>
            <a:off x="1760500" y="1280000"/>
            <a:ext cx="7900000" cy="2910156"/>
          </a:xfrm>
          <a:prstGeom prst="rect">
            <a:avLst/>
          </a:prstGeom>
          <a:noFill/>
        </p:spPr>
        <p:txBody>
          <a:bodyPr wrap="square" lIns="0" tIns="0" rIns="0" bIns="0">
            <a:spAutoFit/>
          </a:bodyPr>
          <a:lstStyle/>
          <a:p>
            <a:pPr algn="l">
              <a:lnSpc>
                <a:spcPct val="110000"/>
              </a:lnSpc>
              <a:spcAft>
                <a:spcPts val="1000"/>
              </a:spcAft>
            </a:pPr>
            <a:r>
              <a:rPr sz="1700" b="1" dirty="0">
                <a:solidFill>
                  <a:srgbClr val="203D48"/>
                </a:solidFill>
                <a:latin typeface="Source Sans Pro"/>
              </a:rPr>
              <a:t>Kevin is researching different car insurance policies.</a:t>
            </a:r>
          </a:p>
          <a:p>
            <a:pPr algn="l">
              <a:lnSpc>
                <a:spcPct val="110000"/>
              </a:lnSpc>
              <a:spcAft>
                <a:spcPts val="1400"/>
              </a:spcAft>
            </a:pPr>
            <a:r>
              <a:rPr sz="1700" b="1" dirty="0">
                <a:solidFill>
                  <a:srgbClr val="203D48"/>
                </a:solidFill>
                <a:latin typeface="Source Sans Pro"/>
              </a:rPr>
              <a:t>Outline one method of research Kevin could use to find the best quote for his insurance policy.</a:t>
            </a:r>
          </a:p>
          <a:p>
            <a:pPr algn="l">
              <a:lnSpc>
                <a:spcPct val="110000"/>
              </a:lnSpc>
              <a:spcAft>
                <a:spcPts val="1000"/>
              </a:spcAft>
            </a:pPr>
            <a:r>
              <a:rPr sz="1600" b="1" dirty="0">
                <a:solidFill>
                  <a:srgbClr val="049F84"/>
                </a:solidFill>
                <a:latin typeface="Source Sans Pro"/>
              </a:rPr>
              <a:t>Worked answer 1: </a:t>
            </a:r>
            <a:r>
              <a:rPr sz="1600" b="1" dirty="0">
                <a:solidFill>
                  <a:srgbClr val="2E55C6"/>
                </a:solidFill>
                <a:latin typeface="Source Sans Pro"/>
              </a:rPr>
              <a:t>Price comparison websites like </a:t>
            </a:r>
            <a:r>
              <a:rPr sz="1600" b="1" dirty="0" err="1">
                <a:solidFill>
                  <a:srgbClr val="2E55C6"/>
                </a:solidFill>
                <a:latin typeface="Source Sans Pro"/>
              </a:rPr>
              <a:t>Bonkers.ie</a:t>
            </a:r>
            <a:r>
              <a:rPr sz="1600" b="1" dirty="0">
                <a:solidFill>
                  <a:srgbClr val="2E55C6"/>
                </a:solidFill>
                <a:latin typeface="Source Sans Pro"/>
              </a:rPr>
              <a:t> compare the prices of different insurance companies offering policies, making it easy for Kevin to find the best deal online.</a:t>
            </a:r>
          </a:p>
          <a:p>
            <a:pPr algn="l">
              <a:lnSpc>
                <a:spcPct val="110000"/>
              </a:lnSpc>
            </a:pPr>
            <a:r>
              <a:rPr sz="1600" b="1" dirty="0">
                <a:solidFill>
                  <a:srgbClr val="049F84"/>
                </a:solidFill>
                <a:latin typeface="Source Sans Pro"/>
              </a:rPr>
              <a:t>Worked answer 2: </a:t>
            </a:r>
            <a:r>
              <a:rPr sz="1600" b="1" dirty="0">
                <a:solidFill>
                  <a:srgbClr val="2E55C6"/>
                </a:solidFill>
                <a:latin typeface="Source Sans Pro"/>
              </a:rPr>
              <a:t>An insurance broker researches policies from a number of companies and offers Kevin advice on the best policy available for him.</a:t>
            </a:r>
            <a:endParaRPr lang="en-GB" sz="1600" b="1" dirty="0">
              <a:solidFill>
                <a:srgbClr val="2E55C6"/>
              </a:solidFill>
              <a:latin typeface="Source Sans Pro"/>
            </a:endParaRPr>
          </a:p>
          <a:p>
            <a:pPr algn="l">
              <a:lnSpc>
                <a:spcPct val="110000"/>
              </a:lnSpc>
            </a:pPr>
            <a:endParaRPr sz="1600" b="1" dirty="0">
              <a:solidFill>
                <a:srgbClr val="2E55C6"/>
              </a:solidFill>
              <a:latin typeface="Source Sans Pro"/>
            </a:endParaRPr>
          </a:p>
        </p:txBody>
      </p:sp>
      <p:sp>
        <p:nvSpPr>
          <p:cNvPr id="2" name="Rounded Rectangle 1">
            <a:extLst>
              <a:ext uri="{FF2B5EF4-FFF2-40B4-BE49-F238E27FC236}">
                <a16:creationId xmlns:a16="http://schemas.microsoft.com/office/drawing/2014/main" id="{D871EE6A-1D62-590A-C69F-082909EEF519}"/>
              </a:ext>
            </a:extLst>
          </p:cNvPr>
          <p:cNvSpPr/>
          <p:nvPr/>
        </p:nvSpPr>
        <p:spPr>
          <a:xfrm>
            <a:off x="1760500" y="4520078"/>
            <a:ext cx="7900000" cy="850000"/>
          </a:xfrm>
          <a:prstGeom prst="roundRect">
            <a:avLst>
              <a:gd name="adj" fmla="val 8000"/>
            </a:avLst>
          </a:prstGeom>
          <a:solidFill>
            <a:srgbClr val="FFF4D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D8B1CE2B-7ADA-0C58-5DD7-AD67279B576C}"/>
              </a:ext>
            </a:extLst>
          </p:cNvPr>
          <p:cNvSpPr txBox="1"/>
          <p:nvPr/>
        </p:nvSpPr>
        <p:spPr>
          <a:xfrm>
            <a:off x="1960500" y="4650078"/>
            <a:ext cx="7500000" cy="527452"/>
          </a:xfrm>
          <a:prstGeom prst="rect">
            <a:avLst/>
          </a:prstGeom>
          <a:noFill/>
        </p:spPr>
        <p:txBody>
          <a:bodyPr wrap="square" lIns="0" tIns="0" rIns="0" bIns="0">
            <a:spAutoFit/>
          </a:bodyPr>
          <a:lstStyle/>
          <a:p>
            <a:pPr algn="l">
              <a:lnSpc>
                <a:spcPct val="110000"/>
              </a:lnSpc>
            </a:pPr>
            <a:r>
              <a:rPr sz="1600" b="1" dirty="0">
                <a:solidFill>
                  <a:srgbClr val="203D48"/>
                </a:solidFill>
                <a:latin typeface="Source Sans Pro"/>
              </a:rPr>
              <a:t>TOP TIP:  Outline needs development: name the research method, then explain how it helps </a:t>
            </a:r>
            <a:r>
              <a:rPr lang="en-GB" sz="1600" b="1" dirty="0">
                <a:solidFill>
                  <a:srgbClr val="203D48"/>
                </a:solidFill>
                <a:latin typeface="Source Sans Pro"/>
              </a:rPr>
              <a:t>someone to </a:t>
            </a:r>
            <a:r>
              <a:rPr sz="1600" b="1" dirty="0">
                <a:solidFill>
                  <a:srgbClr val="203D48"/>
                </a:solidFill>
                <a:latin typeface="Source Sans Pro"/>
              </a:rPr>
              <a:t>find the best quote.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830997"/>
          </a:xfrm>
          <a:prstGeom prst="rect">
            <a:avLst/>
          </a:prstGeom>
          <a:noFill/>
        </p:spPr>
        <p:txBody>
          <a:bodyPr wrap="square" lIns="0" tIns="0" rIns="0" bIns="0">
            <a:spAutoFit/>
          </a:bodyPr>
          <a:lstStyle/>
          <a:p>
            <a:pPr algn="ctr">
              <a:lnSpc>
                <a:spcPct val="100000"/>
              </a:lnSpc>
            </a:pPr>
            <a:r>
              <a:rPr sz="5400" b="0" dirty="0">
                <a:solidFill>
                  <a:srgbClr val="FFFFFF"/>
                </a:solidFill>
                <a:latin typeface="ADLaM Display"/>
              </a:rPr>
              <a:t>Workbook Q22 -&gt; Q2</a:t>
            </a:r>
            <a:r>
              <a:rPr lang="en-GB" sz="5400" b="0" dirty="0">
                <a:solidFill>
                  <a:srgbClr val="FFFFFF"/>
                </a:solidFill>
                <a:latin typeface="ADLaM Display"/>
              </a:rPr>
              <a:t>8</a:t>
            </a:r>
            <a:endParaRPr sz="5400" b="0" dirty="0">
              <a:solidFill>
                <a:srgbClr val="FFFFFF"/>
              </a:solidFill>
              <a:latin typeface="ADLaM Displ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What Is Insurance?</a:t>
            </a:r>
          </a:p>
        </p:txBody>
      </p:sp>
      <p:sp>
        <p:nvSpPr>
          <p:cNvPr id="4" name="TextBox 3"/>
          <p:cNvSpPr txBox="1"/>
          <p:nvPr/>
        </p:nvSpPr>
        <p:spPr>
          <a:xfrm>
            <a:off x="838200" y="1450000"/>
            <a:ext cx="10515600" cy="3342133"/>
          </a:xfrm>
          <a:prstGeom prst="rect">
            <a:avLst/>
          </a:prstGeom>
          <a:noFill/>
        </p:spPr>
        <p:txBody>
          <a:bodyPr wrap="square" lIns="0" tIns="0" rIns="0" bIns="0">
            <a:spAutoFit/>
          </a:bodyPr>
          <a:lstStyle/>
          <a:p>
            <a:pPr algn="l">
              <a:lnSpc>
                <a:spcPct val="105000"/>
              </a:lnSpc>
              <a:spcAft>
                <a:spcPts val="1000"/>
              </a:spcAft>
            </a:pPr>
            <a:r>
              <a:rPr sz="2400" b="1" dirty="0">
                <a:solidFill>
                  <a:srgbClr val="203D48"/>
                </a:solidFill>
                <a:latin typeface="Source Sans Pro"/>
              </a:rPr>
              <a:t>Insurance helps people manage </a:t>
            </a:r>
            <a:r>
              <a:rPr sz="2400" b="1" dirty="0">
                <a:solidFill>
                  <a:srgbClr val="00B2FF"/>
                </a:solidFill>
                <a:latin typeface="Source Sans Pro"/>
              </a:rPr>
              <a:t>risk</a:t>
            </a:r>
            <a:r>
              <a:rPr sz="2400" b="1" dirty="0">
                <a:solidFill>
                  <a:srgbClr val="203D48"/>
                </a:solidFill>
                <a:latin typeface="Source Sans Pro"/>
              </a:rPr>
              <a:t>, the chance of something unexpected happening that has a financial cost. It is a way of protecting against the cost of these events.</a:t>
            </a:r>
          </a:p>
          <a:p>
            <a:pPr algn="l">
              <a:lnSpc>
                <a:spcPct val="105000"/>
              </a:lnSpc>
              <a:spcAft>
                <a:spcPts val="1000"/>
              </a:spcAft>
            </a:pPr>
            <a:endParaRPr lang="en-GB" sz="2400" b="1" dirty="0">
              <a:solidFill>
                <a:srgbClr val="203D48"/>
              </a:solidFill>
              <a:latin typeface="Source Sans Pro"/>
            </a:endParaRPr>
          </a:p>
          <a:p>
            <a:pPr algn="l">
              <a:lnSpc>
                <a:spcPct val="105000"/>
              </a:lnSpc>
              <a:spcAft>
                <a:spcPts val="1000"/>
              </a:spcAft>
            </a:pPr>
            <a:r>
              <a:rPr sz="2400" b="1" dirty="0">
                <a:solidFill>
                  <a:srgbClr val="203D48"/>
                </a:solidFill>
                <a:latin typeface="Source Sans Pro"/>
              </a:rPr>
              <a:t>Lots of people each pay a small regular fee, called a </a:t>
            </a:r>
            <a:r>
              <a:rPr sz="2400" b="1" dirty="0">
                <a:solidFill>
                  <a:srgbClr val="00B2FF"/>
                </a:solidFill>
                <a:latin typeface="Source Sans Pro"/>
              </a:rPr>
              <a:t>premium</a:t>
            </a:r>
            <a:r>
              <a:rPr sz="2400" b="1" dirty="0">
                <a:solidFill>
                  <a:srgbClr val="203D48"/>
                </a:solidFill>
                <a:latin typeface="Source Sans Pro"/>
              </a:rPr>
              <a:t>, to the insurance company. The company </a:t>
            </a:r>
            <a:r>
              <a:rPr sz="2400" b="1" dirty="0">
                <a:solidFill>
                  <a:srgbClr val="00B2FF"/>
                </a:solidFill>
                <a:latin typeface="Source Sans Pro"/>
              </a:rPr>
              <a:t>pools</a:t>
            </a:r>
            <a:r>
              <a:rPr sz="2400" b="1" dirty="0">
                <a:solidFill>
                  <a:srgbClr val="203D48"/>
                </a:solidFill>
                <a:latin typeface="Source Sans Pro"/>
              </a:rPr>
              <a:t> these payments together. If a person suffers a loss, the insurance company uses the pooled premiums to pay them </a:t>
            </a:r>
            <a:r>
              <a:rPr sz="2400" b="1" dirty="0">
                <a:solidFill>
                  <a:srgbClr val="00B2FF"/>
                </a:solidFill>
                <a:latin typeface="Source Sans Pro"/>
              </a:rPr>
              <a:t>compensation</a:t>
            </a:r>
            <a:r>
              <a:rPr sz="2400" b="1" dirty="0">
                <a:solidFill>
                  <a:srgbClr val="203D48"/>
                </a:solidFill>
                <a:latin typeface="Source Sans Pro"/>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Why Do People Get Insurance?</a:t>
            </a:r>
          </a:p>
        </p:txBody>
      </p:sp>
      <p:sp>
        <p:nvSpPr>
          <p:cNvPr id="4" name="TextBox 3"/>
          <p:cNvSpPr txBox="1"/>
          <p:nvPr/>
        </p:nvSpPr>
        <p:spPr>
          <a:xfrm>
            <a:off x="838200" y="1450000"/>
            <a:ext cx="10515600" cy="3829382"/>
          </a:xfrm>
          <a:prstGeom prst="rect">
            <a:avLst/>
          </a:prstGeom>
          <a:noFill/>
        </p:spPr>
        <p:txBody>
          <a:bodyPr wrap="square" lIns="0" tIns="0" rIns="0" bIns="0">
            <a:spAutoFit/>
          </a:bodyPr>
          <a:lstStyle/>
          <a:p>
            <a:pPr algn="l">
              <a:lnSpc>
                <a:spcPct val="110000"/>
              </a:lnSpc>
              <a:spcAft>
                <a:spcPts val="1600"/>
              </a:spcAft>
            </a:pPr>
            <a:r>
              <a:rPr sz="2000" b="1" dirty="0">
                <a:solidFill>
                  <a:srgbClr val="203D48"/>
                </a:solidFill>
                <a:latin typeface="Source Sans Pro"/>
              </a:rPr>
              <a:t>Insurance helps people to manage risk in different ways including:</a:t>
            </a:r>
          </a:p>
          <a:p>
            <a:pPr>
              <a:lnSpc>
                <a:spcPct val="110000"/>
              </a:lnSpc>
              <a:spcAft>
                <a:spcPts val="400"/>
              </a:spcAft>
            </a:pPr>
            <a:r>
              <a:rPr sz="2000" b="1" dirty="0">
                <a:solidFill>
                  <a:srgbClr val="00B2FF"/>
                </a:solidFill>
                <a:latin typeface="Source Sans Pro"/>
              </a:rPr>
              <a:t>1. Providing Financial Protection</a:t>
            </a:r>
            <a:r>
              <a:rPr lang="en-GB" sz="2000" b="1" dirty="0">
                <a:solidFill>
                  <a:srgbClr val="00B2FF"/>
                </a:solidFill>
                <a:latin typeface="Source Sans Pro"/>
              </a:rPr>
              <a:t> </a:t>
            </a:r>
            <a:r>
              <a:rPr lang="en-IE" sz="2000" b="1" dirty="0">
                <a:solidFill>
                  <a:srgbClr val="203D48"/>
                </a:solidFill>
                <a:latin typeface="Source Sans Pro"/>
              </a:rPr>
              <a:t>so a person is not left with a large, unexpected bill that they can’t afford e.g. from a house fire or a serious car accident</a:t>
            </a:r>
            <a:endParaRPr sz="2000" b="1" dirty="0">
              <a:solidFill>
                <a:srgbClr val="00B2FF"/>
              </a:solidFill>
              <a:latin typeface="Source Sans Pro"/>
            </a:endParaRPr>
          </a:p>
          <a:p>
            <a:pPr algn="l">
              <a:lnSpc>
                <a:spcPct val="110000"/>
              </a:lnSpc>
              <a:spcAft>
                <a:spcPts val="400"/>
              </a:spcAft>
            </a:pPr>
            <a:endParaRPr lang="en-GB" sz="2000" b="1" dirty="0">
              <a:solidFill>
                <a:srgbClr val="00B2FF"/>
              </a:solidFill>
              <a:latin typeface="Source Sans Pro"/>
            </a:endParaRPr>
          </a:p>
          <a:p>
            <a:pPr algn="l">
              <a:lnSpc>
                <a:spcPct val="110000"/>
              </a:lnSpc>
              <a:spcAft>
                <a:spcPts val="400"/>
              </a:spcAft>
            </a:pPr>
            <a:r>
              <a:rPr sz="2000" b="1" dirty="0">
                <a:solidFill>
                  <a:srgbClr val="00B2FF"/>
                </a:solidFill>
                <a:latin typeface="Source Sans Pro"/>
              </a:rPr>
              <a:t>2. </a:t>
            </a:r>
            <a:r>
              <a:rPr lang="en-GB" sz="2000" b="1" dirty="0">
                <a:solidFill>
                  <a:srgbClr val="00B2FF"/>
                </a:solidFill>
                <a:latin typeface="Source Sans Pro"/>
              </a:rPr>
              <a:t>It is a</a:t>
            </a:r>
            <a:r>
              <a:rPr sz="2000" b="1" dirty="0">
                <a:solidFill>
                  <a:srgbClr val="00B2FF"/>
                </a:solidFill>
                <a:latin typeface="Source Sans Pro"/>
              </a:rPr>
              <a:t> Legal Requirement</a:t>
            </a:r>
            <a:r>
              <a:rPr lang="en-GB" sz="2000" b="1" dirty="0">
                <a:solidFill>
                  <a:srgbClr val="00B2FF"/>
                </a:solidFill>
                <a:latin typeface="Source Sans Pro"/>
              </a:rPr>
              <a:t>. </a:t>
            </a:r>
            <a:r>
              <a:rPr sz="2000" b="1" dirty="0">
                <a:solidFill>
                  <a:srgbClr val="203D48"/>
                </a:solidFill>
                <a:latin typeface="Source Sans Pro"/>
              </a:rPr>
              <a:t>Every driver must have at least third party motor insurance to be allowed to drive on our roads. Driving without insurance is a criminal offence.</a:t>
            </a:r>
            <a:endParaRPr lang="en-GB" sz="2000" b="1" dirty="0">
              <a:solidFill>
                <a:srgbClr val="203D48"/>
              </a:solidFill>
              <a:latin typeface="Source Sans Pro"/>
            </a:endParaRPr>
          </a:p>
          <a:p>
            <a:pPr algn="l">
              <a:lnSpc>
                <a:spcPct val="110000"/>
              </a:lnSpc>
              <a:spcAft>
                <a:spcPts val="400"/>
              </a:spcAft>
            </a:pPr>
            <a:endParaRPr sz="2000" b="1" dirty="0">
              <a:solidFill>
                <a:srgbClr val="203D48"/>
              </a:solidFill>
              <a:latin typeface="Source Sans Pro"/>
            </a:endParaRPr>
          </a:p>
          <a:p>
            <a:pPr algn="l">
              <a:lnSpc>
                <a:spcPct val="110000"/>
              </a:lnSpc>
              <a:spcAft>
                <a:spcPts val="400"/>
              </a:spcAft>
            </a:pPr>
            <a:r>
              <a:rPr sz="2000" b="1" dirty="0">
                <a:solidFill>
                  <a:srgbClr val="00B2FF"/>
                </a:solidFill>
                <a:latin typeface="Source Sans Pro"/>
              </a:rPr>
              <a:t>3. </a:t>
            </a:r>
            <a:r>
              <a:rPr sz="2000" b="1" dirty="0" err="1">
                <a:solidFill>
                  <a:srgbClr val="00B2FF"/>
                </a:solidFill>
                <a:latin typeface="Source Sans Pro"/>
              </a:rPr>
              <a:t>Reduc</a:t>
            </a:r>
            <a:r>
              <a:rPr lang="en-GB" sz="2000" b="1" dirty="0">
                <a:solidFill>
                  <a:srgbClr val="00B2FF"/>
                </a:solidFill>
                <a:latin typeface="Source Sans Pro"/>
              </a:rPr>
              <a:t>es</a:t>
            </a:r>
            <a:r>
              <a:rPr sz="2000" b="1" dirty="0">
                <a:solidFill>
                  <a:srgbClr val="00B2FF"/>
                </a:solidFill>
                <a:latin typeface="Source Sans Pro"/>
              </a:rPr>
              <a:t> Financial Stress</a:t>
            </a:r>
            <a:r>
              <a:rPr lang="en-GB" sz="2000" b="1" dirty="0">
                <a:solidFill>
                  <a:srgbClr val="00B2FF"/>
                </a:solidFill>
                <a:latin typeface="Source Sans Pro"/>
              </a:rPr>
              <a:t>. </a:t>
            </a:r>
            <a:r>
              <a:rPr sz="2000" b="1" dirty="0">
                <a:solidFill>
                  <a:srgbClr val="203D48"/>
                </a:solidFill>
                <a:latin typeface="Source Sans Pro"/>
              </a:rPr>
              <a:t>Knowing that the financial cost of a risk is covered gives people peace of mind, so they do not have to worry as much about the consequences of something going wrong.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4208992"/>
            <a:ext cx="10515600" cy="1325563"/>
          </a:xfrm>
          <a:prstGeom prst="rect">
            <a:avLst/>
          </a:prstGeom>
          <a:noFill/>
        </p:spPr>
        <p:txBody>
          <a:bodyPr wrap="square" lIns="0" tIns="0" rIns="0" bIns="0">
            <a:spAutoFit/>
          </a:bodyPr>
          <a:lstStyle/>
          <a:p>
            <a:pPr algn="ctr">
              <a:lnSpc>
                <a:spcPct val="100000"/>
              </a:lnSpc>
            </a:pPr>
            <a:r>
              <a:rPr sz="5400" b="0">
                <a:solidFill>
                  <a:srgbClr val="FFFFFF"/>
                </a:solidFill>
                <a:latin typeface="ADLaM Display"/>
              </a:rPr>
              <a:t>Workbook Q1 -&gt; Q3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a:solidFill>
                  <a:srgbClr val="00B2FF"/>
                </a:solidFill>
                <a:latin typeface="ADLaM Display"/>
              </a:rPr>
              <a:t>Types of Insurance</a:t>
            </a:r>
          </a:p>
        </p:txBody>
      </p:sp>
      <p:sp>
        <p:nvSpPr>
          <p:cNvPr id="4" name="TextBox 3"/>
          <p:cNvSpPr txBox="1"/>
          <p:nvPr/>
        </p:nvSpPr>
        <p:spPr>
          <a:xfrm>
            <a:off x="838200" y="1450000"/>
            <a:ext cx="10515600" cy="3612656"/>
          </a:xfrm>
          <a:prstGeom prst="rect">
            <a:avLst/>
          </a:prstGeom>
          <a:noFill/>
        </p:spPr>
        <p:txBody>
          <a:bodyPr wrap="square" lIns="0" tIns="0" rIns="0" bIns="0">
            <a:spAutoFit/>
          </a:bodyPr>
          <a:lstStyle/>
          <a:p>
            <a:pPr algn="l">
              <a:lnSpc>
                <a:spcPct val="105000"/>
              </a:lnSpc>
              <a:spcAft>
                <a:spcPts val="1400"/>
              </a:spcAft>
            </a:pPr>
            <a:r>
              <a:rPr sz="2000" b="1" dirty="0">
                <a:solidFill>
                  <a:srgbClr val="00B2FF"/>
                </a:solidFill>
                <a:latin typeface="Source Sans Pro"/>
              </a:rPr>
              <a:t>House and Contents Insurance: </a:t>
            </a:r>
            <a:r>
              <a:rPr sz="2000" b="1" dirty="0">
                <a:solidFill>
                  <a:srgbClr val="203D48"/>
                </a:solidFill>
                <a:latin typeface="Source Sans Pro"/>
              </a:rPr>
              <a:t>covers damage to the structure of a home and its contents from fire, theft or flooding.</a:t>
            </a:r>
          </a:p>
          <a:p>
            <a:pPr algn="l">
              <a:lnSpc>
                <a:spcPct val="105000"/>
              </a:lnSpc>
              <a:spcAft>
                <a:spcPts val="1400"/>
              </a:spcAft>
            </a:pPr>
            <a:r>
              <a:rPr sz="2000" b="1" dirty="0">
                <a:solidFill>
                  <a:srgbClr val="00B2FF"/>
                </a:solidFill>
                <a:latin typeface="Source Sans Pro"/>
              </a:rPr>
              <a:t>Health Insurance: </a:t>
            </a:r>
            <a:r>
              <a:rPr sz="2000" b="1" dirty="0">
                <a:solidFill>
                  <a:srgbClr val="203D48"/>
                </a:solidFill>
                <a:latin typeface="Source Sans Pro"/>
              </a:rPr>
              <a:t>covers the cost of private medical treatment, including hospital stays and consultant fees.</a:t>
            </a:r>
            <a:endParaRPr lang="en-IE" sz="2000" b="1" dirty="0">
              <a:solidFill>
                <a:srgbClr val="203D48"/>
              </a:solidFill>
              <a:latin typeface="Source Sans Pro"/>
            </a:endParaRPr>
          </a:p>
          <a:p>
            <a:pPr algn="l">
              <a:lnSpc>
                <a:spcPct val="105000"/>
              </a:lnSpc>
              <a:spcAft>
                <a:spcPts val="1400"/>
              </a:spcAft>
            </a:pPr>
            <a:r>
              <a:rPr lang="en-IE" sz="2000" b="1" dirty="0">
                <a:solidFill>
                  <a:srgbClr val="00B2FF"/>
                </a:solidFill>
                <a:latin typeface="Source Sans Pro"/>
              </a:rPr>
              <a:t>Gadget Insurance: </a:t>
            </a:r>
            <a:r>
              <a:rPr lang="en-IE" sz="2000" b="1" dirty="0">
                <a:solidFill>
                  <a:srgbClr val="203D48"/>
                </a:solidFill>
                <a:latin typeface="Source Sans Pro"/>
              </a:rPr>
              <a:t>covers accidental damage, liquid damage and theft of devices such as mobile phones and tablets.</a:t>
            </a:r>
          </a:p>
          <a:p>
            <a:pPr algn="l">
              <a:lnSpc>
                <a:spcPct val="105000"/>
              </a:lnSpc>
              <a:spcAft>
                <a:spcPts val="1400"/>
              </a:spcAft>
            </a:pPr>
            <a:r>
              <a:rPr sz="2000" b="1" dirty="0">
                <a:solidFill>
                  <a:srgbClr val="00B2FF"/>
                </a:solidFill>
                <a:latin typeface="Source Sans Pro"/>
              </a:rPr>
              <a:t>Travel Insurance: </a:t>
            </a:r>
            <a:r>
              <a:rPr sz="2000" b="1" dirty="0">
                <a:solidFill>
                  <a:srgbClr val="203D48"/>
                </a:solidFill>
                <a:latin typeface="Source Sans Pro"/>
              </a:rPr>
              <a:t>covers unexpected costs when travelling, including medical emergencies, lost luggage and trip cancellations.</a:t>
            </a:r>
          </a:p>
          <a:p>
            <a:pPr algn="l">
              <a:lnSpc>
                <a:spcPct val="105000"/>
              </a:lnSpc>
              <a:spcAft>
                <a:spcPts val="1400"/>
              </a:spcAft>
            </a:pPr>
            <a:r>
              <a:rPr sz="2000" b="1" dirty="0">
                <a:solidFill>
                  <a:srgbClr val="00B2FF"/>
                </a:solidFill>
                <a:latin typeface="Source Sans Pro"/>
              </a:rPr>
              <a:t>Pet Insurance: </a:t>
            </a:r>
            <a:r>
              <a:rPr sz="2000" b="1" dirty="0">
                <a:solidFill>
                  <a:srgbClr val="203D48"/>
                </a:solidFill>
                <a:latin typeface="Source Sans Pro"/>
              </a:rPr>
              <a:t>covers the cost of vet bills if a pet is injured or becomes 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838200" y="365125"/>
            <a:ext cx="10515600" cy="1100000"/>
          </a:xfrm>
          <a:prstGeom prst="rect">
            <a:avLst/>
          </a:prstGeom>
          <a:noFill/>
        </p:spPr>
        <p:txBody>
          <a:bodyPr wrap="square" lIns="0" tIns="0" rIns="0" bIns="0"/>
          <a:lstStyle/>
          <a:p>
            <a:pPr algn="l"/>
            <a:r>
              <a:rPr sz="3200" b="0" dirty="0">
                <a:solidFill>
                  <a:srgbClr val="00B2FF"/>
                </a:solidFill>
                <a:latin typeface="ADLaM Display"/>
              </a:rPr>
              <a:t>Motor </a:t>
            </a:r>
            <a:r>
              <a:rPr sz="3200" b="0" dirty="0" err="1">
                <a:solidFill>
                  <a:srgbClr val="00B2FF"/>
                </a:solidFill>
                <a:latin typeface="ADLaM Display"/>
              </a:rPr>
              <a:t>Insuranc</a:t>
            </a:r>
            <a:r>
              <a:rPr lang="en-GB" sz="3200" b="0" dirty="0">
                <a:solidFill>
                  <a:srgbClr val="00B2FF"/>
                </a:solidFill>
                <a:latin typeface="ADLaM Display"/>
              </a:rPr>
              <a:t>e</a:t>
            </a:r>
            <a:endParaRPr sz="3200" b="0" dirty="0">
              <a:solidFill>
                <a:srgbClr val="00B2FF"/>
              </a:solidFill>
              <a:latin typeface="ADLaM Display"/>
            </a:endParaRPr>
          </a:p>
        </p:txBody>
      </p:sp>
      <p:sp>
        <p:nvSpPr>
          <p:cNvPr id="4" name="TextBox 3"/>
          <p:cNvSpPr txBox="1"/>
          <p:nvPr/>
        </p:nvSpPr>
        <p:spPr>
          <a:xfrm>
            <a:off x="838200" y="1450000"/>
            <a:ext cx="10515600" cy="4106381"/>
          </a:xfrm>
          <a:prstGeom prst="rect">
            <a:avLst/>
          </a:prstGeom>
          <a:noFill/>
        </p:spPr>
        <p:txBody>
          <a:bodyPr wrap="square" lIns="0" tIns="0" rIns="0" bIns="0">
            <a:spAutoFit/>
          </a:bodyPr>
          <a:lstStyle/>
          <a:p>
            <a:pPr algn="l">
              <a:lnSpc>
                <a:spcPct val="120000"/>
              </a:lnSpc>
              <a:spcAft>
                <a:spcPts val="2100"/>
              </a:spcAft>
            </a:pPr>
            <a:r>
              <a:rPr sz="2000" b="1" dirty="0">
                <a:solidFill>
                  <a:srgbClr val="00B2FF"/>
                </a:solidFill>
                <a:latin typeface="Source Sans Pro"/>
              </a:rPr>
              <a:t>Motor Insurance </a:t>
            </a:r>
            <a:r>
              <a:rPr sz="2000" b="1" dirty="0">
                <a:solidFill>
                  <a:srgbClr val="203D48"/>
                </a:solidFill>
                <a:latin typeface="Source Sans Pro"/>
              </a:rPr>
              <a:t>covers a vehicle against accidents, theft and damage. It is a legal requirement </a:t>
            </a:r>
            <a:r>
              <a:rPr lang="en-GB" sz="2000" b="1" dirty="0">
                <a:solidFill>
                  <a:srgbClr val="203D48"/>
                </a:solidFill>
                <a:latin typeface="Source Sans Pro"/>
              </a:rPr>
              <a:t>to</a:t>
            </a:r>
            <a:r>
              <a:rPr sz="2000" b="1" dirty="0">
                <a:solidFill>
                  <a:srgbClr val="203D48"/>
                </a:solidFill>
                <a:latin typeface="Source Sans Pro"/>
              </a:rPr>
              <a:t> </a:t>
            </a:r>
            <a:r>
              <a:rPr lang="en-GB" sz="2000" b="1" dirty="0">
                <a:solidFill>
                  <a:srgbClr val="203D48"/>
                </a:solidFill>
                <a:latin typeface="Source Sans Pro"/>
              </a:rPr>
              <a:t>drive</a:t>
            </a:r>
            <a:r>
              <a:rPr sz="2000" b="1" dirty="0">
                <a:solidFill>
                  <a:srgbClr val="203D48"/>
                </a:solidFill>
                <a:latin typeface="Source Sans Pro"/>
              </a:rPr>
              <a:t> on a public road in Ireland.</a:t>
            </a:r>
          </a:p>
          <a:p>
            <a:pPr algn="l">
              <a:lnSpc>
                <a:spcPct val="120000"/>
              </a:lnSpc>
              <a:spcAft>
                <a:spcPts val="2100"/>
              </a:spcAft>
            </a:pPr>
            <a:r>
              <a:rPr sz="2000" b="1" dirty="0">
                <a:solidFill>
                  <a:srgbClr val="00B2FF"/>
                </a:solidFill>
                <a:latin typeface="Source Sans Pro"/>
              </a:rPr>
              <a:t>Third party </a:t>
            </a:r>
            <a:r>
              <a:rPr sz="2000" b="1" dirty="0">
                <a:solidFill>
                  <a:srgbClr val="203D48"/>
                </a:solidFill>
                <a:latin typeface="Source Sans Pro"/>
              </a:rPr>
              <a:t>is the minimum required by law and covers injury or damage caused to other</a:t>
            </a:r>
            <a:r>
              <a:rPr lang="en-GB" sz="2000" b="1" dirty="0">
                <a:solidFill>
                  <a:srgbClr val="203D48"/>
                </a:solidFill>
                <a:latin typeface="Source Sans Pro"/>
              </a:rPr>
              <a:t> people in an accident</a:t>
            </a:r>
            <a:r>
              <a:rPr sz="2000" b="1" dirty="0">
                <a:solidFill>
                  <a:srgbClr val="203D48"/>
                </a:solidFill>
                <a:latin typeface="Source Sans Pro"/>
              </a:rPr>
              <a:t>.</a:t>
            </a:r>
          </a:p>
          <a:p>
            <a:pPr algn="l">
              <a:lnSpc>
                <a:spcPct val="120000"/>
              </a:lnSpc>
              <a:spcAft>
                <a:spcPts val="2100"/>
              </a:spcAft>
            </a:pPr>
            <a:r>
              <a:rPr sz="2000" b="1" dirty="0">
                <a:solidFill>
                  <a:srgbClr val="00B2FF"/>
                </a:solidFill>
                <a:latin typeface="Source Sans Pro"/>
              </a:rPr>
              <a:t>Third party, fire and theft </a:t>
            </a:r>
            <a:r>
              <a:rPr sz="2000" b="1" dirty="0">
                <a:solidFill>
                  <a:srgbClr val="203D48"/>
                </a:solidFill>
                <a:latin typeface="Source Sans Pro"/>
              </a:rPr>
              <a:t>adds cover if the insured person's vehicle is stolen or damaged by fire.</a:t>
            </a:r>
          </a:p>
          <a:p>
            <a:pPr algn="l">
              <a:lnSpc>
                <a:spcPct val="120000"/>
              </a:lnSpc>
              <a:spcAft>
                <a:spcPts val="2100"/>
              </a:spcAft>
            </a:pPr>
            <a:r>
              <a:rPr sz="2000" b="1" dirty="0">
                <a:solidFill>
                  <a:srgbClr val="00B2FF"/>
                </a:solidFill>
                <a:latin typeface="Source Sans Pro"/>
              </a:rPr>
              <a:t>Fully comprehensive </a:t>
            </a:r>
            <a:r>
              <a:rPr sz="2000" b="1" dirty="0">
                <a:solidFill>
                  <a:srgbClr val="203D48"/>
                </a:solidFill>
                <a:latin typeface="Source Sans Pro"/>
              </a:rPr>
              <a:t>is the most common type in Ireland. It covers damage to the insured person's own vehicle as well as </a:t>
            </a:r>
            <a:r>
              <a:rPr lang="en-GB" sz="2000" b="1" dirty="0">
                <a:solidFill>
                  <a:srgbClr val="203D48"/>
                </a:solidFill>
                <a:latin typeface="Source Sans Pro"/>
              </a:rPr>
              <a:t>everybody</a:t>
            </a:r>
            <a:r>
              <a:rPr sz="2000" b="1" dirty="0">
                <a:solidFill>
                  <a:srgbClr val="203D48"/>
                </a:solidFill>
                <a:latin typeface="Source Sans Pro"/>
              </a:rPr>
              <a:t> else involved</a:t>
            </a:r>
            <a:r>
              <a:rPr lang="en-GB" sz="2000" b="1" dirty="0">
                <a:solidFill>
                  <a:srgbClr val="203D48"/>
                </a:solidFill>
                <a:latin typeface="Source Sans Pro"/>
              </a:rPr>
              <a:t> in an accident</a:t>
            </a:r>
            <a:r>
              <a:rPr sz="2000" b="1" dirty="0">
                <a:solidFill>
                  <a:srgbClr val="203D48"/>
                </a:solidFill>
                <a:latin typeface="Source Sans Pro"/>
              </a:rPr>
              <a:t>, regardless of who is at fault.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C3DE4D-5377-0097-4063-46CCCAA5ED8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27AAE-DCD3-B4B6-ED2B-31306DC4FFA7}"/>
              </a:ext>
            </a:extLst>
          </p:cNvPr>
          <p:cNvSpPr txBox="1"/>
          <p:nvPr/>
        </p:nvSpPr>
        <p:spPr>
          <a:xfrm>
            <a:off x="838200" y="365125"/>
            <a:ext cx="10515600" cy="1100000"/>
          </a:xfrm>
          <a:prstGeom prst="rect">
            <a:avLst/>
          </a:prstGeom>
          <a:noFill/>
        </p:spPr>
        <p:txBody>
          <a:bodyPr wrap="square" lIns="0" tIns="0" rIns="0" bIns="0"/>
          <a:lstStyle/>
          <a:p>
            <a:pPr algn="l"/>
            <a:r>
              <a:rPr sz="3200" b="0" dirty="0">
                <a:solidFill>
                  <a:srgbClr val="00B2FF"/>
                </a:solidFill>
                <a:latin typeface="ADLaM Display"/>
              </a:rPr>
              <a:t>Life Assurance</a:t>
            </a:r>
          </a:p>
        </p:txBody>
      </p:sp>
      <p:sp>
        <p:nvSpPr>
          <p:cNvPr id="4" name="TextBox 3">
            <a:extLst>
              <a:ext uri="{FF2B5EF4-FFF2-40B4-BE49-F238E27FC236}">
                <a16:creationId xmlns:a16="http://schemas.microsoft.com/office/drawing/2014/main" id="{97B51347-3084-2A01-CB72-D75F97637CD6}"/>
              </a:ext>
            </a:extLst>
          </p:cNvPr>
          <p:cNvSpPr txBox="1"/>
          <p:nvPr/>
        </p:nvSpPr>
        <p:spPr>
          <a:xfrm>
            <a:off x="838200" y="1450000"/>
            <a:ext cx="10515600" cy="2540888"/>
          </a:xfrm>
          <a:prstGeom prst="rect">
            <a:avLst/>
          </a:prstGeom>
          <a:noFill/>
        </p:spPr>
        <p:txBody>
          <a:bodyPr wrap="square" lIns="0" tIns="0" rIns="0" bIns="0">
            <a:spAutoFit/>
          </a:bodyPr>
          <a:lstStyle/>
          <a:p>
            <a:pPr algn="l">
              <a:lnSpc>
                <a:spcPct val="105000"/>
              </a:lnSpc>
              <a:spcAft>
                <a:spcPts val="1000"/>
              </a:spcAft>
            </a:pPr>
            <a:r>
              <a:rPr sz="2400" b="1" dirty="0">
                <a:solidFill>
                  <a:srgbClr val="00B2FF"/>
                </a:solidFill>
                <a:latin typeface="Source Sans Pro"/>
              </a:rPr>
              <a:t>Life Assurance </a:t>
            </a:r>
            <a:r>
              <a:rPr sz="2400" b="1" dirty="0">
                <a:solidFill>
                  <a:srgbClr val="203D48"/>
                </a:solidFill>
                <a:latin typeface="Source Sans Pro"/>
              </a:rPr>
              <a:t>pays a lump sum to a person's family if the person covered dies. It helps the family pay the mortgage and cover everyday costs.</a:t>
            </a:r>
          </a:p>
          <a:p>
            <a:pPr algn="l">
              <a:lnSpc>
                <a:spcPct val="105000"/>
              </a:lnSpc>
              <a:spcBef>
                <a:spcPts val="400"/>
              </a:spcBef>
            </a:pPr>
            <a:endParaRPr lang="en-GB" sz="2400" b="1" dirty="0">
              <a:solidFill>
                <a:srgbClr val="00B2FF"/>
              </a:solidFill>
              <a:latin typeface="Source Sans Pro"/>
            </a:endParaRPr>
          </a:p>
          <a:p>
            <a:pPr algn="l">
              <a:lnSpc>
                <a:spcPct val="105000"/>
              </a:lnSpc>
              <a:spcBef>
                <a:spcPts val="400"/>
              </a:spcBef>
            </a:pPr>
            <a:r>
              <a:rPr sz="2400" b="1" dirty="0">
                <a:solidFill>
                  <a:srgbClr val="00B2FF"/>
                </a:solidFill>
                <a:latin typeface="Source Sans Pro"/>
              </a:rPr>
              <a:t>Top Tip: </a:t>
            </a:r>
            <a:r>
              <a:rPr sz="2400" b="1" dirty="0">
                <a:solidFill>
                  <a:srgbClr val="203D48"/>
                </a:solidFill>
                <a:latin typeface="Source Sans Pro"/>
              </a:rPr>
              <a:t>If a question asks for types of insurance, do not use Life Assurance as the answer. It covers an event that will happen, while other types cover events that may or may not happen.</a:t>
            </a:r>
          </a:p>
        </p:txBody>
      </p:sp>
    </p:spTree>
    <p:extLst>
      <p:ext uri="{BB962C8B-B14F-4D97-AF65-F5344CB8AC3E}">
        <p14:creationId xmlns:p14="http://schemas.microsoft.com/office/powerpoint/2010/main" val="3173778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205</TotalTime>
  <Words>3410</Words>
  <Application>Microsoft Macintosh PowerPoint</Application>
  <PresentationFormat>Widescreen</PresentationFormat>
  <Paragraphs>220</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ADLaM Display</vt: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Gavin Duffy</cp:lastModifiedBy>
  <cp:revision>11</cp:revision>
  <dcterms:created xsi:type="dcterms:W3CDTF">2013-01-27T09:14:16Z</dcterms:created>
  <dcterms:modified xsi:type="dcterms:W3CDTF">2026-07-15T16:27:09Z</dcterms:modified>
  <cp:category/>
</cp:coreProperties>
</file>