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076"/>
    <p:restoredTop sz="94658"/>
  </p:normalViewPr>
  <p:slideViewPr>
    <p:cSldViewPr snapToGrid="0" snapToObjects="1">
      <p:cViewPr varScale="1">
        <p:scale>
          <a:sx n="28" d="100"/>
          <a:sy n="28" d="100"/>
        </p:scale>
        <p:origin x="184" y="2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700000"/>
            <a:ext cx="10515600" cy="1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0" i="0">
                <a:solidFill>
                  <a:srgbClr val="00B2FF"/>
                </a:solidFill>
                <a:latin typeface="ADLaM Display"/>
              </a:rPr>
              <a:t>Personal Financial Lifecycle</a:t>
            </a:r>
          </a:p>
          <a:p>
            <a:pPr algn="l">
              <a:spcBef>
                <a:spcPts val="600"/>
              </a:spcBef>
              <a:spcAft>
                <a:spcPts val="800"/>
              </a:spcAft>
            </a:pPr>
            <a:r>
              <a:rPr sz="2600" b="0" i="0">
                <a:solidFill>
                  <a:srgbClr val="00B2FF"/>
                </a:solidFill>
                <a:latin typeface="ADLaM Display"/>
              </a:rPr>
              <a:t>Learning Outcome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900000"/>
            <a:ext cx="10515600" cy="2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1" i="0">
                <a:solidFill>
                  <a:srgbClr val="203D48"/>
                </a:solidFill>
                <a:latin typeface="Source Sans Pro"/>
              </a:rPr>
              <a:t>Construct a Personal Financial Lifecycle to identify financial needs at different life stages.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203D48"/>
                </a:solidFill>
                <a:latin typeface="ADLaM Display"/>
              </a:rPr>
              <a:t>4. Pre-Retirement Stage (age 45-65)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You focus on saving and planning for retirement.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049F84"/>
                </a:solidFill>
                <a:latin typeface="Source Sans Pro"/>
              </a:rPr>
              <a:t>Basic Needs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Potential Wants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000000"/>
            <a:ext cx="5000000" cy="10651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en-IE" sz="1800" b="1" i="0" dirty="0">
                <a:solidFill>
                  <a:srgbClr val="203D48"/>
                </a:solidFill>
                <a:latin typeface="Source Sans Pro"/>
              </a:rPr>
              <a:t>Transport to work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Maintaining a home</a:t>
            </a:r>
            <a:endParaRPr lang="en-GB" sz="1800" b="1" i="0" dirty="0">
              <a:solidFill>
                <a:srgbClr val="203D48"/>
              </a:solidFill>
              <a:latin typeface="Source Sans Pro"/>
            </a:endParaRP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en-IE" b="1" dirty="0">
                <a:solidFill>
                  <a:srgbClr val="203D48"/>
                </a:solidFill>
                <a:latin typeface="Source Sans Pro"/>
              </a:rPr>
              <a:t>Nutrition</a:t>
            </a:r>
            <a:endParaRPr sz="1800" b="1" i="0" dirty="0">
              <a:solidFill>
                <a:srgbClr val="203D48"/>
              </a:solidFill>
              <a:latin typeface="Source Sans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3800" y="3000000"/>
            <a:ext cx="5000000" cy="2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Travel or holidays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Home improvements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Comfort upgrades (car, furniture)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Leisure activities or hobbies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F32201"/>
                </a:solidFill>
                <a:latin typeface="ADLaM Display"/>
              </a:rPr>
              <a:t>5. Retirement Stage (typically 66+)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You rely mainly on pension income after finishing full-time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049F84"/>
                </a:solidFill>
                <a:latin typeface="Source Sans Pro"/>
              </a:rPr>
              <a:t>Basic Needs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Potential Wants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000000"/>
            <a:ext cx="5000000" cy="10651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Healthcare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A safe place to live</a:t>
            </a:r>
            <a:r>
              <a:rPr lang="en-GB" sz="1800" b="1" i="0" dirty="0">
                <a:solidFill>
                  <a:srgbClr val="203D48"/>
                </a:solidFill>
                <a:latin typeface="Source Sans Pro"/>
              </a:rPr>
              <a:t> (housing)</a:t>
            </a:r>
            <a:endParaRPr sz="1800" b="1" i="0" dirty="0">
              <a:solidFill>
                <a:srgbClr val="203D48"/>
              </a:solidFill>
              <a:latin typeface="Source Sans Pro"/>
            </a:endParaRP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en-GB" sz="1800" b="1" i="0" dirty="0">
                <a:solidFill>
                  <a:srgbClr val="203D48"/>
                </a:solidFill>
                <a:latin typeface="Source Sans Pro"/>
              </a:rPr>
              <a:t>Nutrition (basic food)</a:t>
            </a:r>
            <a:endParaRPr sz="1800" b="1" i="0" dirty="0">
              <a:solidFill>
                <a:srgbClr val="203D48"/>
              </a:solidFill>
              <a:latin typeface="Source Sans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3800" y="3000000"/>
            <a:ext cx="5000000" cy="10651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Travel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Recreation and hobbies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en-GB" sz="1800" b="1" i="0" dirty="0">
                <a:solidFill>
                  <a:srgbClr val="203D48"/>
                </a:solidFill>
                <a:latin typeface="Source Sans Pro"/>
              </a:rPr>
              <a:t>Dining out</a:t>
            </a:r>
            <a:endParaRPr sz="1800" b="1" i="0" dirty="0">
              <a:solidFill>
                <a:srgbClr val="203D48"/>
              </a:solidFill>
              <a:latin typeface="Source Sans Pr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Stages and Ages Vary - Ireland is Changing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In 2004 the average age of a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first-time mother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was 28.5, compared to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31.7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in 2024.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In 2003 the median age of a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first-time house buyer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was 29 years old, compared to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35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in 2024 (+6 years).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In 2000, the average age of a male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getting married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was 30, now it is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37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A female was 28, now it is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36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(2024).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In 2002, 38.9% of young adults aged 25-34 had gone through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third level education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, which increased to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63.5%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in 2024.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Q1 -&gt; Q3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Sources of Income Over the Lifecycle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196914"/>
            <a:ext cx="10515600" cy="47873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IE" sz="2000" b="1" i="0" dirty="0">
                <a:solidFill>
                  <a:srgbClr val="00B2FF"/>
                </a:solidFill>
                <a:latin typeface="Source Sans Pro"/>
              </a:rPr>
              <a:t>Dependent (under 18): </a:t>
            </a:r>
            <a:r>
              <a:rPr lang="en-IE" sz="2000" b="1" i="0" dirty="0">
                <a:solidFill>
                  <a:srgbClr val="203D48"/>
                </a:solidFill>
                <a:latin typeface="Source Sans Pro"/>
              </a:rPr>
              <a:t>income is usually limited and comes mainly from family support or small earnings while in school.</a:t>
            </a:r>
          </a:p>
          <a:p>
            <a:pPr marL="742950" lvl="1" indent="-285750">
              <a:lnSpc>
                <a:spcPct val="105000"/>
              </a:lnSpc>
              <a:spcAft>
                <a:spcPts val="1200"/>
              </a:spcAft>
              <a:buFont typeface="Arial"/>
              <a:buChar char="•"/>
            </a:pPr>
            <a:r>
              <a:rPr lang="en-IE" sz="2000" b="1" dirty="0">
                <a:solidFill>
                  <a:srgbClr val="203D48"/>
                </a:solidFill>
                <a:latin typeface="Source Sans Pro"/>
              </a:rPr>
              <a:t>Sources: P</a:t>
            </a:r>
            <a:r>
              <a:rPr sz="2000" b="1" i="0" dirty="0" err="1">
                <a:solidFill>
                  <a:srgbClr val="203D48"/>
                </a:solidFill>
                <a:latin typeface="Source Sans Pro"/>
              </a:rPr>
              <a:t>ocket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money from parents or guardians, wages from part-time work.</a:t>
            </a:r>
            <a:endParaRPr lang="en-GB" sz="2000" b="1" i="0" dirty="0">
              <a:solidFill>
                <a:srgbClr val="203D48"/>
              </a:solidFill>
              <a:latin typeface="Source Sans Pro"/>
            </a:endParaRPr>
          </a:p>
          <a:p>
            <a:pPr lvl="1">
              <a:lnSpc>
                <a:spcPct val="105000"/>
              </a:lnSpc>
              <a:spcAft>
                <a:spcPts val="1200"/>
              </a:spcAft>
            </a:pPr>
            <a:endParaRPr sz="2000" b="1" i="0" dirty="0">
              <a:solidFill>
                <a:srgbClr val="203D48"/>
              </a:solidFill>
              <a:latin typeface="Source Sans Pro"/>
            </a:endParaRP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 dirty="0">
                <a:solidFill>
                  <a:srgbClr val="049F84"/>
                </a:solidFill>
                <a:latin typeface="Source Sans Pro"/>
              </a:rPr>
              <a:t>Independent (19-29):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income mainly comes from working, with some supports possible while studying or between jobs</a:t>
            </a:r>
            <a:endParaRPr lang="en-GB" sz="2000" b="1" i="0" dirty="0">
              <a:solidFill>
                <a:srgbClr val="203D48"/>
              </a:solidFill>
              <a:latin typeface="Source Sans Pro"/>
            </a:endParaRPr>
          </a:p>
          <a:p>
            <a:pPr marL="742950" lvl="1" indent="-285750">
              <a:lnSpc>
                <a:spcPct val="105000"/>
              </a:lnSpc>
              <a:spcAft>
                <a:spcPts val="1200"/>
              </a:spcAft>
              <a:buFont typeface="Arial"/>
              <a:buChar char="•"/>
            </a:pPr>
            <a:r>
              <a:rPr lang="en-IE" sz="2000" b="1" dirty="0">
                <a:solidFill>
                  <a:srgbClr val="203D48"/>
                </a:solidFill>
                <a:latin typeface="Source Sans Pro"/>
              </a:rPr>
              <a:t>Sources: W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ages or salary, SUSI Student Grant, Jobseeker's Allowance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, allowance from family</a:t>
            </a:r>
          </a:p>
          <a:p>
            <a:pPr lvl="1">
              <a:lnSpc>
                <a:spcPct val="105000"/>
              </a:lnSpc>
              <a:spcAft>
                <a:spcPts val="1200"/>
              </a:spcAft>
            </a:pPr>
            <a:endParaRPr sz="2000" b="1" i="0" dirty="0">
              <a:solidFill>
                <a:srgbClr val="203D48"/>
              </a:solidFill>
              <a:latin typeface="Source Sans Pro"/>
            </a:endParaRP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000" b="1" i="0" dirty="0">
                <a:solidFill>
                  <a:srgbClr val="FFA700"/>
                </a:solidFill>
                <a:latin typeface="Source Sans Pro"/>
              </a:rPr>
              <a:t>Development (30-44):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income is usually more stable as careers progress and households may have more than one income</a:t>
            </a:r>
            <a:endParaRPr lang="en-GB" sz="2000" b="1" i="0" dirty="0">
              <a:solidFill>
                <a:srgbClr val="203D48"/>
              </a:solidFill>
              <a:latin typeface="Source Sans Pro"/>
            </a:endParaRPr>
          </a:p>
          <a:p>
            <a:pPr marL="742950" lvl="1" indent="-285750">
              <a:lnSpc>
                <a:spcPct val="105000"/>
              </a:lnSpc>
              <a:buFont typeface="Arial"/>
              <a:buChar char="•"/>
            </a:pPr>
            <a:r>
              <a:rPr lang="en-IE" sz="2000" b="1" dirty="0">
                <a:solidFill>
                  <a:srgbClr val="203D48"/>
                </a:solidFill>
                <a:latin typeface="Source Sans Pro"/>
              </a:rPr>
              <a:t>Sources: W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ages or salary, bonuses, Child Benefit.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Sources of Income Over the Lifecycle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203166"/>
            <a:ext cx="10515600" cy="44516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Font typeface="Arial"/>
              <a:buChar char="•"/>
            </a:pPr>
            <a:r>
              <a:rPr sz="2400" b="1" i="0" dirty="0">
                <a:solidFill>
                  <a:srgbClr val="00B2FF"/>
                </a:solidFill>
                <a:latin typeface="Source Sans Pro"/>
              </a:rPr>
              <a:t>Pre-Retirement (45-65):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I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ncome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is often at its highest, with continued earnings and possible income from savings or investments</a:t>
            </a:r>
            <a:endParaRPr lang="en-GB" sz="2400" b="1" i="0" dirty="0">
              <a:solidFill>
                <a:srgbClr val="203D48"/>
              </a:solidFill>
              <a:latin typeface="Source Sans Pro"/>
            </a:endParaRPr>
          </a:p>
          <a:p>
            <a:pPr marL="742950" lvl="1" indent="-285750">
              <a:lnSpc>
                <a:spcPct val="110000"/>
              </a:lnSpc>
              <a:spcAft>
                <a:spcPts val="1600"/>
              </a:spcAft>
              <a:buFont typeface="Arial"/>
              <a:buChar char="•"/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Sources: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wages or salary, interest from savings, dividends from investments (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owning shares in a company), rental income (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renting out a room in their home).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400" b="1" i="0" dirty="0">
                <a:solidFill>
                  <a:srgbClr val="F32201"/>
                </a:solidFill>
                <a:latin typeface="Source Sans Pro"/>
              </a:rPr>
              <a:t>Retirement (66+): 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I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ncome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usually comes from pensions and savings rather than employment</a:t>
            </a:r>
            <a:endParaRPr lang="en-GB" sz="2400" b="1" i="0" dirty="0">
              <a:solidFill>
                <a:srgbClr val="203D48"/>
              </a:solidFill>
              <a:latin typeface="Source Sans Pro"/>
            </a:endParaRPr>
          </a:p>
          <a:p>
            <a:pPr marL="742950" lvl="1" indent="-285750">
              <a:lnSpc>
                <a:spcPct val="110000"/>
              </a:lnSpc>
              <a:buFont typeface="Arial"/>
              <a:buChar char="•"/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Sources: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State pension (government retirement payment), private pension (personal retirement fund), interest from savings, dividends from investments, rental income.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500000"/>
            <a:ext cx="8500000" cy="52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720000"/>
            <a:ext cx="79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049F84"/>
                </a:solidFill>
                <a:latin typeface="Source Sans Pro"/>
              </a:rPr>
              <a:t>2025 Q16 (a) (ii)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There are a number of stages in a personal financial lifecycle. Each stage has different wants which are funded by different sources of income. Give an example for each of the following statements.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60500" y="2200000"/>
          <a:ext cx="7600000" cy="15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FFFFFF"/>
                          </a:solidFill>
                          <a:latin typeface="Source Sans Pro"/>
                        </a:rPr>
                        <a:t>Statement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FFFFFF"/>
                          </a:solidFill>
                          <a:latin typeface="Source Sans Pro"/>
                        </a:rPr>
                        <a:t>Example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A want for a dependent/reliant person: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1">
                          <a:solidFill>
                            <a:srgbClr val="2E55C6"/>
                          </a:solidFill>
                          <a:latin typeface="Source Sans Pro"/>
                        </a:rPr>
                        <a:t>Sweets, toys, holidays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Source of income for a retired person: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1">
                          <a:solidFill>
                            <a:srgbClr val="2E55C6"/>
                          </a:solidFill>
                          <a:latin typeface="Source Sans Pro"/>
                        </a:rPr>
                        <a:t>Pension, interest on savings, rental income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760500" y="4000000"/>
            <a:ext cx="7900000" cy="145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40500" y="4000000"/>
            <a:ext cx="7540000" cy="145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300" b="0" i="0">
                <a:solidFill>
                  <a:srgbClr val="203D48"/>
                </a:solidFill>
                <a:latin typeface="Source Sans Pro"/>
              </a:rPr>
              <a:t>Be specific when giving a need or want. If you were asked for a want for a dependent person and you wrote 'clothes' it would not score marks. You would need to write 'luxury clothing' or 'new clothes', as clothing is both a need and a want, so make sure to clearly show which type you are referring to.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600000"/>
            <a:ext cx="10670000" cy="3436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Identify types of needs and wants at different stages in life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lang="en-GB" sz="1900" b="1" i="0" dirty="0">
                <a:solidFill>
                  <a:srgbClr val="FFFFFF"/>
                </a:solidFill>
                <a:latin typeface="Source Sans Pro"/>
              </a:rPr>
              <a:t>		</a:t>
            </a:r>
            <a:r>
              <a:rPr sz="1900" b="1" i="0" dirty="0">
                <a:solidFill>
                  <a:srgbClr val="FFFFFF"/>
                </a:solidFill>
                <a:latin typeface="Source Sans Pro"/>
              </a:rPr>
              <a:t>Stages:  Dependent  ·  Independent  ·  Development  ·  Pre-Retirement  ·  Retirement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 i="0" dirty="0">
                <a:solidFill>
                  <a:srgbClr val="FFDE5C"/>
                </a:solidFill>
                <a:latin typeface="Source Sans Pro"/>
              </a:rPr>
              <a:t>1) 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At what stage do you think people are most likely to have these needs/wants:</a:t>
            </a:r>
          </a:p>
          <a:p>
            <a:pPr algn="ctr"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a. Buy a house      b. </a:t>
            </a:r>
            <a:r>
              <a:rPr lang="en-GB" sz="1900" b="1" i="0" dirty="0">
                <a:solidFill>
                  <a:srgbClr val="FFFFFF"/>
                </a:solidFill>
                <a:latin typeface="Source Sans Pro"/>
              </a:rPr>
              <a:t>Saving </a:t>
            </a:r>
            <a:r>
              <a:rPr lang="en-GB" sz="1900" b="1" i="0">
                <a:solidFill>
                  <a:srgbClr val="FFFFFF"/>
                </a:solidFill>
                <a:latin typeface="Source Sans Pro"/>
              </a:rPr>
              <a:t>for retirement</a:t>
            </a:r>
            <a:r>
              <a:rPr sz="1900" b="1" i="0">
                <a:solidFill>
                  <a:srgbClr val="FFFFFF"/>
                </a:solidFill>
                <a:latin typeface="Source Sans Pro"/>
              </a:rPr>
              <a:t>      </a:t>
            </a:r>
            <a:r>
              <a:rPr sz="1900" b="1" i="0" dirty="0">
                <a:solidFill>
                  <a:srgbClr val="FFFFFF"/>
                </a:solidFill>
                <a:latin typeface="Source Sans Pro"/>
              </a:rPr>
              <a:t>c. Higher healthcare costs      d. Buy a first car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endParaRPr lang="en-GB" sz="2200" b="1" i="0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List different types of typical incomes earned across a person's lifetime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 i="0" dirty="0">
                <a:solidFill>
                  <a:srgbClr val="FFDE5C"/>
                </a:solidFill>
                <a:latin typeface="Source Sans Pro"/>
              </a:rPr>
              <a:t>2) 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At what stage do you think people are most likely to have these sources of income: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a. Pension      b. Part-time work      c. Pocket money      d. Child Benefit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700000"/>
            <a:ext cx="10670000" cy="4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3)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Answer true or false for the following statements about the personal financial lifecycle, and then explain your answer: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a.  You are most likely to have a mortgage in the dependent stage.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b.  Childcare costs are likely to be the highest during the development stage.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c.  Income is usually lower in the independent stage than in later stages.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d.  A pension is the main source of income in the retirement stage.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Q4 -&gt; Q6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3818860" cy="3388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A person's income will usually change as they move through different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stages of life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This graph shows the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average weekly earnings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for different age groups in Ireland in 2024.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It shows how the average income can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rise and fall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over the course of a person's life.</a:t>
            </a:r>
          </a:p>
        </p:txBody>
      </p:sp>
      <p:pic>
        <p:nvPicPr>
          <p:cNvPr id="5" name="Picture 4" descr="ch3_c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943" y="915125"/>
            <a:ext cx="7129174" cy="51247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213229"/>
            <a:ext cx="4709984" cy="4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a)  Which age group has the lowest weekly earnings?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b)  Which age group has the highest weekly earnings?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c)  How much does income change as people move from their 30s into their 40s?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d)  Why might earnings be lower for younger people?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e)  Why might income fall for those aged 60+?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f)  Why might earnings increase with age?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g)  Do you think everyone follows this pattern? Why or why not?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h)  Do you think people's spending patterns follow a similar trend? Why or why not?</a:t>
            </a:r>
          </a:p>
        </p:txBody>
      </p:sp>
      <p:pic>
        <p:nvPicPr>
          <p:cNvPr id="5" name="Picture 4" descr="ch3_c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184" y="915125"/>
            <a:ext cx="6579595" cy="47296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How Income and Expenditure Change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A </a:t>
            </a:r>
            <a:r>
              <a:rPr sz="2200" b="1" i="0">
                <a:solidFill>
                  <a:srgbClr val="00B2FF"/>
                </a:solidFill>
                <a:latin typeface="Source Sans Pro"/>
              </a:rPr>
              <a:t>Personal Financial Lifecycle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 shows how a person's income and expenditure are likely to change as they age.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It is based on an 'average' person's life and their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varying needs and wants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over a lifetime - the things you want now will not be the things you want at 40 or 60!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For example, a teenager usually doesn't need a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mortgage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, but an older person is much more likely 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What Varies Over Your Lifetime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27111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000" b="1" i="0" dirty="0">
                <a:solidFill>
                  <a:srgbClr val="00B2FF"/>
                </a:solidFill>
                <a:latin typeface="Source Sans Pro"/>
              </a:rPr>
              <a:t>Level of income: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usually increases with age, skills and experience. Sources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 of income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change too: pocket money, then wages, then a pension.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000" b="1" i="0" dirty="0">
                <a:solidFill>
                  <a:srgbClr val="00B2FF"/>
                </a:solidFill>
                <a:latin typeface="Source Sans Pro"/>
              </a:rPr>
              <a:t>Levels of expenditure: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increase as you age. Buying a home and raising a family tend to be the most expensive times.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000" b="1" i="0" dirty="0">
                <a:solidFill>
                  <a:srgbClr val="00B2FF"/>
                </a:solidFill>
                <a:latin typeface="Source Sans Pro"/>
              </a:rPr>
              <a:t>Decisions for the future: 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Lots of people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go to college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 when they are younger to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try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to increase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 their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future income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 with a course or degree. Mature students still go to college, but it is usually easier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when younger, as 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people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have fewer costs to pay.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The 5 Stages of the Lifecycle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297688"/>
            <a:ext cx="105156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A person's needs and wants may vary depending on traditions, beliefs or cultures, so the age ranges below are just a guide.</a:t>
            </a:r>
          </a:p>
        </p:txBody>
      </p:sp>
      <p:pic>
        <p:nvPicPr>
          <p:cNvPr id="5" name="Picture 4" descr="ch3_lifecyc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75" y="1830250"/>
            <a:ext cx="9035898" cy="42253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1. Dependent Stage (up to age 18)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Reliant on family for financial support while in education.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049F84"/>
                </a:solidFill>
                <a:latin typeface="Source Sans Pro"/>
              </a:rPr>
              <a:t>Basic Needs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Potential Wants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000000"/>
            <a:ext cx="5000000" cy="10651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Nutrition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Shelter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Basic clothing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3800" y="3000000"/>
            <a:ext cx="5000000" cy="2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Sweets, treats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Technology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Fashion (new clothing)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Entertainment (cinema, phone, TV, gaming)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49F84"/>
                </a:solidFill>
                <a:latin typeface="ADLaM Display"/>
              </a:rPr>
              <a:t>2. Independent Stage (age 19-29)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You begin earning your own income and supporting yourself.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049F84"/>
                </a:solidFill>
                <a:latin typeface="Source Sans Pro"/>
              </a:rPr>
              <a:t>Basic Needs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Potential Wants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000000"/>
            <a:ext cx="5000000" cy="10651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Mode of transport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Accommodation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Nutrition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3800" y="3000000"/>
            <a:ext cx="5000000" cy="2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Travel or holidays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Social life (meals, nights out)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Moving out (renting or buying a property/room)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Technology (laptop, devices)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FFA700"/>
                </a:solidFill>
                <a:latin typeface="ADLaM Display"/>
              </a:rPr>
              <a:t>3. Development Stage (age 30-44)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You take on major financial commitments such as housing and family costs.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049F84"/>
                </a:solidFill>
                <a:latin typeface="Source Sans Pro"/>
              </a:rPr>
              <a:t>Basic Needs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45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Potential Wants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000000"/>
            <a:ext cx="5000000" cy="10651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A home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Support in raising children</a:t>
            </a:r>
            <a:r>
              <a:rPr lang="en-GB" sz="1800" b="1" i="0" dirty="0">
                <a:solidFill>
                  <a:srgbClr val="203D48"/>
                </a:solidFill>
                <a:latin typeface="Source Sans Pro"/>
              </a:rPr>
              <a:t>/childcare</a:t>
            </a:r>
            <a:endParaRPr sz="1800" b="1" i="0" dirty="0">
              <a:solidFill>
                <a:srgbClr val="203D48"/>
              </a:solidFill>
              <a:latin typeface="Source Sans Pro"/>
            </a:endParaRP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en-GB" sz="1800" b="1" i="0" dirty="0">
                <a:solidFill>
                  <a:srgbClr val="203D48"/>
                </a:solidFill>
                <a:latin typeface="Source Sans Pro"/>
              </a:rPr>
              <a:t>Transport to work</a:t>
            </a:r>
            <a:endParaRPr sz="1800" b="1" i="0" dirty="0">
              <a:solidFill>
                <a:srgbClr val="203D48"/>
              </a:solidFill>
              <a:latin typeface="Source Sans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3800" y="3000000"/>
            <a:ext cx="5000000" cy="2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Buying a house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Luxury items (new car, fashion)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Extracurricular activities for children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Family holidays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1308</Words>
  <Application>Microsoft Macintosh PowerPoint</Application>
  <PresentationFormat>Widescreen</PresentationFormat>
  <Paragraphs>123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ADLaM Display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7</cp:revision>
  <dcterms:created xsi:type="dcterms:W3CDTF">2013-01-27T09:14:16Z</dcterms:created>
  <dcterms:modified xsi:type="dcterms:W3CDTF">2026-07-15T14:52:36Z</dcterms:modified>
  <cp:category/>
</cp:coreProperties>
</file>