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4" r:id="rId9"/>
    <p:sldId id="292" r:id="rId10"/>
    <p:sldId id="29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7586"/>
    <p:restoredTop sz="94641"/>
  </p:normalViewPr>
  <p:slideViewPr>
    <p:cSldViewPr snapToGrid="0" snapToObjects="1">
      <p:cViewPr varScale="1">
        <p:scale>
          <a:sx n="75" d="100"/>
          <a:sy n="75" d="100"/>
        </p:scale>
        <p:origin x="160" y="1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Household Income and Expenditure</a:t>
            </a:r>
          </a:p>
          <a:p>
            <a:pPr algn="l"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1.2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900000"/>
            <a:ext cx="10515600" cy="2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203D48"/>
                </a:solidFill>
                <a:latin typeface="Source Sans Pro"/>
              </a:rPr>
              <a:t>Identify and classify sources of income and expenditure, compare options available to best manage financial resources, evaluating the risks associated with each option and making informed and responsible judgements.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818A02-5AD9-3510-D848-558D8E417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4B8E2D-C9C1-B9F3-8961-15D76FEE5F6B}"/>
              </a:ext>
            </a:extLst>
          </p:cNvPr>
          <p:cNvSpPr txBox="1"/>
          <p:nvPr/>
        </p:nvSpPr>
        <p:spPr>
          <a:xfrm>
            <a:off x="838200" y="365125"/>
            <a:ext cx="930000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200" b="0" i="0" dirty="0">
                <a:solidFill>
                  <a:srgbClr val="00B2FF"/>
                </a:solidFill>
                <a:latin typeface="ADLaM Display"/>
              </a:rPr>
              <a:t>Income for </a:t>
            </a:r>
            <a:r>
              <a:rPr lang="en-GB" sz="3200" dirty="0">
                <a:solidFill>
                  <a:srgbClr val="00B2FF"/>
                </a:solidFill>
                <a:latin typeface="ADLaM Display"/>
              </a:rPr>
              <a:t>A Retired Person</a:t>
            </a:r>
            <a:endParaRPr lang="en-IE" sz="3200" b="1" dirty="0">
              <a:solidFill>
                <a:srgbClr val="00B2FF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sz="3200" b="0" i="0" dirty="0">
              <a:solidFill>
                <a:srgbClr val="00B2FF"/>
              </a:solidFill>
              <a:latin typeface="ADLaM Display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388E4F-D227-D63F-0419-1A461BCFBAC0}"/>
              </a:ext>
            </a:extLst>
          </p:cNvPr>
          <p:cNvSpPr txBox="1"/>
          <p:nvPr/>
        </p:nvSpPr>
        <p:spPr>
          <a:xfrm>
            <a:off x="838200" y="1429000"/>
            <a:ext cx="8995348" cy="41659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Someone who has come to the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end of their working life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. 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pension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 would normally be their main source of income. In 2026, the State pension age in Ireland was 66. 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endParaRPr lang="en-IE" sz="2400" b="1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Their income may come from:</a:t>
            </a:r>
          </a:p>
          <a:p>
            <a:pPr marL="285750" indent="-285750">
              <a:lnSpc>
                <a:spcPct val="105000"/>
              </a:lnSpc>
              <a:spcAft>
                <a:spcPts val="700"/>
              </a:spcAft>
              <a:buFont typeface="Arial"/>
              <a:buChar char="•"/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state (public) pension,  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paid by the government.</a:t>
            </a:r>
          </a:p>
          <a:p>
            <a:pPr marL="285750" indent="-285750">
              <a:lnSpc>
                <a:spcPct val="105000"/>
              </a:lnSpc>
              <a:spcAft>
                <a:spcPts val="700"/>
              </a:spcAft>
              <a:buFont typeface="Arial"/>
              <a:buChar char="•"/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private pension,  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that they have saved in to during their working life.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endParaRPr lang="en-IE" sz="2400" b="1" dirty="0">
              <a:solidFill>
                <a:srgbClr val="203D48"/>
              </a:solidFill>
              <a:latin typeface="Source Sans Pr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C46AF5-2942-FB1D-66C4-D094A64E9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88" t="20370" r="18467" b="19395"/>
          <a:stretch>
            <a:fillRect/>
          </a:stretch>
        </p:blipFill>
        <p:spPr>
          <a:xfrm>
            <a:off x="9633177" y="3732554"/>
            <a:ext cx="2402904" cy="234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0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 dirty="0">
                <a:solidFill>
                  <a:srgbClr val="00B2FF"/>
                </a:solidFill>
                <a:latin typeface="ADLaM Display"/>
              </a:rPr>
              <a:t>Other Sources of Income</a:t>
            </a:r>
            <a:r>
              <a:rPr lang="en-GB" sz="3200" b="0" i="0" dirty="0">
                <a:solidFill>
                  <a:srgbClr val="00B2FF"/>
                </a:solidFill>
                <a:latin typeface="ADLaM Display"/>
              </a:rPr>
              <a:t> that anyone could have:</a:t>
            </a:r>
            <a:endParaRPr sz="3200" b="0" i="0" dirty="0">
              <a:solidFill>
                <a:srgbClr val="00B2FF"/>
              </a:solidFill>
              <a:latin typeface="ADLaM Display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600000"/>
            <a:ext cx="50000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Regular</a:t>
            </a:r>
            <a:r>
              <a:rPr lang="en-GB" sz="2400" b="1" dirty="0">
                <a:solidFill>
                  <a:srgbClr val="00B2FF"/>
                </a:solidFill>
                <a:latin typeface="Source Sans Pro"/>
              </a:rPr>
              <a:t> Income:</a:t>
            </a:r>
            <a:endParaRPr sz="2400" b="1" i="0" dirty="0">
              <a:solidFill>
                <a:srgbClr val="00B2FF"/>
              </a:solidFill>
              <a:latin typeface="Source Sans Pr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3800" y="1600000"/>
            <a:ext cx="50000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400" b="1" i="0" dirty="0">
                <a:solidFill>
                  <a:srgbClr val="FFA700"/>
                </a:solidFill>
                <a:latin typeface="Source Sans Pro"/>
              </a:rPr>
              <a:t>Irregular</a:t>
            </a:r>
            <a:r>
              <a:rPr lang="en-GB" sz="2400" b="1" i="0" dirty="0">
                <a:solidFill>
                  <a:srgbClr val="FFA700"/>
                </a:solidFill>
                <a:latin typeface="Source Sans Pro"/>
              </a:rPr>
              <a:t> Income:</a:t>
            </a:r>
            <a:endParaRPr sz="2400" b="1" i="0" dirty="0">
              <a:solidFill>
                <a:srgbClr val="FFA700"/>
              </a:solidFill>
              <a:latin typeface="Source Sans Pr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250000"/>
            <a:ext cx="5000000" cy="23883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Rental income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received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from owning a property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 or room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that is rented out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 to someone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Child Benefit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is a state payment paid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 to parents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for each child 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they have up to the age of 16 or their </a:t>
            </a:r>
            <a:r>
              <a:rPr lang="en-GB" sz="1900" b="1" i="0">
                <a:solidFill>
                  <a:srgbClr val="203D48"/>
                </a:solidFill>
                <a:latin typeface="Source Sans Pro"/>
              </a:rPr>
              <a:t>19</a:t>
            </a:r>
            <a:r>
              <a:rPr lang="en-GB" sz="1900" b="1" i="0" baseline="30000">
                <a:solidFill>
                  <a:srgbClr val="203D48"/>
                </a:solidFill>
                <a:latin typeface="Source Sans Pro"/>
              </a:rPr>
              <a:t>th</a:t>
            </a:r>
            <a:r>
              <a:rPr lang="en-GB" sz="1900" b="1" i="0">
                <a:solidFill>
                  <a:srgbClr val="203D48"/>
                </a:solidFill>
                <a:latin typeface="Source Sans Pro"/>
              </a:rPr>
              <a:t> birthday </a:t>
            </a:r>
            <a:r>
              <a:rPr lang="en-GB" sz="1900" b="1" i="0" dirty="0">
                <a:solidFill>
                  <a:srgbClr val="203D48"/>
                </a:solidFill>
                <a:latin typeface="Source Sans Pro"/>
              </a:rPr>
              <a:t>if in </a:t>
            </a:r>
            <a:r>
              <a:rPr lang="en-GB" sz="1900" b="1" i="0">
                <a:solidFill>
                  <a:srgbClr val="203D48"/>
                </a:solidFill>
                <a:latin typeface="Source Sans Pro"/>
              </a:rPr>
              <a:t>full-time education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3800" y="2250000"/>
            <a:ext cx="5000000" cy="3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Interest received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from a bank earned from a savings account.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Dividends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from owning shares in a business.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Gifts or inheritance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 money gifted or inherited from family or friends.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500000"/>
            <a:ext cx="8500000" cy="52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720000"/>
            <a:ext cx="7900000" cy="2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2023 Q1 (ii)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List three typical sources of household income.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>
                <a:solidFill>
                  <a:srgbClr val="2E55C6"/>
                </a:solidFill>
                <a:latin typeface="Source Sans Pro"/>
              </a:rPr>
              <a:t>Wages/Salary/Overtime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>
                <a:solidFill>
                  <a:srgbClr val="2E55C6"/>
                </a:solidFill>
                <a:latin typeface="Source Sans Pro"/>
              </a:rPr>
              <a:t>Jobseeker's Allowance/Social Protection Payments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>
                <a:solidFill>
                  <a:srgbClr val="2E55C6"/>
                </a:solidFill>
                <a:latin typeface="Source Sans Pro"/>
              </a:rPr>
              <a:t>Child Benefit</a:t>
            </a:r>
          </a:p>
          <a:p>
            <a:pPr marL="285750" indent="-28575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sz="1600" b="1" i="1">
                <a:solidFill>
                  <a:srgbClr val="2E55C6"/>
                </a:solidFill>
                <a:latin typeface="Source Sans Pro"/>
              </a:rPr>
              <a:t>Pension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60500" y="3800000"/>
            <a:ext cx="7900000" cy="150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40500" y="3800000"/>
            <a:ext cx="7540000" cy="15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300" b="0" i="0">
                <a:solidFill>
                  <a:srgbClr val="203D48"/>
                </a:solidFill>
                <a:latin typeface="Source Sans Pro"/>
              </a:rPr>
              <a:t>'Wages/Salary/Overtime' are all ways to get paid as an employee, so only one of these would be accepted as a typical source of household income: don't write three different types of pay. The question also says 'typical', so a lotto win would not be allowed as it is not something a household would typically receive!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600000"/>
            <a:ext cx="8500000" cy="50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820000"/>
            <a:ext cx="79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>
                <a:solidFill>
                  <a:srgbClr val="049F84"/>
                </a:solidFill>
                <a:latin typeface="Source Sans Pro"/>
              </a:rPr>
              <a:t>2025 Q6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Indicate with a tick (✔) in the table below which sources of income are regular and which are irregular.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514560"/>
              </p:ext>
            </p:extLst>
          </p:nvPr>
        </p:nvGraphicFramePr>
        <p:xfrm>
          <a:off x="2610500" y="2354990"/>
          <a:ext cx="6200000" cy="2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500" b="1" i="0">
                          <a:solidFill>
                            <a:srgbClr val="FFFFFF"/>
                          </a:solidFill>
                          <a:latin typeface="Source Sans Pro"/>
                        </a:rPr>
                        <a:t>Source of Income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FFFFFF"/>
                          </a:solidFill>
                          <a:latin typeface="Source Sans Pro"/>
                        </a:rPr>
                        <a:t>Regular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FFFFFF"/>
                          </a:solidFill>
                          <a:latin typeface="Source Sans Pro"/>
                        </a:rPr>
                        <a:t>Irregular</a:t>
                      </a:r>
                    </a:p>
                  </a:txBody>
                  <a:tcPr marL="90000" marR="90000" marT="36000" marB="36000" anchor="ctr">
                    <a:solidFill>
                      <a:srgbClr val="203D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203D48"/>
                          </a:solidFill>
                          <a:latin typeface="Source Sans Pro"/>
                        </a:rPr>
                        <a:t>Basic Wage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i="0">
                          <a:solidFill>
                            <a:srgbClr val="2E55C6"/>
                          </a:solidFill>
                          <a:latin typeface="Source Sans Pro"/>
                        </a:rPr>
                        <a:t>✔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500" b="0" i="0" dirty="0">
                          <a:solidFill>
                            <a:srgbClr val="203D48"/>
                          </a:solidFill>
                          <a:latin typeface="Source Sans Pro"/>
                        </a:rPr>
                        <a:t>Child Benefit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i="0">
                          <a:solidFill>
                            <a:srgbClr val="2E55C6"/>
                          </a:solidFill>
                          <a:latin typeface="Source Sans Pro"/>
                        </a:rPr>
                        <a:t>✔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pPr algn="l"/>
                      <a:r>
                        <a:rPr sz="1500" b="0" i="0">
                          <a:solidFill>
                            <a:srgbClr val="203D48"/>
                          </a:solidFill>
                          <a:latin typeface="Source Sans Pro"/>
                        </a:rPr>
                        <a:t>Bonus</a:t>
                      </a: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i="0" dirty="0">
                          <a:solidFill>
                            <a:srgbClr val="2E55C6"/>
                          </a:solidFill>
                          <a:latin typeface="Source Sans Pro"/>
                        </a:rPr>
                        <a:t>✔</a:t>
                      </a:r>
                    </a:p>
                  </a:txBody>
                  <a:tcPr marL="90000" marR="90000" marT="36000" marB="36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50000"/>
            <a:ext cx="10670000" cy="4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Identify typical/non-typical or regular/irregular sources of income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Part A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– Answer true or false for each statement below, and give a reason for your answer.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A person on a salary receives more income when they work longer hours one week.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A bonus is a regular source of income.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A person on a wage receives more income when they work longer hours one week.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A pension is a regular source of income.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50000"/>
            <a:ext cx="10670000" cy="39985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Part B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– (</a:t>
            </a:r>
            <a:r>
              <a:rPr sz="2200" b="1" i="0" dirty="0" err="1">
                <a:solidFill>
                  <a:srgbClr val="FFFFFF"/>
                </a:solidFill>
                <a:latin typeface="Source Sans Pro"/>
              </a:rPr>
              <a:t>i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) Match the typical source of income to the person from the options below.</a:t>
            </a:r>
            <a:endParaRPr lang="en-GB" sz="2200" b="1" i="0" dirty="0">
              <a:solidFill>
                <a:srgbClr val="FFFFFF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endParaRPr lang="en-IE" sz="2200" b="1" dirty="0">
              <a:solidFill>
                <a:srgbClr val="FFFFFF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endParaRPr sz="2200" b="1" i="0" dirty="0">
              <a:solidFill>
                <a:srgbClr val="FFFFFF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</a:pPr>
            <a:endParaRPr lang="en-GB" sz="1900" b="1" i="0" dirty="0">
              <a:solidFill>
                <a:srgbClr val="FFFFFF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endParaRPr lang="en-GB" sz="2000" b="1" i="0" dirty="0">
              <a:solidFill>
                <a:srgbClr val="FFFFFF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(ii) Identify one more typical source of income for each person listed above.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Part C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– Identify which sources of income are regular and which are irregular, from the list below: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(</a:t>
            </a:r>
            <a:r>
              <a:rPr sz="2000" b="1" i="0" dirty="0" err="1">
                <a:solidFill>
                  <a:srgbClr val="FFFFFF"/>
                </a:solidFill>
                <a:latin typeface="Source Sans Pro"/>
              </a:rPr>
              <a:t>i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) Commission        (ii) Pension        (iii) Salary        (iv) Overtime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1A1AB1-E253-6EC0-68B9-CE9EE3195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364263"/>
              </p:ext>
            </p:extLst>
          </p:nvPr>
        </p:nvGraphicFramePr>
        <p:xfrm>
          <a:off x="850900" y="2352743"/>
          <a:ext cx="9969500" cy="128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3900">
                  <a:extLst>
                    <a:ext uri="{9D8B030D-6E8A-4147-A177-3AD203B41FA5}">
                      <a16:colId xmlns:a16="http://schemas.microsoft.com/office/drawing/2014/main" val="2614589268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3869989091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118461223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575069512"/>
                    </a:ext>
                  </a:extLst>
                </a:gridCol>
                <a:gridCol w="1993900">
                  <a:extLst>
                    <a:ext uri="{9D8B030D-6E8A-4147-A177-3AD203B41FA5}">
                      <a16:colId xmlns:a16="http://schemas.microsoft.com/office/drawing/2014/main" val="2276239761"/>
                    </a:ext>
                  </a:extLst>
                </a:gridCol>
              </a:tblGrid>
              <a:tr h="588929"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rgbClr val="FFFFFF"/>
                          </a:solidFill>
                        </a:rPr>
                        <a:t>Person: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rgbClr val="FFFFFF"/>
                          </a:solidFill>
                        </a:rPr>
                        <a:t>1. Student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rgbClr val="FFFFFF"/>
                          </a:solidFill>
                        </a:rPr>
                        <a:t>2. Employed Person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rgbClr val="FFFFFF"/>
                          </a:solidFill>
                        </a:rPr>
                        <a:t>3. Unemployed Person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dirty="0">
                          <a:solidFill>
                            <a:srgbClr val="FFFFFF"/>
                          </a:solidFill>
                        </a:rPr>
                        <a:t>4. Retired Person</a:t>
                      </a: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911045"/>
                  </a:ext>
                </a:extLst>
              </a:tr>
              <a:tr h="588929"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chemeClr val="tx1"/>
                          </a:solidFill>
                        </a:rPr>
                        <a:t>Income: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chemeClr val="tx1"/>
                          </a:solidFill>
                        </a:rPr>
                        <a:t>A. Salary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chemeClr val="tx1"/>
                          </a:solidFill>
                        </a:rPr>
                        <a:t>B. State pension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chemeClr val="tx1"/>
                          </a:solidFill>
                        </a:rPr>
                        <a:t>C. SUSI grant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dirty="0">
                          <a:solidFill>
                            <a:schemeClr val="tx1"/>
                          </a:solidFill>
                        </a:rPr>
                        <a:t>D. Jobseeker's Allowance</a:t>
                      </a:r>
                      <a:endParaRPr lang="en-IE" sz="1800" b="1" i="0" dirty="0">
                        <a:solidFill>
                          <a:schemeClr val="tx1"/>
                        </a:solidFill>
                        <a:latin typeface="Source Sans Pro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48808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Q1 -&gt; Q8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Types of Household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700000"/>
            <a:ext cx="10515600" cy="4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</a:pPr>
            <a:r>
              <a:rPr sz="2300" b="1" i="0">
                <a:solidFill>
                  <a:srgbClr val="203D48"/>
                </a:solidFill>
                <a:latin typeface="Source Sans Pro"/>
              </a:rPr>
              <a:t>A household should be aware of how much money it expects to </a:t>
            </a:r>
            <a:r>
              <a:rPr sz="2300" b="1" i="0">
                <a:solidFill>
                  <a:srgbClr val="00B2FF"/>
                </a:solidFill>
                <a:latin typeface="Source Sans Pro"/>
              </a:rPr>
              <a:t>earn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2300" b="1" i="0">
                <a:solidFill>
                  <a:srgbClr val="00B2FF"/>
                </a:solidFill>
                <a:latin typeface="Source Sans Pro"/>
              </a:rPr>
              <a:t>spend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 in the future. Planning helps prevent a household from running out of money and makes it easier to </a:t>
            </a:r>
            <a:r>
              <a:rPr sz="2300" b="1" i="0">
                <a:solidFill>
                  <a:srgbClr val="00B2FF"/>
                </a:solidFill>
                <a:latin typeface="Source Sans Pro"/>
              </a:rPr>
              <a:t>save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</a:pPr>
            <a:r>
              <a:rPr sz="2300" b="1" i="0">
                <a:solidFill>
                  <a:srgbClr val="203D48"/>
                </a:solidFill>
                <a:latin typeface="Source Sans Pro"/>
              </a:rPr>
              <a:t>When a household plans its future spending, it is helpful to group expenses into three categories: </a:t>
            </a:r>
            <a:r>
              <a:rPr sz="2300" b="1" i="0">
                <a:solidFill>
                  <a:srgbClr val="00B2FF"/>
                </a:solidFill>
                <a:latin typeface="Source Sans Pro"/>
              </a:rPr>
              <a:t>1. fixed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, </a:t>
            </a:r>
            <a:r>
              <a:rPr sz="2300" b="1" i="0">
                <a:solidFill>
                  <a:srgbClr val="FFA700"/>
                </a:solidFill>
                <a:latin typeface="Source Sans Pro"/>
              </a:rPr>
              <a:t>2. irregular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2300" b="1" i="0">
                <a:solidFill>
                  <a:srgbClr val="F32201"/>
                </a:solidFill>
                <a:latin typeface="Source Sans Pro"/>
              </a:rPr>
              <a:t>3. discretionary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300" b="1" i="0">
                <a:solidFill>
                  <a:srgbClr val="203D48"/>
                </a:solidFill>
                <a:latin typeface="Source Sans Pro"/>
              </a:rPr>
              <a:t>Breaking spending into categories makes it easier to </a:t>
            </a:r>
            <a:r>
              <a:rPr sz="2300" b="1" i="0">
                <a:solidFill>
                  <a:srgbClr val="00B2FF"/>
                </a:solidFill>
                <a:latin typeface="Source Sans Pro"/>
              </a:rPr>
              <a:t>track where the money is going</a:t>
            </a:r>
            <a:r>
              <a:rPr sz="2300" b="1" i="0">
                <a:solidFill>
                  <a:srgbClr val="203D48"/>
                </a:solidFill>
                <a:latin typeface="Source Sans Pro"/>
              </a:rPr>
              <a:t> and to identify patterns in spending.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1. Fixed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5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Spending that occurs at the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same time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for the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same amount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every week or month, that </a:t>
            </a:r>
            <a:r>
              <a:rPr sz="2100" b="1" i="0">
                <a:solidFill>
                  <a:srgbClr val="00B2FF"/>
                </a:solidFill>
                <a:latin typeface="Source Sans Pro"/>
              </a:rPr>
              <a:t>does not vary with use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For example, a mortgage repayment is due on the same day each month for the same amount, regardless of if you use the house every day or if you are away on holidays.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Examples include: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House: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Mortgage repayments, rent payments.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Loan repayments: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Car loan repayments, home improvement loan.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Insurance: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Insurance premiums for health, motor, or home cover.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Other: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A TV licence, motor tax, property tax.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7B1F3B-C59E-823E-428B-6A791C28A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894" y="3038503"/>
            <a:ext cx="2896372" cy="289637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FFA700"/>
                </a:solidFill>
                <a:latin typeface="ADLaM Display"/>
              </a:rPr>
              <a:t>2. Irregular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5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sz="2100" b="1" i="0">
                <a:solidFill>
                  <a:srgbClr val="203D48"/>
                </a:solidFill>
                <a:latin typeface="Source Sans Pro"/>
              </a:rPr>
              <a:t>Spending that occurs at </a:t>
            </a:r>
            <a:r>
              <a:rPr sz="2100" b="1" i="0">
                <a:solidFill>
                  <a:srgbClr val="FFA700"/>
                </a:solidFill>
                <a:latin typeface="Source Sans Pro"/>
              </a:rPr>
              <a:t>varied times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and in </a:t>
            </a:r>
            <a:r>
              <a:rPr sz="2100" b="1" i="0">
                <a:solidFill>
                  <a:srgbClr val="FFA700"/>
                </a:solidFill>
                <a:latin typeface="Source Sans Pro"/>
              </a:rPr>
              <a:t>varied amounts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during a month </a:t>
            </a:r>
            <a:r>
              <a:rPr sz="2100" b="1" i="0">
                <a:solidFill>
                  <a:srgbClr val="FFA700"/>
                </a:solidFill>
                <a:latin typeface="Source Sans Pro"/>
              </a:rPr>
              <a:t>depending on usage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>
                <a:solidFill>
                  <a:srgbClr val="203D48"/>
                </a:solidFill>
                <a:latin typeface="Source Sans Pro"/>
              </a:rPr>
              <a:t>For example, the more you drive your car, the more you will need to spend on petrol.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Examples include: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Household costs: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Groceries, bills (including light and heat, electricity or gas, mobile phones, etc.), essential clothing.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Car running costs: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Petrol or diesel, car repairs or servicing, toll charges.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Education costs: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School tours, school uniforms.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C3359-0BB6-A8E3-2B37-B0D2F8D631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68" t="19017" r="22167" b="18283"/>
          <a:stretch>
            <a:fillRect/>
          </a:stretch>
        </p:blipFill>
        <p:spPr>
          <a:xfrm>
            <a:off x="9270167" y="3784875"/>
            <a:ext cx="2083633" cy="215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318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The Murphy family live in Cork. John works as a mechanic and earns a monthly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salary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, while Sarah works part-time in a shop and is paid hourly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wages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 They have two children in school and a baby in a local crèche.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This month, the Murphy family spent money on groceries, petrol and their mortgage. They also spent €250 on a weekend away.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However, they have just 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realised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they still need to pay their electricity bill and childcare costs, but they have </a:t>
            </a:r>
            <a:r>
              <a:rPr sz="2400" b="1" i="0" dirty="0">
                <a:solidFill>
                  <a:srgbClr val="F32201"/>
                </a:solidFill>
                <a:latin typeface="Source Sans Pro"/>
              </a:rPr>
              <a:t>run out of money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F32201"/>
                </a:solidFill>
                <a:latin typeface="ADLaM Display"/>
              </a:rPr>
              <a:t>3. Discretionary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50000"/>
            <a:ext cx="105156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>
                <a:solidFill>
                  <a:srgbClr val="F32201"/>
                </a:solidFill>
                <a:latin typeface="Source Sans Pro"/>
              </a:rPr>
              <a:t>Optional spending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 on </a:t>
            </a:r>
            <a:r>
              <a:rPr sz="2100" b="1" i="0">
                <a:solidFill>
                  <a:srgbClr val="F32201"/>
                </a:solidFill>
                <a:latin typeface="Source Sans Pro"/>
              </a:rPr>
              <a:t>non-essential items</a:t>
            </a:r>
            <a:r>
              <a:rPr sz="2100" b="1" i="0">
                <a:solidFill>
                  <a:srgbClr val="203D48"/>
                </a:solidFill>
                <a:latin typeface="Source Sans Pro"/>
              </a:rPr>
              <a:t>. A household can decide to spend on these things or not.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203D48"/>
                </a:solidFill>
                <a:latin typeface="Source Sans Pro"/>
              </a:rPr>
              <a:t>Examples include: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Entertainment: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Cinema trips, movie channels, concerts, streaming services, eg Netflix.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Holidays: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Hotels, flights, trips to the zoo or a theme park.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Gifts: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Presents, celebratory meals.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Food: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Restaurant bills, takeaway meals.</a:t>
            </a:r>
          </a:p>
          <a:p>
            <a:pPr marL="285750" indent="-285750" algn="l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Luxury items: </a:t>
            </a:r>
            <a:r>
              <a:rPr sz="1900" b="1" i="0">
                <a:solidFill>
                  <a:srgbClr val="203D48"/>
                </a:solidFill>
                <a:latin typeface="Source Sans Pro"/>
              </a:rPr>
              <a:t>Upgrades such as a new car, phone or handbag.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4B5E67-2484-CAA8-565B-A3AD9E0B5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2928" y="3693845"/>
            <a:ext cx="2241030" cy="22410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Reducing Each Type of Expenditure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700000"/>
            <a:ext cx="10515600" cy="4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sz="2200" b="1" i="0">
                <a:solidFill>
                  <a:srgbClr val="00B2FF"/>
                </a:solidFill>
                <a:latin typeface="Source Sans Pro"/>
              </a:rPr>
              <a:t>Fixed expenditure: 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Shop around for a better mortgage by switching to a different bank.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</a:pPr>
            <a:r>
              <a:rPr sz="2200" b="1" i="0">
                <a:solidFill>
                  <a:srgbClr val="FFA700"/>
                </a:solidFill>
                <a:latin typeface="Source Sans Pro"/>
              </a:rPr>
              <a:t>Irregular expenditure: 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Reduce usage: turn off lights when not using them, plan grocery shops to avoid waste, shop around for deals with service providers.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sz="2200" b="1" i="0">
                <a:solidFill>
                  <a:srgbClr val="F32201"/>
                </a:solidFill>
                <a:latin typeface="Source Sans Pro"/>
              </a:rPr>
              <a:t>Discretionary expenditure: </a:t>
            </a:r>
            <a:r>
              <a:rPr sz="2200" b="1" i="0">
                <a:solidFill>
                  <a:srgbClr val="203D48"/>
                </a:solidFill>
                <a:latin typeface="Source Sans Pro"/>
              </a:rPr>
              <a:t>Cut spending on unnecessary luxury items like buying the latest iPhone, a new fashionable tracksuit or an extra holiday away.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-884420"/>
            <a:ext cx="8500000" cy="734891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4036432"/>
            <a:ext cx="7900000" cy="22998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049F84"/>
                </a:solidFill>
                <a:latin typeface="Source Sans Pro"/>
              </a:rPr>
              <a:t>2019 Sample Paper Q1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Using the graphic </a:t>
            </a:r>
            <a:r>
              <a:rPr lang="en-GB" sz="1600" b="1" i="0" dirty="0">
                <a:solidFill>
                  <a:srgbClr val="203D48"/>
                </a:solidFill>
                <a:latin typeface="Source Sans Pro"/>
              </a:rPr>
              <a:t>above</a:t>
            </a:r>
            <a:r>
              <a:rPr sz="1600" b="1" i="0" dirty="0">
                <a:solidFill>
                  <a:srgbClr val="203D48"/>
                </a:solidFill>
                <a:latin typeface="Source Sans Pro"/>
              </a:rPr>
              <a:t>, identify one example each of fixed, irregular and discretionary expenditure.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Fixed:  </a:t>
            </a:r>
            <a:r>
              <a:rPr sz="1700" b="1" i="1" dirty="0">
                <a:solidFill>
                  <a:srgbClr val="2E55C6"/>
                </a:solidFill>
                <a:latin typeface="Source Sans Pro"/>
              </a:rPr>
              <a:t>Housing, Pensions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Irregular:  </a:t>
            </a:r>
            <a:r>
              <a:rPr sz="1700" b="1" i="1" dirty="0">
                <a:solidFill>
                  <a:srgbClr val="2E55C6"/>
                </a:solidFill>
                <a:latin typeface="Source Sans Pro"/>
              </a:rPr>
              <a:t>Food, Medical, Clothing/footwear, Transport, Fuel &amp; light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Discretionary:  </a:t>
            </a:r>
            <a:r>
              <a:rPr sz="1700" b="1" i="1" dirty="0">
                <a:solidFill>
                  <a:srgbClr val="2E55C6"/>
                </a:solidFill>
                <a:latin typeface="Source Sans Pro"/>
              </a:rPr>
              <a:t>Holidays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DB9594-7B01-135B-7D65-338F70DA4E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36" t="16447" r="15911" b="14623"/>
          <a:stretch>
            <a:fillRect/>
          </a:stretch>
        </p:blipFill>
        <p:spPr>
          <a:xfrm>
            <a:off x="2026716" y="-111045"/>
            <a:ext cx="7367567" cy="414747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2300" y="1662700"/>
            <a:ext cx="5143500" cy="38484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Identify examples of fixed, irregular and discretionary spending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 dirty="0">
                <a:solidFill>
                  <a:srgbClr val="FFFFFF"/>
                </a:solidFill>
                <a:latin typeface="Source Sans Pro"/>
              </a:rPr>
              <a:t>The graphic shows the following spending for a household</a:t>
            </a:r>
            <a:r>
              <a:rPr lang="en-GB" sz="2000" b="1" i="0" dirty="0">
                <a:solidFill>
                  <a:srgbClr val="FFFFFF"/>
                </a:solidFill>
                <a:latin typeface="Source Sans Pro"/>
              </a:rPr>
              <a:t>.</a:t>
            </a:r>
            <a:endParaRPr sz="2000" b="1" i="0" dirty="0">
              <a:solidFill>
                <a:srgbClr val="FFFFFF"/>
              </a:solidFill>
              <a:latin typeface="Source Sans Pro"/>
            </a:endParaRP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Identify two examples of fixed, irregular and discretionary expenditure from the graphic.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Identify one more example for each type of expenditure that a household might have that isn't in this graphic.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8F929E-866D-826C-DE22-D720ABEF0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702" y="152780"/>
            <a:ext cx="6238400" cy="4990720"/>
          </a:xfrm>
          <a:prstGeom prst="rect">
            <a:avLst/>
          </a:prstGeom>
          <a:effectLst>
            <a:softEdge rad="182997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Q9 -&gt; Q12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Risks Households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37492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32201"/>
                </a:solidFill>
                <a:latin typeface="Source Sans Pro"/>
              </a:rPr>
              <a:t>RISK: Overspending on day-to-day items.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Small everyday purchases add up without a household </a:t>
            </a:r>
            <a:r>
              <a:rPr sz="1900" b="1" i="0" dirty="0" err="1">
                <a:solidFill>
                  <a:srgbClr val="203D48"/>
                </a:solidFill>
                <a:latin typeface="Source Sans Pro"/>
              </a:rPr>
              <a:t>realising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it.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Reduce it: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Create a simple financial plan, a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budget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, and stick to it. This cuts unplanned purchases such as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impulse buying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Impulse buying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is when a consumer buys something they had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not planned to buy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, </a:t>
            </a:r>
            <a:r>
              <a:rPr sz="19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sweets while paying at the till.</a:t>
            </a:r>
            <a:endParaRPr lang="en-GB" sz="19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endParaRPr sz="19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32201"/>
                </a:solidFill>
                <a:latin typeface="Source Sans Pro"/>
              </a:rPr>
              <a:t>RISK: Not enough for essential items.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Too much spent on non-essentials leaves too little for food, electricity or transport.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Reduce it: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Plan ahead and cut discretionary spending, like holidays or entertainment.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Risks Households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30583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32201"/>
                </a:solidFill>
                <a:latin typeface="Source Sans Pro"/>
              </a:rPr>
              <a:t>RISK: Falling into debt in the future.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Uncontrolled spending may force a household to borrow later if income falls, creating financial stress and repayments that are hard to manage.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Reduce it: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Avoid over-borrowing or taking out too many loans for upgraded items, </a:t>
            </a:r>
            <a:r>
              <a:rPr sz="19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a new car.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GB" sz="1900" b="1" i="0" dirty="0">
              <a:solidFill>
                <a:srgbClr val="F32201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IE" sz="1900" b="1" dirty="0">
              <a:solidFill>
                <a:srgbClr val="F32201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32201"/>
                </a:solidFill>
                <a:latin typeface="Source Sans Pro"/>
              </a:rPr>
              <a:t>RISK: No savings for emergencies.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Unexpected costs, </a:t>
            </a:r>
            <a:r>
              <a:rPr sz="19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car repairs or replacing appliances, put pressure on an unprepared household.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Reduce it: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Set aside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regular savings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so funds are available for any emergencies.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Risk: Purchasing False Economies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10515600" cy="33720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false economy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occurs when a consumer buys a good or service because it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appears cheaper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, but it results in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higher costs over time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Option 1: Cheap schoolbag €20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– only lasts one school year before wear and tear means it must be replaced. Total cost over two years is </a:t>
            </a:r>
            <a:r>
              <a:rPr sz="1900" b="1" i="0" dirty="0">
                <a:solidFill>
                  <a:srgbClr val="F32201"/>
                </a:solidFill>
                <a:latin typeface="Source Sans Pro"/>
              </a:rPr>
              <a:t>€40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</a:pPr>
            <a:r>
              <a:rPr sz="1900" b="1" i="0" dirty="0">
                <a:solidFill>
                  <a:srgbClr val="00B2FF"/>
                </a:solidFill>
                <a:latin typeface="Source Sans Pro"/>
              </a:rPr>
              <a:t>Option 2: Standard schoolbag €30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– more durable, so lasts two years of use. The consumer pays €30 once, resulting in a </a:t>
            </a:r>
            <a:r>
              <a:rPr sz="1900" b="1" i="0" dirty="0">
                <a:solidFill>
                  <a:srgbClr val="049F84"/>
                </a:solidFill>
                <a:latin typeface="Source Sans Pro"/>
              </a:rPr>
              <a:t>lower overall spend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GB" sz="1900" b="1" i="0" dirty="0">
              <a:solidFill>
                <a:srgbClr val="049F84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How to reduce this risk: 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A household should consider the likely quality or durability of items and not just buy the cheapest option.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600000"/>
            <a:ext cx="1067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3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300" b="1" i="0">
                <a:solidFill>
                  <a:srgbClr val="FFFFFF"/>
                </a:solidFill>
                <a:latin typeface="Source Sans Pro"/>
              </a:rPr>
              <a:t>Identify risks a household faces with their income and expenditure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800" b="1" i="0">
                <a:solidFill>
                  <a:srgbClr val="FFFFFF"/>
                </a:solidFill>
                <a:latin typeface="Source Sans Pro"/>
              </a:rPr>
              <a:t>The Murphy household does not plan their spending. They often notice that they buy extra items while shopping that end up in the bin. They recently chose a cheap pair of football boots that had to be replaced after a few months. They have no savings, so when their washing machine broke down, they had to take out a loan to pay for repairs, so now have monthly repayments to make. They also booked a weekend away without checking their bank account and are now worried that they will not be able to pay their electricity bill when it is due.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a)  Identify three financial risks the Murphy household is facing.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b)  For each risk identified, outline one problem it could cause for the household.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Source Sans Pro"/>
              </a:rPr>
              <a:t>c)  For each risk, suggest one piece of advice that could help the household to manage its income and expenditure more effectively.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Q13 -&gt; Q15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10515600" cy="40421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After reading through the introduction, answer these questions:</a:t>
            </a:r>
          </a:p>
          <a:p>
            <a:pPr marL="285750" indent="-285750" algn="l">
              <a:spcBef>
                <a:spcPts val="0"/>
              </a:spcBef>
              <a:spcAft>
                <a:spcPts val="1100"/>
              </a:spcAft>
              <a:buAutoNum type="arabicPeriod"/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Identify two expenses that are necessary for the Murphy family.</a:t>
            </a:r>
          </a:p>
          <a:p>
            <a:pPr marL="285750" indent="-285750" algn="l">
              <a:spcBef>
                <a:spcPts val="0"/>
              </a:spcBef>
              <a:spcAft>
                <a:spcPts val="1100"/>
              </a:spcAft>
              <a:buAutoNum type="arabicPeriod"/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Identify one expense that is optional or non-essential.</a:t>
            </a:r>
          </a:p>
          <a:p>
            <a:pPr marL="285750" indent="-285750" algn="l">
              <a:spcBef>
                <a:spcPts val="0"/>
              </a:spcBef>
              <a:spcAft>
                <a:spcPts val="1100"/>
              </a:spcAft>
              <a:buAutoNum type="arabicPeriod"/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List three expenses the Murphy family are likely to spend money on every month.</a:t>
            </a:r>
          </a:p>
          <a:p>
            <a:pPr marL="285750" indent="-285750" algn="l">
              <a:spcBef>
                <a:spcPts val="0"/>
              </a:spcBef>
              <a:spcAft>
                <a:spcPts val="1100"/>
              </a:spcAft>
              <a:buAutoNum type="arabicPeriod"/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Why is it important for families like the Murphys to plan their future income and expenditure?</a:t>
            </a:r>
          </a:p>
          <a:p>
            <a:pPr marL="285750" indent="-285750" algn="l">
              <a:spcBef>
                <a:spcPts val="0"/>
              </a:spcBef>
              <a:spcAft>
                <a:spcPts val="1100"/>
              </a:spcAft>
              <a:buAutoNum type="arabicPeriod"/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Suggest one action the Murphy family could take now to manage their situation.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Tracking Expenditure: 1. Comparing Types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540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Banking apps make it much easier to see how and where money is being spent. Data shown as a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pie chart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or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bar chart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is easier to interpret.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In a pie chart, each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slice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represents the proportion of the total amount for each category.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Here,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48%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of expenditure is fixed. If total expenditure is €3,000: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€3,000 × 48% = €1,440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spent on fixed expenditure.</a:t>
            </a:r>
          </a:p>
        </p:txBody>
      </p:sp>
      <p:pic>
        <p:nvPicPr>
          <p:cNvPr id="5" name="Picture 4" descr="ch2_track_p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00" y="1600000"/>
            <a:ext cx="5681412" cy="3900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Tracking Expenditure: 2. Comparing Patterns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00000"/>
            <a:ext cx="520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Comparing spending patterns over different time periods allows a household to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spot where they may be overspending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and adjust planned future spending when budgeting.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Here, discretionary expenditure in March, May, and June is very similar (€750–€800). Spending in April is €1,300, which is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€500 higher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than March.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If this was a one-off expense, such as a holiday, the household may try to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spread the payments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over a number of months rather than pay in one lump sum.</a:t>
            </a:r>
          </a:p>
        </p:txBody>
      </p:sp>
      <p:pic>
        <p:nvPicPr>
          <p:cNvPr id="5" name="Picture 4" descr="ch2_track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000" y="1700000"/>
            <a:ext cx="5393848" cy="3700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Tracking Expenditure: 3. Saving and Spending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50000"/>
            <a:ext cx="5400000" cy="36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A household can compare how much of its income it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spends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and how much it </a:t>
            </a:r>
            <a:r>
              <a:rPr sz="1800" b="1" i="0">
                <a:solidFill>
                  <a:srgbClr val="00B2FF"/>
                </a:solidFill>
                <a:latin typeface="Source Sans Pro"/>
              </a:rPr>
              <a:t>saves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, to check it is setting aside enough for future or unexpected expenses.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203D48"/>
                </a:solidFill>
                <a:latin typeface="Source Sans Pro"/>
              </a:rPr>
              <a:t>Here, 32% of income is saved and 68% is spent. If total income is €3,000: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€3,000 × 32% = €960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saved.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00B2FF"/>
                </a:solidFill>
                <a:latin typeface="Source Sans Pro"/>
              </a:rPr>
              <a:t>€3,000 × 68% = €2,040</a:t>
            </a:r>
            <a:r>
              <a:rPr sz="1800" b="1" i="0">
                <a:solidFill>
                  <a:srgbClr val="203D48"/>
                </a:solidFill>
                <a:latin typeface="Source Sans Pro"/>
              </a:rPr>
              <a:t> spent.</a:t>
            </a:r>
          </a:p>
        </p:txBody>
      </p:sp>
      <p:pic>
        <p:nvPicPr>
          <p:cNvPr id="5" name="Picture 4" descr="ch2_track_sa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00" y="1500000"/>
            <a:ext cx="2854466" cy="3500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8200" y="5350000"/>
            <a:ext cx="10515600" cy="80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18200" y="5350000"/>
            <a:ext cx="10155600" cy="8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300" b="0" i="0">
                <a:solidFill>
                  <a:srgbClr val="203D48"/>
                </a:solidFill>
                <a:latin typeface="Source Sans Pro"/>
              </a:rPr>
              <a:t>When comparing patterns or trends in a graph, be sure to include the words 'increase' or 'decrease' in your answer, and reference how much difference there is between the two figures you are comparing, to get full marks.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320000"/>
            <a:ext cx="8500000" cy="555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1760500" y="500000"/>
            <a:ext cx="3687800" cy="19159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200" b="1" i="0" dirty="0">
                <a:solidFill>
                  <a:srgbClr val="049F84"/>
                </a:solidFill>
                <a:latin typeface="Source Sans Pro"/>
              </a:rPr>
              <a:t>2022 Q1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The graph shows the Cotter family household expenditure.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(</a:t>
            </a:r>
            <a:r>
              <a:rPr sz="1400" b="1" i="0" dirty="0" err="1">
                <a:solidFill>
                  <a:srgbClr val="203D48"/>
                </a:solidFill>
                <a:latin typeface="Source Sans Pro"/>
              </a:rPr>
              <a:t>i</a:t>
            </a:r>
            <a:r>
              <a:rPr sz="1400" b="1" i="0" dirty="0">
                <a:solidFill>
                  <a:srgbClr val="203D48"/>
                </a:solidFill>
                <a:latin typeface="Source Sans Pro"/>
              </a:rPr>
              <a:t>) Which type of expenditure had the highest percentage of total expenditure in the Cotter household?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1" dirty="0">
                <a:solidFill>
                  <a:srgbClr val="2E55C6"/>
                </a:solidFill>
                <a:latin typeface="Source Sans Pro"/>
              </a:rPr>
              <a:t>Fixed Expenditure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0501" y="2667895"/>
            <a:ext cx="3687800" cy="2949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(ii) Give an example of each type of expenditure below.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Fixed:  </a:t>
            </a:r>
            <a:r>
              <a:rPr sz="1400" b="1" i="1" dirty="0">
                <a:solidFill>
                  <a:srgbClr val="2E55C6"/>
                </a:solidFill>
                <a:latin typeface="Source Sans Pro"/>
              </a:rPr>
              <a:t>Mortgage/loan repayments, rent, property tax, car tax, TV </a:t>
            </a:r>
            <a:r>
              <a:rPr sz="1400" b="1" i="1" dirty="0" err="1">
                <a:solidFill>
                  <a:srgbClr val="2E55C6"/>
                </a:solidFill>
                <a:latin typeface="Source Sans Pro"/>
              </a:rPr>
              <a:t>licence</a:t>
            </a:r>
            <a:r>
              <a:rPr sz="1400" b="1" i="1" dirty="0">
                <a:solidFill>
                  <a:srgbClr val="2E55C6"/>
                </a:solidFill>
                <a:latin typeface="Source Sans Pro"/>
              </a:rPr>
              <a:t>, insurance premiums.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Irregular:  </a:t>
            </a:r>
            <a:r>
              <a:rPr sz="1400" b="1" i="1" dirty="0">
                <a:solidFill>
                  <a:srgbClr val="2E55C6"/>
                </a:solidFill>
                <a:latin typeface="Source Sans Pro"/>
              </a:rPr>
              <a:t>Groceries, clothing, petrol, light and heat/electricity bill, telephone bill, car repairs, education costs.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Discretionary:  </a:t>
            </a:r>
            <a:r>
              <a:rPr sz="1400" b="1" i="1" dirty="0">
                <a:solidFill>
                  <a:srgbClr val="2E55C6"/>
                </a:solidFill>
                <a:latin typeface="Source Sans Pro"/>
              </a:rPr>
              <a:t>Entertainment, holidays, gifts, TV subscriptions, restaurant bills, upgrades to expensive household electronics, takeaway meals, sports/movie channels.</a:t>
            </a:r>
            <a:endParaRPr lang="en-GB" sz="1400" b="1" i="1" dirty="0">
              <a:solidFill>
                <a:srgbClr val="2E55C6"/>
              </a:solidFill>
              <a:latin typeface="Source Sans Pr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7D1DE-E6BC-A697-91FB-DE467ECE35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06" t="17558" r="24938" b="10511"/>
          <a:stretch>
            <a:fillRect/>
          </a:stretch>
        </p:blipFill>
        <p:spPr>
          <a:xfrm>
            <a:off x="5710500" y="1186582"/>
            <a:ext cx="3859405" cy="355031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60500" y="400000"/>
            <a:ext cx="8500000" cy="540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60500" y="600000"/>
            <a:ext cx="3671001" cy="19891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2200" b="1" i="0" dirty="0">
                <a:solidFill>
                  <a:srgbClr val="049F84"/>
                </a:solidFill>
                <a:latin typeface="Source Sans Pro"/>
              </a:rPr>
              <a:t>2023 Q1 (</a:t>
            </a:r>
            <a:r>
              <a:rPr sz="2200" b="1" i="0" dirty="0" err="1">
                <a:solidFill>
                  <a:srgbClr val="049F84"/>
                </a:solidFill>
                <a:latin typeface="Source Sans Pro"/>
              </a:rPr>
              <a:t>i</a:t>
            </a:r>
            <a:r>
              <a:rPr sz="2200" b="1" i="0" dirty="0">
                <a:solidFill>
                  <a:srgbClr val="049F84"/>
                </a:solidFill>
                <a:latin typeface="Source Sans Pro"/>
              </a:rPr>
              <a:t>)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The pie chart shows the expenditure and savings for the Maher family for the month of September. </a:t>
            </a:r>
            <a:endParaRPr lang="en-GB" sz="14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GB" sz="14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If total income for the month of September is €5,400, calculate how much money the Maher family save.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0500" y="2789199"/>
            <a:ext cx="3344900" cy="8412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Workings:  </a:t>
            </a:r>
            <a:r>
              <a:rPr sz="1600" b="1" i="1" dirty="0">
                <a:solidFill>
                  <a:srgbClr val="2E55C6"/>
                </a:solidFill>
                <a:latin typeface="Source Sans Pro"/>
              </a:rPr>
              <a:t>5,400 × .28 = €1,512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Answer:  </a:t>
            </a:r>
            <a:r>
              <a:rPr sz="1600" b="1" i="1" dirty="0">
                <a:solidFill>
                  <a:srgbClr val="2E55C6"/>
                </a:solidFill>
                <a:latin typeface="Source Sans Pro"/>
              </a:rPr>
              <a:t>€1,512</a:t>
            </a:r>
            <a:endParaRPr lang="en-GB" sz="1600" b="1" i="1" dirty="0">
              <a:solidFill>
                <a:srgbClr val="2E55C6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sz="16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60500" y="4300000"/>
            <a:ext cx="7900000" cy="1250000"/>
          </a:xfrm>
          <a:prstGeom prst="roundRect">
            <a:avLst>
              <a:gd name="adj" fmla="val 25000"/>
            </a:avLst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940500" y="4542780"/>
            <a:ext cx="7540000" cy="7644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203D48"/>
                </a:solidFill>
                <a:latin typeface="Source Sans Pro"/>
              </a:rPr>
              <a:t>TOP TIP:  </a:t>
            </a:r>
            <a:r>
              <a:rPr sz="1600" b="0" i="0" dirty="0">
                <a:solidFill>
                  <a:srgbClr val="203D48"/>
                </a:solidFill>
                <a:latin typeface="Source Sans Pro"/>
              </a:rPr>
              <a:t>Income is either saved or spent. The pie represents the total income. </a:t>
            </a:r>
            <a:endParaRPr lang="en-GB" sz="1600" b="0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dirty="0">
                <a:solidFill>
                  <a:srgbClr val="203D48"/>
                </a:solidFill>
                <a:latin typeface="Source Sans Pro"/>
              </a:rPr>
              <a:t>If total income is €5,400 then you multiply that figure by the percentage of savings or expenditure to calculate how much each percentage is in Euro.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2B98A8-9E26-D77A-8221-790558F1F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19" r="15710"/>
          <a:stretch>
            <a:fillRect/>
          </a:stretch>
        </p:blipFill>
        <p:spPr>
          <a:xfrm>
            <a:off x="5489101" y="470430"/>
            <a:ext cx="3671001" cy="378634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00000"/>
            <a:ext cx="5600000" cy="4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Interpret income and expenditure data from graphs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2000" b="1" i="0" dirty="0">
                <a:solidFill>
                  <a:srgbClr val="FFDE5C"/>
                </a:solidFill>
                <a:latin typeface="Source Sans Pro"/>
              </a:rPr>
              <a:t>Part A </a:t>
            </a:r>
            <a:r>
              <a:rPr sz="2000" b="1" i="0" dirty="0">
                <a:solidFill>
                  <a:srgbClr val="FFFFFF"/>
                </a:solidFill>
                <a:latin typeface="Source Sans Pro"/>
              </a:rPr>
              <a:t>– Use the Parrott Family chart to answer: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a)  Which type of expenditure had the lowest percentage of total expenditure?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b)  Give two examples of what the family might spend money on for each type of expenditure.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 dirty="0">
                <a:solidFill>
                  <a:srgbClr val="FFFFFF"/>
                </a:solidFill>
                <a:latin typeface="Source Sans Pro"/>
              </a:rPr>
              <a:t>c)  If total household expenditure is €2,000, calculate how much is spent on irregular expenditure.</a:t>
            </a:r>
          </a:p>
        </p:txBody>
      </p:sp>
      <p:pic>
        <p:nvPicPr>
          <p:cNvPr id="4" name="Picture 3" descr="ch2_parrot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00" y="1800000"/>
            <a:ext cx="5098703" cy="3500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600000" y="1700000"/>
            <a:ext cx="5298703" cy="438322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087C66-3AFE-4621-504C-0A824FC06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9" t="16744" r="14581" b="7858"/>
          <a:stretch>
            <a:fillRect/>
          </a:stretch>
        </p:blipFill>
        <p:spPr>
          <a:xfrm>
            <a:off x="7165717" y="1811243"/>
            <a:ext cx="4227227" cy="424200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00000"/>
            <a:ext cx="5600000" cy="4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Part B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– Use the Kelleher Family Savings chart to answer: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a)  Identify which is larger, savings or expenditure.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b)  State the percentage of income that is saved.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c)  If total household income is €2,500, calculate how much is saved. Show your workings.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d)  Suggest one reason why a household might want to increase the percentage it saves.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5953E2-BAB0-A772-A0BF-5DF572239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284" y="1485908"/>
            <a:ext cx="3746207" cy="431409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700000"/>
            <a:ext cx="5400000" cy="4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Part C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– Use the Discretionary Expenditure per Month chart to answer: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a)  State how much was spent on discretionary expenditure in June.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b)  Identify the month with the highest discretionary expenditure.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c)  Is the change in spending from March to April a positive or negative trend?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FFFFFF"/>
                </a:solidFill>
                <a:latin typeface="Source Sans Pro"/>
              </a:rPr>
              <a:t>d)  Suggest one possible reason why spending might have increased in May compared to other months.</a:t>
            </a:r>
          </a:p>
        </p:txBody>
      </p:sp>
      <p:pic>
        <p:nvPicPr>
          <p:cNvPr id="4" name="Picture 3" descr="ch2_classc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000" y="1800000"/>
            <a:ext cx="5102288" cy="3500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400000" y="1700000"/>
            <a:ext cx="5302288" cy="370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ch2_classc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000" y="1800000"/>
            <a:ext cx="5102288" cy="3500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Q16 -&gt; Q20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Types of Household Income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800000"/>
            <a:ext cx="10515600" cy="2575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</a:pPr>
            <a:r>
              <a:rPr sz="2600" b="1" i="0" dirty="0">
                <a:solidFill>
                  <a:srgbClr val="00B2FF"/>
                </a:solidFill>
                <a:latin typeface="Source Sans Pro"/>
              </a:rPr>
              <a:t>Income</a:t>
            </a:r>
            <a:r>
              <a:rPr sz="2600" b="1" i="0" dirty="0">
                <a:solidFill>
                  <a:srgbClr val="203D48"/>
                </a:solidFill>
                <a:latin typeface="Source Sans Pro"/>
              </a:rPr>
              <a:t> is the money people and households receive that they can use to buy </a:t>
            </a:r>
            <a:r>
              <a:rPr sz="2600" b="1" i="0" dirty="0">
                <a:solidFill>
                  <a:srgbClr val="00B2FF"/>
                </a:solidFill>
                <a:latin typeface="Source Sans Pro"/>
              </a:rPr>
              <a:t>goods and services</a:t>
            </a:r>
            <a:r>
              <a:rPr sz="26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Individuals and households receive income in different ways, depending on their situation, whether they are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working, studying, unemployed, or retired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Income can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also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be grouped into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regular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2400" b="1" i="0" dirty="0">
                <a:solidFill>
                  <a:srgbClr val="FFA700"/>
                </a:solidFill>
                <a:latin typeface="Source Sans Pro"/>
              </a:rPr>
              <a:t>irregular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income.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Regular and Irregular Income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600000"/>
            <a:ext cx="5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0B2FF"/>
                </a:solidFill>
                <a:latin typeface="Source Sans Pro"/>
              </a:rPr>
              <a:t>Regular Income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53800" y="1600000"/>
            <a:ext cx="5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A700"/>
                </a:solidFill>
                <a:latin typeface="Source Sans Pro"/>
              </a:rPr>
              <a:t>Irregular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250000"/>
            <a:ext cx="5000000" cy="3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This is a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fixed amount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of money a person can expect to receive at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regular times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People can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plan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for this income.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3800" y="2250000"/>
            <a:ext cx="5000000" cy="19827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This is money a person </a:t>
            </a:r>
            <a:r>
              <a:rPr sz="2000" b="1" i="0" dirty="0">
                <a:solidFill>
                  <a:srgbClr val="FFA700"/>
                </a:solidFill>
                <a:latin typeface="Source Sans Pro"/>
              </a:rPr>
              <a:t>may or may not receive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marL="285750" indent="-285750">
              <a:lnSpc>
                <a:spcPct val="110000"/>
              </a:lnSpc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It can </a:t>
            </a:r>
            <a:r>
              <a:rPr sz="2000" b="1" i="0" dirty="0">
                <a:solidFill>
                  <a:srgbClr val="FFA700"/>
                </a:solidFill>
                <a:latin typeface="Source Sans Pro"/>
              </a:rPr>
              <a:t>vary in amounts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and </a:t>
            </a:r>
            <a:r>
              <a:rPr lang="en-IE" sz="2000" b="1" dirty="0">
                <a:solidFill>
                  <a:srgbClr val="FFA700"/>
                </a:solidFill>
                <a:latin typeface="Source Sans Pro"/>
              </a:rPr>
              <a:t>in frequency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of payments.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It is </a:t>
            </a:r>
            <a:r>
              <a:rPr sz="2000" b="1" i="0" dirty="0">
                <a:solidFill>
                  <a:srgbClr val="FFA700"/>
                </a:solidFill>
                <a:latin typeface="Source Sans Pro"/>
              </a:rPr>
              <a:t>less predictable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to plan for.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Income for a 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29000"/>
            <a:ext cx="10515600" cy="28171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Individuals that are studying in school or college on a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full-time basis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endParaRPr lang="en-GB" sz="22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2200" b="1" i="0" dirty="0">
                <a:solidFill>
                  <a:srgbClr val="203D48"/>
                </a:solidFill>
                <a:latin typeface="Source Sans Pro"/>
              </a:rPr>
              <a:t>Their income may come from: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2200" b="1" i="0" dirty="0">
                <a:solidFill>
                  <a:srgbClr val="00B2FF"/>
                </a:solidFill>
                <a:latin typeface="Source Sans Pro"/>
              </a:rPr>
              <a:t>Part-time work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 (e.g. stacking shelves in a shop).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2200" b="1" i="0" dirty="0">
                <a:solidFill>
                  <a:srgbClr val="00B2FF"/>
                </a:solidFill>
                <a:latin typeface="Source Sans Pro"/>
              </a:rPr>
              <a:t>Pocket money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 from parents or guardians.</a:t>
            </a:r>
          </a:p>
          <a:p>
            <a:pPr marL="285750" indent="-285750" algn="l"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sz="2200" b="1" i="0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sz="2200" b="1" i="0" dirty="0">
                <a:solidFill>
                  <a:srgbClr val="00B2FF"/>
                </a:solidFill>
                <a:latin typeface="Source Sans Pro"/>
              </a:rPr>
              <a:t>grant</a:t>
            </a:r>
            <a:r>
              <a:rPr sz="2200" b="1" i="0" dirty="0">
                <a:solidFill>
                  <a:srgbClr val="203D48"/>
                </a:solidFill>
                <a:latin typeface="Source Sans Pro"/>
              </a:rPr>
              <a:t> to help with study, such as a SUSI grant.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Income for an Employed Person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120066"/>
            <a:ext cx="10515600" cy="46178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Earns income by working for an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employer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(the self-employed pay themselves). Income may come from: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Wages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: Income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paid per hour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. T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he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more hours worked,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higher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the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wage.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Salary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: A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fixed yearly amount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paid in equal instalments, 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paid 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monthly.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900"/>
              </a:spcAft>
              <a:buFont typeface="Arial"/>
              <a:buChar char="•"/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Commission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: a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percentage of the value of sales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a salesperson earns.</a:t>
            </a:r>
          </a:p>
          <a:p>
            <a:pPr marL="285750" indent="-28575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</a:pPr>
            <a:r>
              <a:rPr sz="2400" b="1" i="0" dirty="0">
                <a:solidFill>
                  <a:srgbClr val="00B2FF"/>
                </a:solidFill>
                <a:latin typeface="Source Sans Pro"/>
              </a:rPr>
              <a:t>Bonus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: a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one-off payment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for reaching a target.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Wages and salary are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 regular income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 as they are a fixed amount due at regular times.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IE" sz="2400" b="1" dirty="0">
                <a:solidFill>
                  <a:srgbClr val="FFA700"/>
                </a:solidFill>
                <a:latin typeface="Source Sans Pro"/>
              </a:rPr>
              <a:t>Commission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and </a:t>
            </a:r>
            <a:r>
              <a:rPr lang="en-IE" sz="2400" b="1" dirty="0">
                <a:solidFill>
                  <a:srgbClr val="FFA700"/>
                </a:solidFill>
                <a:latin typeface="Source Sans Pro"/>
              </a:rPr>
              <a:t>bonuses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 are </a:t>
            </a:r>
            <a:r>
              <a:rPr lang="en-IE" sz="2400" b="1" dirty="0">
                <a:solidFill>
                  <a:srgbClr val="FFA700"/>
                </a:solidFill>
                <a:latin typeface="Source Sans Pro"/>
              </a:rPr>
              <a:t>irregular income  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as they can vary in amounts and when they ar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e received.</a:t>
            </a:r>
            <a:endParaRPr sz="2400" b="1" i="0" dirty="0">
              <a:solidFill>
                <a:srgbClr val="203D48"/>
              </a:solidFill>
              <a:latin typeface="Source Sans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58BC5-877E-0760-439A-667D7BEC3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3C5D02-94EB-8E9F-A778-88D7D0F260B5}"/>
              </a:ext>
            </a:extLst>
          </p:cNvPr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Income for an Employed Person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EE95B1-351A-D876-2F75-D03B6F2035D5}"/>
              </a:ext>
            </a:extLst>
          </p:cNvPr>
          <p:cNvSpPr txBox="1"/>
          <p:nvPr/>
        </p:nvSpPr>
        <p:spPr>
          <a:xfrm>
            <a:off x="838200" y="1120066"/>
            <a:ext cx="10515600" cy="26178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The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 income received on the previous slide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are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monetary rewards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, as they are all paid in cash to an employee.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endParaRPr lang="en-GB" sz="24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 i="0" dirty="0">
                <a:solidFill>
                  <a:srgbClr val="203D48"/>
                </a:solidFill>
                <a:latin typeface="Source Sans Pro"/>
              </a:rPr>
              <a:t>An employee can also receive </a:t>
            </a:r>
            <a:r>
              <a:rPr sz="2400" b="1" i="0" dirty="0">
                <a:solidFill>
                  <a:srgbClr val="00B2FF"/>
                </a:solidFill>
                <a:latin typeface="Source Sans Pro"/>
              </a:rPr>
              <a:t>benefits-in-kind</a:t>
            </a:r>
            <a:r>
              <a:rPr lang="en-GB" sz="2400" b="1" dirty="0">
                <a:solidFill>
                  <a:srgbClr val="203D48"/>
                </a:solidFill>
                <a:latin typeface="Source Sans Pro"/>
              </a:rPr>
              <a:t>.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These are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non-cash payments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, </a:t>
            </a:r>
            <a:r>
              <a:rPr sz="2400" b="1" i="0" dirty="0" err="1">
                <a:solidFill>
                  <a:srgbClr val="203D48"/>
                </a:solidFill>
                <a:latin typeface="Source Sans Pro"/>
              </a:rPr>
              <a:t>eg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 free gym membership or use of a company car</a:t>
            </a:r>
            <a:r>
              <a:rPr lang="en-GB" sz="2400" b="1" i="0" dirty="0">
                <a:solidFill>
                  <a:srgbClr val="203D48"/>
                </a:solidFill>
                <a:latin typeface="Source Sans Pro"/>
              </a:rPr>
              <a:t>, given to them by their employer</a:t>
            </a:r>
            <a:r>
              <a:rPr sz="24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CC714-3AE0-94C3-BC97-BA0FA26A48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94" t="35419" r="28803" b="34488"/>
          <a:stretch>
            <a:fillRect/>
          </a:stretch>
        </p:blipFill>
        <p:spPr>
          <a:xfrm>
            <a:off x="7760676" y="3737899"/>
            <a:ext cx="3024555" cy="206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72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BAB18-2640-2396-6B37-020798095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CF7799-C18B-6B9A-7DB8-7E93DF56271E}"/>
              </a:ext>
            </a:extLst>
          </p:cNvPr>
          <p:cNvSpPr txBox="1"/>
          <p:nvPr/>
        </p:nvSpPr>
        <p:spPr>
          <a:xfrm>
            <a:off x="838200" y="365125"/>
            <a:ext cx="930000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200" b="0" i="0" dirty="0">
                <a:solidFill>
                  <a:srgbClr val="00B2FF"/>
                </a:solidFill>
                <a:latin typeface="ADLaM Display"/>
              </a:rPr>
              <a:t>Income for </a:t>
            </a:r>
            <a:r>
              <a:rPr lang="en-IE" sz="3200" b="1" dirty="0">
                <a:solidFill>
                  <a:srgbClr val="00B2FF"/>
                </a:solidFill>
                <a:latin typeface="Source Sans Pro"/>
              </a:rPr>
              <a:t>An Unemployed Person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endParaRPr sz="3200" b="0" i="0" dirty="0">
              <a:solidFill>
                <a:srgbClr val="00B2FF"/>
              </a:solidFill>
              <a:latin typeface="ADLaM Display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5A9C6C-6C3D-A703-5813-107267E2C52A}"/>
              </a:ext>
            </a:extLst>
          </p:cNvPr>
          <p:cNvSpPr txBox="1"/>
          <p:nvPr/>
        </p:nvSpPr>
        <p:spPr>
          <a:xfrm>
            <a:off x="838200" y="1429000"/>
            <a:ext cx="10515600" cy="32292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Someone who is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not currently working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 and may receive income from the government to help support them: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endParaRPr lang="en-GB" sz="2200" b="1" i="0" dirty="0">
              <a:solidFill>
                <a:srgbClr val="203D48"/>
              </a:solidFill>
              <a:latin typeface="Source Sans Pro"/>
            </a:endParaRP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2200" b="1" i="0" dirty="0">
                <a:solidFill>
                  <a:srgbClr val="203D48"/>
                </a:solidFill>
                <a:latin typeface="Source Sans Pro"/>
              </a:rPr>
              <a:t>Their income may come from:</a:t>
            </a:r>
          </a:p>
          <a:p>
            <a:pPr marL="285750" indent="-285750">
              <a:spcAft>
                <a:spcPts val="700"/>
              </a:spcAft>
              <a:buFont typeface="Arial"/>
              <a:buChar char="•"/>
            </a:pP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Jobseeker's Allowance</a:t>
            </a:r>
          </a:p>
          <a:p>
            <a:pPr marL="285750" indent="-285750">
              <a:spcAft>
                <a:spcPts val="700"/>
              </a:spcAft>
              <a:buFont typeface="Arial"/>
              <a:buChar char="•"/>
            </a:pP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Disability Allowance (if unemployment has arisen from this)</a:t>
            </a:r>
          </a:p>
          <a:p>
            <a:pPr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These payments may be used to help people who have </a:t>
            </a:r>
            <a:r>
              <a:rPr lang="en-IE" sz="2400" b="1" dirty="0">
                <a:solidFill>
                  <a:srgbClr val="00B2FF"/>
                </a:solidFill>
                <a:latin typeface="Source Sans Pro"/>
              </a:rPr>
              <a:t>little or no income</a:t>
            </a:r>
            <a:r>
              <a:rPr lang="en-IE" sz="2400" b="1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7367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2921</Words>
  <Application>Microsoft Macintosh PowerPoint</Application>
  <PresentationFormat>Widescreen</PresentationFormat>
  <Paragraphs>225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ADLaM Display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13</cp:revision>
  <dcterms:created xsi:type="dcterms:W3CDTF">2013-01-27T09:14:16Z</dcterms:created>
  <dcterms:modified xsi:type="dcterms:W3CDTF">2026-07-15T14:53:06Z</dcterms:modified>
  <cp:category/>
</cp:coreProperties>
</file>