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1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3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700000"/>
            <a:ext cx="10515600" cy="1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0" i="0">
                <a:solidFill>
                  <a:srgbClr val="00B2FF"/>
                </a:solidFill>
                <a:latin typeface="ADLaM Display"/>
              </a:rPr>
              <a:t>Reviewing Your Personal Resources</a:t>
            </a:r>
          </a:p>
          <a:p>
            <a:pPr algn="l">
              <a:spcBef>
                <a:spcPts val="600"/>
              </a:spcBef>
              <a:spcAft>
                <a:spcPts val="800"/>
              </a:spcAft>
            </a:pPr>
            <a:r>
              <a:rPr sz="2600" b="0" i="0">
                <a:solidFill>
                  <a:srgbClr val="00B2FF"/>
                </a:solidFill>
                <a:latin typeface="ADLaM Display"/>
              </a:rPr>
              <a:t>Learning Outcome 1.1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2900000"/>
            <a:ext cx="10515600" cy="24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1" i="0">
                <a:solidFill>
                  <a:srgbClr val="203D48"/>
                </a:solidFill>
                <a:latin typeface="Source Sans Pro"/>
              </a:rPr>
              <a:t>Review the personal resources available to them to realise their needs and wants and analyse the extent to which realising their needs and wants may impact on individuals and society.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A Need Versus A Want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700000"/>
            <a:ext cx="10515600" cy="4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200"/>
              </a:spcAft>
            </a:pPr>
            <a:r>
              <a:rPr sz="2400" b="1" i="0">
                <a:solidFill>
                  <a:srgbClr val="203D48"/>
                </a:solidFill>
                <a:latin typeface="Source Sans Pro"/>
              </a:rPr>
              <a:t>People use their resources to meet their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needs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and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wants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. Understanding the difference helps us make better choices.</a:t>
            </a:r>
          </a:p>
          <a:p>
            <a:pPr algn="l">
              <a:spcBef>
                <a:spcPts val="0"/>
              </a:spcBef>
              <a:spcAft>
                <a:spcPts val="1400"/>
              </a:spcAft>
            </a:pPr>
            <a:r>
              <a:rPr sz="2600" b="1" i="0">
                <a:solidFill>
                  <a:srgbClr val="203D48"/>
                </a:solidFill>
                <a:latin typeface="Source Sans Pro"/>
              </a:rPr>
              <a:t>A </a:t>
            </a:r>
            <a:r>
              <a:rPr sz="2600" b="1" i="0">
                <a:solidFill>
                  <a:srgbClr val="00B2FF"/>
                </a:solidFill>
                <a:latin typeface="Source Sans Pro"/>
              </a:rPr>
              <a:t>need</a:t>
            </a:r>
            <a:r>
              <a:rPr sz="2600" b="1" i="0">
                <a:solidFill>
                  <a:srgbClr val="203D48"/>
                </a:solidFill>
                <a:latin typeface="Source Sans Pro"/>
              </a:rPr>
              <a:t> is something we </a:t>
            </a:r>
            <a:r>
              <a:rPr sz="2600" b="1" i="0">
                <a:solidFill>
                  <a:srgbClr val="00B2FF"/>
                </a:solidFill>
                <a:latin typeface="Source Sans Pro"/>
              </a:rPr>
              <a:t>require for survival</a:t>
            </a:r>
            <a:r>
              <a:rPr sz="2600" b="1" i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spcBef>
                <a:spcPts val="0"/>
              </a:spcBef>
              <a:spcAft>
                <a:spcPts val="2200"/>
              </a:spcAft>
            </a:pPr>
            <a:r>
              <a:rPr sz="2600" b="1" i="0">
                <a:solidFill>
                  <a:srgbClr val="203D48"/>
                </a:solidFill>
                <a:latin typeface="Source Sans Pro"/>
              </a:rPr>
              <a:t>A </a:t>
            </a:r>
            <a:r>
              <a:rPr sz="2600" b="1" i="0">
                <a:solidFill>
                  <a:srgbClr val="FFA700"/>
                </a:solidFill>
                <a:latin typeface="Source Sans Pro"/>
              </a:rPr>
              <a:t>want</a:t>
            </a:r>
            <a:r>
              <a:rPr sz="2600" b="1" i="0">
                <a:solidFill>
                  <a:srgbClr val="203D48"/>
                </a:solidFill>
                <a:latin typeface="Source Sans Pro"/>
              </a:rPr>
              <a:t> is something we </a:t>
            </a:r>
            <a:r>
              <a:rPr sz="2600" b="1" i="0">
                <a:solidFill>
                  <a:srgbClr val="FFA700"/>
                </a:solidFill>
                <a:latin typeface="Source Sans Pro"/>
              </a:rPr>
              <a:t>would like to have</a:t>
            </a:r>
            <a:r>
              <a:rPr sz="2600" b="1" i="0">
                <a:solidFill>
                  <a:srgbClr val="203D48"/>
                </a:solidFill>
                <a:latin typeface="Source Sans Pro"/>
              </a:rPr>
              <a:t>, but do not need to survive.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Our needs and wants </a:t>
            </a:r>
            <a:r>
              <a:rPr sz="2200" b="1" i="0">
                <a:solidFill>
                  <a:srgbClr val="00B2FF"/>
                </a:solidFill>
                <a:latin typeface="Source Sans Pro"/>
              </a:rPr>
              <a:t>change at different stages of life</a:t>
            </a:r>
            <a:r>
              <a:rPr sz="2200" b="1" i="0">
                <a:solidFill>
                  <a:srgbClr val="203D48"/>
                </a:solidFill>
                <a:latin typeface="Source Sans Pro"/>
              </a:rPr>
              <a:t>, but everyone has both.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A Need Versus A Want – Examples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80000"/>
            <a:ext cx="50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0B2FF"/>
                </a:solidFill>
                <a:latin typeface="Source Sans Pro"/>
              </a:rPr>
              <a:t>Needs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53800" y="1480000"/>
            <a:ext cx="50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A700"/>
                </a:solidFill>
                <a:latin typeface="Source Sans Pro"/>
              </a:rPr>
              <a:t>Wants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2050000"/>
            <a:ext cx="5000000" cy="3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700" b="1" i="0">
                <a:solidFill>
                  <a:srgbClr val="00B2FF"/>
                </a:solidFill>
                <a:latin typeface="Source Sans Pro"/>
              </a:rPr>
              <a:t>FOOD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We need food to grow and have energy.</a:t>
            </a:r>
          </a:p>
          <a:p>
            <a:pPr algn="l">
              <a:spcBef>
                <a:spcPts val="1000"/>
              </a:spcBef>
              <a:spcAft>
                <a:spcPts val="200"/>
              </a:spcAft>
            </a:pPr>
            <a:r>
              <a:rPr sz="1700" b="1" i="0">
                <a:solidFill>
                  <a:srgbClr val="00B2FF"/>
                </a:solidFill>
                <a:latin typeface="Source Sans Pro"/>
              </a:rPr>
              <a:t>HOUSING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We need shelter and a safe place to live.</a:t>
            </a:r>
          </a:p>
          <a:p>
            <a:pPr algn="l">
              <a:spcBef>
                <a:spcPts val="1000"/>
              </a:spcBef>
              <a:spcAft>
                <a:spcPts val="200"/>
              </a:spcAft>
            </a:pPr>
            <a:r>
              <a:rPr sz="1700" b="1" i="0">
                <a:solidFill>
                  <a:srgbClr val="00B2FF"/>
                </a:solidFill>
                <a:latin typeface="Source Sans Pro"/>
              </a:rPr>
              <a:t>EDUCATION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We need to learn basic skills and knowledge.</a:t>
            </a:r>
          </a:p>
          <a:p>
            <a:pPr algn="l">
              <a:spcBef>
                <a:spcPts val="1000"/>
              </a:spcBef>
              <a:spcAft>
                <a:spcPts val="200"/>
              </a:spcAft>
            </a:pPr>
            <a:r>
              <a:rPr sz="1700" b="1" i="0">
                <a:solidFill>
                  <a:srgbClr val="00B2FF"/>
                </a:solidFill>
                <a:latin typeface="Source Sans Pro"/>
              </a:rPr>
              <a:t>CLOTHING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We need basic clothing to stay warm and protected.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3800" y="2050000"/>
            <a:ext cx="5000000" cy="3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700" b="1" i="0">
                <a:solidFill>
                  <a:srgbClr val="FFA700"/>
                </a:solidFill>
                <a:latin typeface="Source Sans Pro"/>
              </a:rPr>
              <a:t>FOOD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We want tasty food like a burger and chips.</a:t>
            </a:r>
          </a:p>
          <a:p>
            <a:pPr algn="l">
              <a:spcBef>
                <a:spcPts val="1000"/>
              </a:spcBef>
              <a:spcAft>
                <a:spcPts val="200"/>
              </a:spcAft>
            </a:pPr>
            <a:r>
              <a:rPr sz="1700" b="1" i="0">
                <a:solidFill>
                  <a:srgbClr val="FFA700"/>
                </a:solidFill>
                <a:latin typeface="Source Sans Pro"/>
              </a:rPr>
              <a:t>HOUSING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We might want to live in a mansion.</a:t>
            </a:r>
          </a:p>
          <a:p>
            <a:pPr algn="l">
              <a:spcBef>
                <a:spcPts val="1000"/>
              </a:spcBef>
              <a:spcAft>
                <a:spcPts val="200"/>
              </a:spcAft>
            </a:pPr>
            <a:r>
              <a:rPr sz="1700" b="1" i="0">
                <a:solidFill>
                  <a:srgbClr val="FFA700"/>
                </a:solidFill>
                <a:latin typeface="Source Sans Pro"/>
              </a:rPr>
              <a:t>EDUCATION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We might want to study a specific career, such as medicine.</a:t>
            </a:r>
          </a:p>
          <a:p>
            <a:pPr algn="l">
              <a:spcBef>
                <a:spcPts val="1000"/>
              </a:spcBef>
              <a:spcAft>
                <a:spcPts val="200"/>
              </a:spcAft>
            </a:pPr>
            <a:r>
              <a:rPr sz="1700" b="1" i="0">
                <a:solidFill>
                  <a:srgbClr val="FFA700"/>
                </a:solidFill>
                <a:latin typeface="Source Sans Pro"/>
              </a:rPr>
              <a:t>CLOTHING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We might want the latest fashion or expensive brands.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60500" y="420000"/>
            <a:ext cx="8500000" cy="53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760500" y="640000"/>
            <a:ext cx="79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2400" b="1" i="0">
                <a:solidFill>
                  <a:srgbClr val="049F84"/>
                </a:solidFill>
                <a:latin typeface="Source Sans Pro"/>
              </a:rPr>
              <a:t>2019 Q15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The following items were identified as the main areas of expenditure for Irish consumers in 2018. Classify each item of expenditure as a need or a want.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760500" y="1920000"/>
          <a:ext cx="5400000" cy="15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000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FFFFFF"/>
                          </a:solidFill>
                          <a:latin typeface="Source Sans Pro"/>
                        </a:rPr>
                        <a:t>Item of Expenditure</a:t>
                      </a:r>
                    </a:p>
                  </a:txBody>
                  <a:tcPr marL="90000" marR="90000" marT="36000" marB="36000" anchor="ctr">
                    <a:solidFill>
                      <a:srgbClr val="203D4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FFFFFF"/>
                          </a:solidFill>
                          <a:latin typeface="Source Sans Pro"/>
                        </a:rPr>
                        <a:t>Need / Want</a:t>
                      </a:r>
                    </a:p>
                  </a:txBody>
                  <a:tcPr marL="90000" marR="90000" marT="36000" marB="36000" anchor="ctr">
                    <a:solidFill>
                      <a:srgbClr val="203D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000"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Food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i="1">
                          <a:solidFill>
                            <a:srgbClr val="2E55C6"/>
                          </a:solidFill>
                          <a:latin typeface="Source Sans Pro"/>
                        </a:rPr>
                        <a:t>Need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000"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Holidays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i="1">
                          <a:solidFill>
                            <a:srgbClr val="2E55C6"/>
                          </a:solidFill>
                          <a:latin typeface="Source Sans Pro"/>
                        </a:rPr>
                        <a:t>Want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000"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Clothing and Footwear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 i="1">
                          <a:solidFill>
                            <a:srgbClr val="2E55C6"/>
                          </a:solidFill>
                          <a:latin typeface="Source Sans Pro"/>
                        </a:rPr>
                        <a:t>Need / Want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60500" y="3620000"/>
            <a:ext cx="7900000" cy="1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203D48"/>
                </a:solidFill>
                <a:latin typeface="Source Sans Pro"/>
              </a:rPr>
              <a:t>Answer Explainer:</a:t>
            </a:r>
          </a:p>
          <a:p>
            <a:pPr marL="285750" indent="-285750" algn="l">
              <a:spcBef>
                <a:spcPts val="0"/>
              </a:spcBef>
              <a:spcAft>
                <a:spcPts val="300"/>
              </a:spcAft>
              <a:buAutoNum type="arabicPeriod"/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We need food to survive/function.</a:t>
            </a:r>
          </a:p>
          <a:p>
            <a:pPr marL="285750" indent="-285750" algn="l">
              <a:spcBef>
                <a:spcPts val="0"/>
              </a:spcBef>
              <a:spcAft>
                <a:spcPts val="300"/>
              </a:spcAft>
              <a:buAutoNum type="arabicPeriod"/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We don't need to travel or take holidays.</a:t>
            </a:r>
          </a:p>
          <a:p>
            <a:pPr marL="285750" indent="-285750" algn="l">
              <a:spcBef>
                <a:spcPts val="0"/>
              </a:spcBef>
              <a:spcAft>
                <a:spcPts val="300"/>
              </a:spcAft>
              <a:buAutoNum type="arabicPeriod"/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We need basic clothing, but want branded/fashionable clothing.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60500" y="4850000"/>
            <a:ext cx="7900000" cy="70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940500" y="4850000"/>
            <a:ext cx="7540000" cy="7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sz="1300" b="0" i="0">
                <a:solidFill>
                  <a:srgbClr val="203D48"/>
                </a:solidFill>
                <a:latin typeface="Source Sans Pro"/>
              </a:rPr>
              <a:t>Expect a future question like this to reference a type of clothing e.g. designer/luxury clothing – so that you will have to identify it as a want and not a need.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750000"/>
            <a:ext cx="10670000" cy="4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1600"/>
              </a:spcAft>
            </a:pPr>
            <a:r>
              <a:rPr sz="2600" b="1" i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600" b="1" i="0">
                <a:solidFill>
                  <a:srgbClr val="FFFFFF"/>
                </a:solidFill>
                <a:latin typeface="Source Sans Pro"/>
              </a:rPr>
              <a:t>Identify needs and wants</a:t>
            </a:r>
          </a:p>
          <a:p>
            <a:pPr marL="285750" indent="-285750" algn="l"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sz="2200" b="1" i="0">
                <a:solidFill>
                  <a:srgbClr val="FFFFFF"/>
                </a:solidFill>
                <a:latin typeface="Source Sans Pro"/>
              </a:rPr>
              <a:t>Work through the list below and try to identify if they are a want or a need:</a:t>
            </a:r>
          </a:p>
          <a:p>
            <a:pPr marL="571500" lvl="1" indent="-285750" algn="l">
              <a:spcBef>
                <a:spcPts val="0"/>
              </a:spcBef>
              <a:spcAft>
                <a:spcPts val="400"/>
              </a:spcAft>
              <a:buFont typeface="Arial"/>
              <a:buChar char="•"/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A chocolate bar</a:t>
            </a:r>
          </a:p>
          <a:p>
            <a:pPr marL="571500" lvl="1" indent="-285750" algn="l">
              <a:spcBef>
                <a:spcPts val="0"/>
              </a:spcBef>
              <a:spcAft>
                <a:spcPts val="400"/>
              </a:spcAft>
              <a:buFont typeface="Arial"/>
              <a:buChar char="•"/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A jacket in winter</a:t>
            </a:r>
          </a:p>
          <a:p>
            <a:pPr marL="571500" lvl="1" indent="-285750" algn="l">
              <a:spcBef>
                <a:spcPts val="0"/>
              </a:spcBef>
              <a:spcAft>
                <a:spcPts val="400"/>
              </a:spcAft>
              <a:buFont typeface="Arial"/>
              <a:buChar char="•"/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A trip to New York</a:t>
            </a:r>
          </a:p>
          <a:p>
            <a:pPr marL="571500" lvl="1" indent="-285750" algn="l">
              <a:spcBef>
                <a:spcPts val="0"/>
              </a:spcBef>
              <a:spcAft>
                <a:spcPts val="400"/>
              </a:spcAft>
              <a:buFont typeface="Arial"/>
              <a:buChar char="•"/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Medicine</a:t>
            </a:r>
          </a:p>
          <a:p>
            <a:pPr marL="571500" lvl="1" indent="-285750" algn="l">
              <a:spcBef>
                <a:spcPts val="0"/>
              </a:spcBef>
              <a:spcAft>
                <a:spcPts val="400"/>
              </a:spcAft>
              <a:buFont typeface="Arial"/>
              <a:buChar char="•"/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A car</a:t>
            </a:r>
          </a:p>
          <a:p>
            <a:pPr marL="285750" indent="-285750" algn="l">
              <a:lnSpc>
                <a:spcPct val="110000"/>
              </a:lnSpc>
              <a:spcBef>
                <a:spcPts val="1200"/>
              </a:spcBef>
              <a:spcAft>
                <a:spcPts val="800"/>
              </a:spcAft>
              <a:buAutoNum type="arabicPeriod"/>
            </a:pPr>
            <a:r>
              <a:rPr sz="2200" b="1" i="0">
                <a:solidFill>
                  <a:srgbClr val="FFFFFF"/>
                </a:solidFill>
                <a:latin typeface="Source Sans Pro"/>
              </a:rPr>
              <a:t>In groups, choose five goods or services that you think are either needs or wants for you and your classmates. Create a list and test another group to see if they can guess the answers correctly.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Q5 -&gt; Q7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Making Decisions: Needs and Wants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600000"/>
            <a:ext cx="10515600" cy="42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</a:pPr>
            <a:r>
              <a:rPr sz="2400" b="1" i="0">
                <a:solidFill>
                  <a:srgbClr val="00B2FF"/>
                </a:solidFill>
                <a:latin typeface="Source Sans Pro"/>
              </a:rPr>
              <a:t>Scarcity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means there are not enough resources for everyone to have or do everything they want.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2400" b="1" i="0">
                <a:solidFill>
                  <a:srgbClr val="203D48"/>
                </a:solidFill>
                <a:latin typeface="Source Sans Pro"/>
              </a:rPr>
              <a:t>Because of this,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choices must be made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by: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individuals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businesses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governments</a:t>
            </a:r>
          </a:p>
          <a:p>
            <a:pPr algn="l">
              <a:lnSpc>
                <a:spcPct val="110000"/>
              </a:lnSpc>
              <a:spcBef>
                <a:spcPts val="1400"/>
              </a:spcBef>
              <a:spcAft>
                <a:spcPts val="800"/>
              </a:spcAft>
            </a:pPr>
            <a:r>
              <a:rPr sz="2400" b="1" i="0">
                <a:solidFill>
                  <a:srgbClr val="203D48"/>
                </a:solidFill>
                <a:latin typeface="Source Sans Pro"/>
              </a:rPr>
              <a:t>These choices are about how best to use the limited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time, money, and resources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available.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Financial Cost and Opportunity Cost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700000"/>
            <a:ext cx="10515600" cy="4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400"/>
              </a:spcAft>
            </a:pPr>
            <a:r>
              <a:rPr sz="2400" b="1" i="0">
                <a:solidFill>
                  <a:srgbClr val="203D48"/>
                </a:solidFill>
                <a:latin typeface="Source Sans Pro"/>
              </a:rPr>
              <a:t>When a consumer has a choice to make, there is usually both a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financial cost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and an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opportunity cost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of making their decision.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</a:pPr>
            <a:r>
              <a:rPr sz="2400" b="1" i="0">
                <a:solidFill>
                  <a:srgbClr val="203D48"/>
                </a:solidFill>
                <a:latin typeface="Source Sans Pro"/>
              </a:rPr>
              <a:t>The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financial cost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of a decision is how much you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spend to make the decision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1" i="0">
                <a:solidFill>
                  <a:srgbClr val="203D48"/>
                </a:solidFill>
                <a:latin typeface="Source Sans Pro"/>
              </a:rPr>
              <a:t>The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opportunity cost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is the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item you miss out on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by choosing something else.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Mary's Choice – Two Options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30000"/>
            <a:ext cx="105156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203D48"/>
                </a:solidFill>
                <a:latin typeface="Source Sans Pro"/>
              </a:rPr>
              <a:t>Mary is planning how to spend her pocket money with her friends this Friday: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150000"/>
            <a:ext cx="50000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2200" b="1" i="0">
                <a:solidFill>
                  <a:srgbClr val="00B2FF"/>
                </a:solidFill>
                <a:latin typeface="Source Sans Pro"/>
              </a:rPr>
              <a:t>OPTION 1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Go to the cinema for €10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3800" y="2150000"/>
            <a:ext cx="50000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2200" b="1" i="0">
                <a:solidFill>
                  <a:srgbClr val="FFA700"/>
                </a:solidFill>
                <a:latin typeface="Source Sans Pro"/>
              </a:rPr>
              <a:t>OPTION 2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Buy a meal in a restaurant for €10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100000"/>
            <a:ext cx="5000000" cy="2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900" b="1" i="0" dirty="0">
                <a:solidFill>
                  <a:srgbClr val="203D48"/>
                </a:solidFill>
                <a:latin typeface="Source Sans Pro"/>
              </a:rPr>
              <a:t>If they choose the cinema:</a:t>
            </a:r>
          </a:p>
          <a:p>
            <a:pPr marL="285750" indent="-285750" algn="l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The </a:t>
            </a:r>
            <a:r>
              <a:rPr sz="1800" b="1" i="0" dirty="0">
                <a:solidFill>
                  <a:srgbClr val="00B2FF"/>
                </a:solidFill>
                <a:latin typeface="Source Sans Pro"/>
              </a:rPr>
              <a:t>financial cost</a:t>
            </a:r>
            <a:r>
              <a:rPr sz="1800" b="1" i="0" dirty="0">
                <a:solidFill>
                  <a:srgbClr val="203D48"/>
                </a:solidFill>
                <a:latin typeface="Source Sans Pro"/>
              </a:rPr>
              <a:t> is €10.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1800" b="1" i="0" dirty="0">
                <a:solidFill>
                  <a:srgbClr val="203D48"/>
                </a:solidFill>
                <a:latin typeface="Source Sans Pro"/>
              </a:rPr>
              <a:t>The </a:t>
            </a:r>
            <a:r>
              <a:rPr sz="1800" b="1" i="0" dirty="0">
                <a:solidFill>
                  <a:srgbClr val="00B2FF"/>
                </a:solidFill>
                <a:latin typeface="Source Sans Pro"/>
              </a:rPr>
              <a:t>opportunity cost</a:t>
            </a:r>
            <a:r>
              <a:rPr sz="1800" b="1" i="0" dirty="0">
                <a:solidFill>
                  <a:srgbClr val="203D48"/>
                </a:solidFill>
                <a:latin typeface="Source Sans Pro"/>
              </a:rPr>
              <a:t> is the meal they did not buy.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3800" y="3100000"/>
            <a:ext cx="5000000" cy="2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If they choose the meal:</a:t>
            </a:r>
          </a:p>
          <a:p>
            <a:pPr marL="285750" indent="-285750" algn="l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The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financial cost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is €10.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The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opportunity cost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is going to the cinema.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2C6570D-3AAA-23DE-3A16-CCD9BD0AE592}"/>
              </a:ext>
            </a:extLst>
          </p:cNvPr>
          <p:cNvSpPr/>
          <p:nvPr/>
        </p:nvSpPr>
        <p:spPr>
          <a:xfrm>
            <a:off x="669851" y="1871330"/>
            <a:ext cx="5168349" cy="3094075"/>
          </a:xfrm>
          <a:prstGeom prst="roundRect">
            <a:avLst/>
          </a:prstGeom>
          <a:noFill/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B7AF431-5EDF-B55F-2F51-8D6AB7CB220E}"/>
              </a:ext>
            </a:extLst>
          </p:cNvPr>
          <p:cNvSpPr/>
          <p:nvPr/>
        </p:nvSpPr>
        <p:spPr>
          <a:xfrm>
            <a:off x="6096000" y="1873604"/>
            <a:ext cx="5168349" cy="3094075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Opportunity Cost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3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The </a:t>
            </a:r>
            <a:r>
              <a:rPr sz="2200" b="1" i="0">
                <a:solidFill>
                  <a:srgbClr val="00B2FF"/>
                </a:solidFill>
                <a:latin typeface="Source Sans Pro"/>
              </a:rPr>
              <a:t>opportunity cost</a:t>
            </a:r>
            <a:r>
              <a:rPr sz="2200" b="1" i="0">
                <a:solidFill>
                  <a:srgbClr val="203D48"/>
                </a:solidFill>
                <a:latin typeface="Source Sans Pro"/>
              </a:rPr>
              <a:t> of any decision is the </a:t>
            </a:r>
            <a:r>
              <a:rPr sz="2200" b="1" i="0">
                <a:solidFill>
                  <a:srgbClr val="00B2FF"/>
                </a:solidFill>
                <a:latin typeface="Source Sans Pro"/>
              </a:rPr>
              <a:t>item or choice you go without</a:t>
            </a:r>
            <a:r>
              <a:rPr sz="2200" b="1" i="0">
                <a:solidFill>
                  <a:srgbClr val="203D48"/>
                </a:solidFill>
                <a:latin typeface="Source Sans Pro"/>
              </a:rPr>
              <a:t> because you choose something else.</a:t>
            </a:r>
          </a:p>
          <a:p>
            <a:pPr marL="285750" indent="-285750" algn="l"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sz="1800" b="1" i="0">
                <a:solidFill>
                  <a:srgbClr val="00B2FF"/>
                </a:solidFill>
                <a:latin typeface="Source Sans Pro"/>
              </a:rPr>
              <a:t>A household: 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If a person chooses to study full-time to become a teacher, they cannot study to become a nurse at the same time.</a:t>
            </a:r>
          </a:p>
          <a:p>
            <a:pPr marL="285750" indent="-285750" algn="l"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sz="1800" b="1" i="0">
                <a:solidFill>
                  <a:srgbClr val="00B2FF"/>
                </a:solidFill>
                <a:latin typeface="Source Sans Pro"/>
              </a:rPr>
              <a:t>A business: 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If a business chooses to advertise online, it cannot use the same money to advertise on TV or in newspapers.</a:t>
            </a:r>
          </a:p>
          <a:p>
            <a:pPr marL="285750" indent="-285750" algn="l"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sz="1800" b="1" i="0">
                <a:solidFill>
                  <a:srgbClr val="00B2FF"/>
                </a:solidFill>
                <a:latin typeface="Source Sans Pro"/>
              </a:rPr>
              <a:t>The government: 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If the government chooses to build more social housing, it cannot use the same money to build more schools.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38200" y="5380000"/>
            <a:ext cx="10515600" cy="72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18200" y="5380000"/>
            <a:ext cx="10155600" cy="7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sz="1500" b="0" i="0">
                <a:solidFill>
                  <a:srgbClr val="203D48"/>
                </a:solidFill>
                <a:latin typeface="Source Sans Pro"/>
              </a:rPr>
              <a:t>Always include an example to help explain the term opportunity cost.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60500" y="500000"/>
            <a:ext cx="8500000" cy="52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760500" y="720000"/>
            <a:ext cx="79000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2400" b="1" i="0">
                <a:solidFill>
                  <a:srgbClr val="049F84"/>
                </a:solidFill>
                <a:latin typeface="Source Sans Pro"/>
              </a:rPr>
              <a:t>2023 Q16 (a) (ii)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203D48"/>
                </a:solidFill>
                <a:latin typeface="Source Sans Pro"/>
              </a:rPr>
              <a:t>Martin would like to go on holiday with his friends at the end of the summer. He is also interested in buying a laptop which would be useful when he goes to college in September. His two options are shown below: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487715"/>
              </p:ext>
            </p:extLst>
          </p:nvPr>
        </p:nvGraphicFramePr>
        <p:xfrm>
          <a:off x="3010500" y="2320000"/>
          <a:ext cx="5400000" cy="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400" b="1" i="0" dirty="0">
                          <a:solidFill>
                            <a:srgbClr val="FFFFFF"/>
                          </a:solidFill>
                          <a:latin typeface="Source Sans Pro"/>
                        </a:rPr>
                        <a:t>Option 1</a:t>
                      </a:r>
                    </a:p>
                  </a:txBody>
                  <a:tcPr marL="90000" marR="90000" marT="36000" marB="36000" anchor="ctr">
                    <a:solidFill>
                      <a:srgbClr val="203D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 i="0">
                          <a:solidFill>
                            <a:srgbClr val="FFFFFF"/>
                          </a:solidFill>
                          <a:latin typeface="Source Sans Pro"/>
                        </a:rPr>
                        <a:t>Option 2</a:t>
                      </a:r>
                    </a:p>
                  </a:txBody>
                  <a:tcPr marL="90000" marR="90000" marT="36000" marB="36000" anchor="ctr">
                    <a:solidFill>
                      <a:srgbClr val="FFA7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Holiday in Spain €450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0" i="0" dirty="0">
                          <a:solidFill>
                            <a:srgbClr val="203D48"/>
                          </a:solidFill>
                          <a:latin typeface="Source Sans Pro"/>
                        </a:rPr>
                        <a:t>Laptop €450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60500" y="3250000"/>
            <a:ext cx="79000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500" b="1" i="0">
                <a:solidFill>
                  <a:srgbClr val="203D48"/>
                </a:solidFill>
                <a:latin typeface="Source Sans Pro"/>
              </a:rPr>
              <a:t>Martin has decided to go ahead and purchase the laptop.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500" b="1" i="0">
                <a:solidFill>
                  <a:srgbClr val="203D48"/>
                </a:solidFill>
                <a:latin typeface="Source Sans Pro"/>
              </a:rPr>
              <a:t>Identify the financial cost and the opportunity cost of Martin's choice: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Financial Cost:  </a:t>
            </a:r>
            <a:r>
              <a:rPr sz="1600" b="1" i="1">
                <a:solidFill>
                  <a:srgbClr val="2E55C6"/>
                </a:solidFill>
                <a:latin typeface="Source Sans Pro"/>
              </a:rPr>
              <a:t>€450  </a:t>
            </a:r>
            <a:r>
              <a:rPr sz="1600" b="1" i="0">
                <a:solidFill>
                  <a:srgbClr val="F32201"/>
                </a:solidFill>
                <a:latin typeface="Source Sans Pro"/>
              </a:rPr>
              <a:t>3m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Opportunity Cost:  </a:t>
            </a:r>
            <a:r>
              <a:rPr sz="1600" b="1" i="1">
                <a:solidFill>
                  <a:srgbClr val="2E55C6"/>
                </a:solidFill>
                <a:latin typeface="Source Sans Pro"/>
              </a:rPr>
              <a:t>The holiday in Spain they miss out on  </a:t>
            </a:r>
            <a:r>
              <a:rPr sz="1600" b="1" i="0">
                <a:solidFill>
                  <a:srgbClr val="F32201"/>
                </a:solidFill>
                <a:latin typeface="Source Sans Pro"/>
              </a:rPr>
              <a:t>3m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60500" y="4850000"/>
            <a:ext cx="7900000" cy="62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940500" y="4850000"/>
            <a:ext cx="7540000" cy="62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sz="1400" b="0" i="0">
                <a:solidFill>
                  <a:srgbClr val="203D48"/>
                </a:solidFill>
                <a:latin typeface="Source Sans Pro"/>
              </a:rPr>
              <a:t>Leaving out the € sign from the financial cost would lose marks in the exam.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Introduction Activity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282218"/>
            <a:ext cx="10515600" cy="45334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Jamie is 13 and wants to start a small online business selling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phone accessories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Jamie doesn't have everything he needs, but he does have some useful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resources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:</a:t>
            </a:r>
          </a:p>
          <a:p>
            <a:pPr marL="285750" indent="-285750" algn="l">
              <a:spcBef>
                <a:spcPts val="0"/>
              </a:spcBef>
              <a:spcAft>
                <a:spcPts val="500"/>
              </a:spcAft>
              <a:buFont typeface="Arial"/>
              <a:buChar char="•"/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Jamie's older brother is doing a computer course in college and helped build a simple website.</a:t>
            </a:r>
          </a:p>
          <a:p>
            <a:pPr marL="285750" indent="-285750" algn="l">
              <a:spcBef>
                <a:spcPts val="0"/>
              </a:spcBef>
              <a:spcAft>
                <a:spcPts val="500"/>
              </a:spcAft>
              <a:buFont typeface="Arial"/>
              <a:buChar char="•"/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Jamie saved money from the last three birthdays to buy some stock.</a:t>
            </a:r>
          </a:p>
          <a:p>
            <a:pPr marL="285750" indent="-285750" algn="l">
              <a:spcBef>
                <a:spcPts val="0"/>
              </a:spcBef>
              <a:spcAft>
                <a:spcPts val="500"/>
              </a:spcAft>
              <a:buFont typeface="Arial"/>
              <a:buChar char="•"/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Jamie has a phone and internet access to take photos and answer messages.</a:t>
            </a:r>
          </a:p>
          <a:p>
            <a:pPr marL="285750" indent="-285750" algn="l">
              <a:spcBef>
                <a:spcPts val="0"/>
              </a:spcBef>
              <a:spcAft>
                <a:spcPts val="500"/>
              </a:spcAft>
              <a:buFont typeface="Arial"/>
              <a:buChar char="•"/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Jamie's parents agreed to help with posting orders.</a:t>
            </a:r>
          </a:p>
          <a:p>
            <a:pPr marL="285750" indent="-285750" algn="l">
              <a:spcBef>
                <a:spcPts val="0"/>
              </a:spcBef>
              <a:spcAft>
                <a:spcPts val="500"/>
              </a:spcAft>
              <a:buFont typeface="Arial"/>
              <a:buChar char="•"/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Jamie can only work on the business in the evenings and at weekends.</a:t>
            </a:r>
          </a:p>
          <a:p>
            <a:pPr algn="l">
              <a:lnSpc>
                <a:spcPct val="105000"/>
              </a:lnSpc>
              <a:spcBef>
                <a:spcPts val="600"/>
              </a:spcBef>
              <a:spcAft>
                <a:spcPts val="8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Jamie would like to spend more money on advertising, but that would mean not buying extra stock. Jamie has to make a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choice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about how to spend his money.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650000"/>
            <a:ext cx="10670000" cy="38501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400"/>
              </a:spcAft>
            </a:pPr>
            <a:r>
              <a:rPr sz="24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400" b="1" i="0" dirty="0">
                <a:solidFill>
                  <a:srgbClr val="FFFFFF"/>
                </a:solidFill>
                <a:latin typeface="Source Sans Pro"/>
              </a:rPr>
              <a:t>Distinguish between the financial cost and the opportunity cost of making a decision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lang="en-GB" sz="2000" b="1" i="0" dirty="0">
                <a:solidFill>
                  <a:srgbClr val="FFFFFF"/>
                </a:solidFill>
                <a:latin typeface="Source Sans Pro"/>
              </a:rPr>
              <a:t>Thomas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 would like to reduce </a:t>
            </a:r>
            <a:r>
              <a:rPr lang="en-GB" sz="2000" b="1" i="0" dirty="0">
                <a:solidFill>
                  <a:srgbClr val="FFFFFF"/>
                </a:solidFill>
                <a:latin typeface="Source Sans Pro"/>
              </a:rPr>
              <a:t>his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 environmental impact as a consumer. </a:t>
            </a:r>
            <a:r>
              <a:rPr lang="en-GB" sz="2000" b="1" i="0" dirty="0">
                <a:solidFill>
                  <a:srgbClr val="FFFFFF"/>
                </a:solidFill>
                <a:latin typeface="Source Sans Pro"/>
              </a:rPr>
              <a:t>He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 was considering buying a used electric vehicle and </a:t>
            </a:r>
            <a:r>
              <a:rPr lang="en-GB" sz="2000" b="1" i="0" dirty="0">
                <a:solidFill>
                  <a:srgbClr val="FFFFFF"/>
                </a:solidFill>
                <a:latin typeface="Source Sans Pro"/>
              </a:rPr>
              <a:t>he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 is also interested in getting solar panels installed on </a:t>
            </a:r>
            <a:r>
              <a:rPr lang="en-GB" sz="2000" b="1" dirty="0">
                <a:solidFill>
                  <a:srgbClr val="FFFFFF"/>
                </a:solidFill>
                <a:latin typeface="Source Sans Pro"/>
              </a:rPr>
              <a:t>his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 house. </a:t>
            </a:r>
            <a:r>
              <a:rPr lang="en-GB" sz="2000" b="1" i="0" dirty="0">
                <a:solidFill>
                  <a:srgbClr val="FFFFFF"/>
                </a:solidFill>
                <a:latin typeface="Source Sans Pro"/>
              </a:rPr>
              <a:t>He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 has €20,000 to spend. </a:t>
            </a:r>
            <a:r>
              <a:rPr lang="en-GB" sz="2000" b="1" i="0" dirty="0">
                <a:solidFill>
                  <a:srgbClr val="FFFFFF"/>
                </a:solidFill>
                <a:latin typeface="Source Sans Pro"/>
              </a:rPr>
              <a:t>His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 two options are shown below:</a:t>
            </a:r>
          </a:p>
          <a:p>
            <a:pPr algn="ctr">
              <a:spcBef>
                <a:spcPts val="0"/>
              </a:spcBef>
              <a:spcAft>
                <a:spcPts val="1400"/>
              </a:spcAft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Option 1:  Electric Vehicle (EV) €20,000        Option 2:  Solar Panels €20,000</a:t>
            </a:r>
          </a:p>
          <a:p>
            <a:pPr algn="l">
              <a:spcBef>
                <a:spcPts val="0"/>
              </a:spcBef>
              <a:spcAft>
                <a:spcPts val="1400"/>
              </a:spcAft>
            </a:pPr>
            <a:r>
              <a:rPr lang="en-GB" sz="2000" b="1" i="0" dirty="0">
                <a:solidFill>
                  <a:srgbClr val="FFFFFF"/>
                </a:solidFill>
                <a:latin typeface="Source Sans Pro"/>
              </a:rPr>
              <a:t>Thomas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 has decided to install solar panels on </a:t>
            </a:r>
            <a:r>
              <a:rPr lang="en-GB" sz="2000" b="1" i="0" dirty="0">
                <a:solidFill>
                  <a:srgbClr val="FFFFFF"/>
                </a:solidFill>
                <a:latin typeface="Source Sans Pro"/>
              </a:rPr>
              <a:t>his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 house.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1" i="0" dirty="0">
                <a:solidFill>
                  <a:srgbClr val="FFFFFF"/>
                </a:solidFill>
                <a:latin typeface="Source Sans Pro"/>
              </a:rPr>
              <a:t>Identify the financial cost and the opportunity cost of </a:t>
            </a:r>
            <a:r>
              <a:rPr lang="en-GB" sz="2200" b="1" i="0" dirty="0">
                <a:solidFill>
                  <a:srgbClr val="FFFFFF"/>
                </a:solidFill>
                <a:latin typeface="Source Sans Pro"/>
              </a:rPr>
              <a:t>Thomas’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 choice, and explain your reasons for both.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Q8 -&gt; Q12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49F84"/>
                </a:solidFill>
                <a:latin typeface="ADLaM Display"/>
              </a:rPr>
              <a:t>Positive Impacts of Your Consumer Choices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00000"/>
            <a:ext cx="10515600" cy="44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40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Every time a consumer buys a good or service, they are influencing what is produced. Our choices can have </a:t>
            </a:r>
            <a:r>
              <a:rPr sz="1800" b="1" i="0">
                <a:solidFill>
                  <a:srgbClr val="049F84"/>
                </a:solidFill>
                <a:latin typeface="Source Sans Pro"/>
              </a:rPr>
              <a:t>positive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or </a:t>
            </a:r>
            <a:r>
              <a:rPr sz="1800" b="1" i="0">
                <a:solidFill>
                  <a:srgbClr val="F32201"/>
                </a:solidFill>
                <a:latin typeface="Source Sans Pro"/>
              </a:rPr>
              <a:t>negative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impacts on others and on society.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</a:pPr>
            <a:r>
              <a:rPr sz="1700" b="1" i="0">
                <a:solidFill>
                  <a:srgbClr val="049F84"/>
                </a:solidFill>
                <a:latin typeface="Source Sans Pro"/>
              </a:rPr>
              <a:t>Fairtrade: 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Buying Fairtrade products helps ensure workers and farmers are paid fairly and are not exploited.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</a:pPr>
            <a:r>
              <a:rPr sz="1700" b="1" i="0">
                <a:solidFill>
                  <a:srgbClr val="049F84"/>
                </a:solidFill>
                <a:latin typeface="Source Sans Pro"/>
              </a:rPr>
              <a:t>Shopping locally: 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Buying Irish goods and services helps support local businesses and jobs in Ireland.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</a:pPr>
            <a:r>
              <a:rPr sz="1700" b="1" i="0">
                <a:solidFill>
                  <a:srgbClr val="049F84"/>
                </a:solidFill>
                <a:latin typeface="Source Sans Pro"/>
              </a:rPr>
              <a:t>Paying tax: 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When we buy goods and services, tax (such as VAT) is included in the price. This tax helps pay for services like schools, hospitals, and roads.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</a:pPr>
            <a:r>
              <a:rPr sz="1700" b="1" i="0">
                <a:solidFill>
                  <a:srgbClr val="049F84"/>
                </a:solidFill>
                <a:latin typeface="Source Sans Pro"/>
              </a:rPr>
              <a:t>Second-hand and re-using goods: 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Buying second-hand items or re-using goods instead of buying new helps conserve resources and reduces environmental damage.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F32201"/>
                </a:solidFill>
                <a:latin typeface="ADLaM Display"/>
              </a:rPr>
              <a:t>Negative Impacts of Your Consumer Choices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44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100"/>
              </a:spcAft>
              <a:buFont typeface="Arial"/>
              <a:buChar char="•"/>
            </a:pPr>
            <a:r>
              <a:rPr sz="1700" b="1" i="0">
                <a:solidFill>
                  <a:srgbClr val="F32201"/>
                </a:solidFill>
                <a:latin typeface="Source Sans Pro"/>
              </a:rPr>
              <a:t>Pollution and waste: 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Buying cheap or disposable goods can increase waste and pollution.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100"/>
              </a:spcAft>
              <a:buFont typeface="Arial"/>
              <a:buChar char="•"/>
            </a:pPr>
            <a:r>
              <a:rPr sz="1700" b="1" i="0">
                <a:solidFill>
                  <a:srgbClr val="F32201"/>
                </a:solidFill>
                <a:latin typeface="Source Sans Pro"/>
              </a:rPr>
              <a:t>Fast fashion: 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Buying cheap clothes that do not last and are quickly thrown away adds to environmental damage.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100"/>
              </a:spcAft>
              <a:buFont typeface="Arial"/>
              <a:buChar char="•"/>
            </a:pPr>
            <a:r>
              <a:rPr sz="1700" b="1" i="0">
                <a:solidFill>
                  <a:srgbClr val="F32201"/>
                </a:solidFill>
                <a:latin typeface="Source Sans Pro"/>
              </a:rPr>
              <a:t>Worker exploitation: 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Some goods are produced using child labour or poor working conditions. Cheaper prices can sometimes mean workers are treated unfairly.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100"/>
              </a:spcAft>
              <a:buFont typeface="Arial"/>
              <a:buChar char="•"/>
            </a:pPr>
            <a:r>
              <a:rPr sz="1700" b="1" i="0">
                <a:solidFill>
                  <a:srgbClr val="F32201"/>
                </a:solidFill>
                <a:latin typeface="Source Sans Pro"/>
              </a:rPr>
              <a:t>Transport and the environment: 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Imported goods often travel long distances. Transporting goods across the world increases fuel use and pollution.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100"/>
              </a:spcAft>
              <a:buFont typeface="Arial"/>
              <a:buChar char="•"/>
            </a:pPr>
            <a:r>
              <a:rPr sz="1700" b="1" i="0">
                <a:solidFill>
                  <a:srgbClr val="F32201"/>
                </a:solidFill>
                <a:latin typeface="Source Sans Pro"/>
              </a:rPr>
              <a:t>Buying counterfeit goods: 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Buying fake or illegal goods (such as counterfeit jerseys or dodgy boxes) avoids tax payments and harms legitimate businesses.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2200000"/>
            <a:ext cx="10670000" cy="34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0"/>
              </a:spcAft>
            </a:pPr>
            <a:r>
              <a:rPr sz="2600" b="1" i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600" b="1" i="0">
                <a:solidFill>
                  <a:srgbClr val="FFFFFF"/>
                </a:solidFill>
                <a:latin typeface="Source Sans Pro"/>
              </a:rPr>
              <a:t>Understand how realising your needs will impact on individuals and society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1" i="0">
                <a:solidFill>
                  <a:srgbClr val="FFFFFF"/>
                </a:solidFill>
                <a:latin typeface="Source Sans Pro"/>
              </a:rPr>
              <a:t>In your groups, identify three goods you or your family buy that have positive impacts, and three goods that may have negative impacts on others or society.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Q13 -&gt; Q16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Introduction Activity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36754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1400"/>
              </a:spcAft>
            </a:pPr>
            <a:r>
              <a:rPr sz="2200" b="1" i="0" dirty="0">
                <a:solidFill>
                  <a:srgbClr val="00B2FF"/>
                </a:solidFill>
                <a:latin typeface="Source Sans Pro"/>
              </a:rPr>
              <a:t>Part 1 – Using your resources</a:t>
            </a:r>
            <a:r>
              <a:rPr sz="2200" b="1" i="0" dirty="0">
                <a:solidFill>
                  <a:srgbClr val="203D48"/>
                </a:solidFill>
                <a:latin typeface="Source Sans Pro"/>
              </a:rPr>
              <a:t> – </a:t>
            </a:r>
            <a:r>
              <a:rPr lang="en-GB" sz="2200" b="1" dirty="0">
                <a:solidFill>
                  <a:srgbClr val="203D48"/>
                </a:solidFill>
                <a:latin typeface="Source Sans Pro"/>
              </a:rPr>
              <a:t>a resource is </a:t>
            </a:r>
            <a:r>
              <a:rPr sz="2200" b="1" i="0" dirty="0">
                <a:solidFill>
                  <a:srgbClr val="203D48"/>
                </a:solidFill>
                <a:latin typeface="Source Sans Pro"/>
              </a:rPr>
              <a:t>something that can help you </a:t>
            </a:r>
            <a:r>
              <a:rPr lang="en-IE" sz="2200" b="1" dirty="0">
                <a:solidFill>
                  <a:srgbClr val="00B2FF"/>
                </a:solidFill>
                <a:latin typeface="Source Sans Pro"/>
              </a:rPr>
              <a:t>achieve a goal</a:t>
            </a:r>
            <a:r>
              <a:rPr sz="22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sz="2100" b="1" i="0" dirty="0">
                <a:solidFill>
                  <a:srgbClr val="203D48"/>
                </a:solidFill>
                <a:latin typeface="Source Sans Pro"/>
              </a:rPr>
              <a:t>Identify three different types of resources Jamie has.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sz="2100" b="1" i="0" dirty="0">
                <a:solidFill>
                  <a:srgbClr val="203D48"/>
                </a:solidFill>
                <a:latin typeface="Source Sans Pro"/>
              </a:rPr>
              <a:t>What do you think Jamie is most limited by if he wanted to grow the business?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sz="2100" b="1" i="0" dirty="0">
                <a:solidFill>
                  <a:srgbClr val="203D48"/>
                </a:solidFill>
                <a:latin typeface="Source Sans Pro"/>
              </a:rPr>
              <a:t>What resources is someone your age most limited by if they wanted to:</a:t>
            </a:r>
          </a:p>
          <a:p>
            <a:pPr lvl="1" algn="l">
              <a:lnSpc>
                <a:spcPct val="150000"/>
              </a:lnSpc>
              <a:spcBef>
                <a:spcPts val="0"/>
              </a:spcBef>
              <a:spcAft>
                <a:spcPts val="5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(a)  Start their own online business</a:t>
            </a:r>
          </a:p>
          <a:p>
            <a:pPr lvl="1" algn="l">
              <a:lnSpc>
                <a:spcPct val="150000"/>
              </a:lnSpc>
              <a:spcBef>
                <a:spcPts val="0"/>
              </a:spcBef>
              <a:spcAft>
                <a:spcPts val="5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(b)  Study something they are interested in</a:t>
            </a:r>
          </a:p>
          <a:p>
            <a:pPr lvl="1" algn="l">
              <a:lnSpc>
                <a:spcPct val="150000"/>
              </a:lnSpc>
              <a:spcBef>
                <a:spcPts val="0"/>
              </a:spcBef>
              <a:spcAft>
                <a:spcPts val="5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(c)  Become a professional sportsperson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Introduction Activity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600000"/>
            <a:ext cx="10515600" cy="2092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200" b="1" i="0" dirty="0">
                <a:solidFill>
                  <a:srgbClr val="00B2FF"/>
                </a:solidFill>
                <a:latin typeface="Source Sans Pro"/>
              </a:rPr>
              <a:t>Part 2 – Facing a choice</a:t>
            </a:r>
          </a:p>
          <a:p>
            <a:pPr algn="l">
              <a:spcBef>
                <a:spcPts val="0"/>
              </a:spcBef>
              <a:spcAft>
                <a:spcPts val="1600"/>
              </a:spcAft>
            </a:pPr>
            <a:r>
              <a:rPr sz="2100" b="1" i="0" dirty="0">
                <a:solidFill>
                  <a:srgbClr val="203D48"/>
                </a:solidFill>
                <a:latin typeface="Source Sans Pro"/>
              </a:rPr>
              <a:t>Think about a decision you make sometimes, such as ordering a takeaway.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sz="2100" b="1" i="0" dirty="0">
                <a:solidFill>
                  <a:srgbClr val="203D48"/>
                </a:solidFill>
                <a:latin typeface="Source Sans Pro"/>
              </a:rPr>
              <a:t>What factors influence your choice when deciding</a:t>
            </a:r>
            <a:r>
              <a:rPr lang="en-GB" sz="2100" b="1" i="0" dirty="0">
                <a:solidFill>
                  <a:srgbClr val="203D48"/>
                </a:solidFill>
                <a:latin typeface="Source Sans Pro"/>
              </a:rPr>
              <a:t> which decisions to do and which to avoid doing</a:t>
            </a:r>
            <a:r>
              <a:rPr sz="2100" b="1" i="0" dirty="0">
                <a:solidFill>
                  <a:srgbClr val="203D48"/>
                </a:solidFill>
                <a:latin typeface="Source Sans Pro"/>
              </a:rPr>
              <a:t>?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sz="2100" b="1" i="0" dirty="0">
                <a:solidFill>
                  <a:srgbClr val="203D48"/>
                </a:solidFill>
                <a:latin typeface="Source Sans Pro"/>
              </a:rPr>
              <a:t>Why wouldn't everyone make the same decision as you?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Your Personal Resources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2100000"/>
            <a:ext cx="10515600" cy="3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0"/>
              </a:spcAft>
            </a:pPr>
            <a:r>
              <a:rPr sz="3000" b="1" i="0">
                <a:solidFill>
                  <a:srgbClr val="203D48"/>
                </a:solidFill>
                <a:latin typeface="Source Sans Pro"/>
              </a:rPr>
              <a:t>A </a:t>
            </a:r>
            <a:r>
              <a:rPr sz="3000" b="1" i="0">
                <a:solidFill>
                  <a:srgbClr val="00B2FF"/>
                </a:solidFill>
                <a:latin typeface="Source Sans Pro"/>
              </a:rPr>
              <a:t>resource</a:t>
            </a:r>
            <a:r>
              <a:rPr sz="3000" b="1" i="0">
                <a:solidFill>
                  <a:srgbClr val="203D48"/>
                </a:solidFill>
                <a:latin typeface="Source Sans Pro"/>
              </a:rPr>
              <a:t> is something a person can </a:t>
            </a:r>
            <a:r>
              <a:rPr sz="3000" b="1" i="0">
                <a:solidFill>
                  <a:srgbClr val="00B2FF"/>
                </a:solidFill>
                <a:latin typeface="Source Sans Pro"/>
              </a:rPr>
              <a:t>use to achieve</a:t>
            </a:r>
            <a:r>
              <a:rPr sz="3000" b="1" i="0">
                <a:solidFill>
                  <a:srgbClr val="203D48"/>
                </a:solidFill>
                <a:latin typeface="Source Sans Pro"/>
              </a:rPr>
              <a:t> a goal.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1" i="0">
                <a:solidFill>
                  <a:srgbClr val="203D48"/>
                </a:solidFill>
                <a:latin typeface="Source Sans Pro"/>
              </a:rPr>
              <a:t>Everyone has access to different resources. These resources affect </a:t>
            </a:r>
            <a:r>
              <a:rPr sz="2600" b="1" i="0">
                <a:solidFill>
                  <a:srgbClr val="00B2FF"/>
                </a:solidFill>
                <a:latin typeface="Source Sans Pro"/>
              </a:rPr>
              <a:t>what we can do</a:t>
            </a:r>
            <a:r>
              <a:rPr sz="2600" b="1" i="0">
                <a:solidFill>
                  <a:srgbClr val="203D48"/>
                </a:solidFill>
                <a:latin typeface="Source Sans Pro"/>
              </a:rPr>
              <a:t> and </a:t>
            </a:r>
            <a:r>
              <a:rPr sz="2600" b="1" i="0">
                <a:solidFill>
                  <a:srgbClr val="00B2FF"/>
                </a:solidFill>
                <a:latin typeface="Source Sans Pro"/>
              </a:rPr>
              <a:t>what choices we can make</a:t>
            </a:r>
            <a:r>
              <a:rPr sz="2600" b="1" i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Types of Resources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480000"/>
          <a:ext cx="10515600" cy="43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1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6666">
                <a:tc>
                  <a:txBody>
                    <a:bodyPr/>
                    <a:lstStyle/>
                    <a:p>
                      <a:pPr algn="l"/>
                      <a:r>
                        <a:rPr sz="1600" b="1" i="0">
                          <a:solidFill>
                            <a:srgbClr val="FFFFFF"/>
                          </a:solidFill>
                          <a:latin typeface="Source Sans Pro"/>
                        </a:rPr>
                        <a:t>Resource</a:t>
                      </a:r>
                    </a:p>
                  </a:txBody>
                  <a:tcPr marL="90000" marR="90000" marT="36000" marB="36000" anchor="ctr">
                    <a:solidFill>
                      <a:srgbClr val="203D4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 i="0">
                          <a:solidFill>
                            <a:srgbClr val="FFFFFF"/>
                          </a:solidFill>
                          <a:latin typeface="Source Sans Pro"/>
                        </a:rPr>
                        <a:t>Explanation</a:t>
                      </a:r>
                    </a:p>
                  </a:txBody>
                  <a:tcPr marL="90000" marR="90000" marT="36000" marB="36000" anchor="ctr">
                    <a:solidFill>
                      <a:srgbClr val="FFA7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 i="0">
                          <a:solidFill>
                            <a:srgbClr val="FFFFFF"/>
                          </a:solidFill>
                          <a:latin typeface="Source Sans Pro"/>
                        </a:rPr>
                        <a:t>Example</a:t>
                      </a:r>
                    </a:p>
                  </a:txBody>
                  <a:tcPr marL="90000" marR="90000" marT="36000" marB="36000" anchor="ctr">
                    <a:solidFill>
                      <a:srgbClr val="F322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666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203D48"/>
                          </a:solidFill>
                          <a:latin typeface="Source Sans Pro"/>
                        </a:rPr>
                        <a:t>Financial resources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Money you have earned (income), saved, or received.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Pocket money, wages from a part-time job, gifts.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666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203D48"/>
                          </a:solidFill>
                          <a:latin typeface="Source Sans Pro"/>
                        </a:rPr>
                        <a:t>Personal resources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Skills and abilities you have.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Being good at technology, music, sport, or art.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6666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203D48"/>
                          </a:solidFill>
                          <a:latin typeface="Source Sans Pro"/>
                        </a:rPr>
                        <a:t>Physical resources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Items you own that help you do things.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A bicycle, a phone, a laptop with internet access.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6666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203D48"/>
                          </a:solidFill>
                          <a:latin typeface="Source Sans Pro"/>
                        </a:rPr>
                        <a:t>Human resources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People who can help or support you.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Parents, teachers, friends, coaches, people in your community.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6670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203D48"/>
                          </a:solidFill>
                          <a:latin typeface="Source Sans Pro"/>
                        </a:rPr>
                        <a:t>Time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The amount of free time you have.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203D48"/>
                          </a:solidFill>
                          <a:latin typeface="Source Sans Pro"/>
                        </a:rPr>
                        <a:t>The amount of time you have available will limit what you are able to do.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Our Resources Are Scarce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600000"/>
            <a:ext cx="10515600" cy="42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</a:pPr>
            <a:r>
              <a:rPr sz="2400" b="1" i="0">
                <a:solidFill>
                  <a:srgbClr val="00B2FF"/>
                </a:solidFill>
                <a:latin typeface="Source Sans Pro"/>
              </a:rPr>
              <a:t>Scarcity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means our resources are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limited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 – there are not enough resources available for everyone to have, or do, everything they want.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For example:</a:t>
            </a:r>
          </a:p>
          <a:p>
            <a:pPr marL="285750" indent="-285750" algn="l">
              <a:spcBef>
                <a:spcPts val="0"/>
              </a:spcBef>
              <a:spcAft>
                <a:spcPts val="1000"/>
              </a:spcAft>
              <a:buFont typeface="Arial"/>
              <a:buChar char="•"/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You may want to go on holidays to Spain and America, but not have enough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financial resources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marL="285750" indent="-285750" algn="l">
              <a:spcBef>
                <a:spcPts val="0"/>
              </a:spcBef>
              <a:spcAft>
                <a:spcPts val="1800"/>
              </a:spcAft>
              <a:buFont typeface="Arial"/>
              <a:buChar char="•"/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You may want to learn basketball, but not have the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human resources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available, such as a coach in your area.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400" b="1" i="0">
                <a:solidFill>
                  <a:srgbClr val="203D48"/>
                </a:solidFill>
                <a:latin typeface="Source Sans Pro"/>
              </a:rPr>
              <a:t>Because resources are scarce, </a:t>
            </a:r>
            <a:r>
              <a:rPr sz="2400" b="1" i="0">
                <a:solidFill>
                  <a:srgbClr val="00B2FF"/>
                </a:solidFill>
                <a:latin typeface="Source Sans Pro"/>
              </a:rPr>
              <a:t>choices must be made</a:t>
            </a:r>
            <a:r>
              <a:rPr sz="2400" b="1" i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2000000"/>
            <a:ext cx="10670000" cy="3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1800"/>
              </a:spcAft>
            </a:pPr>
            <a:r>
              <a:rPr sz="2600" b="1" i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600" b="1" i="0">
                <a:solidFill>
                  <a:srgbClr val="FFFFFF"/>
                </a:solidFill>
                <a:latin typeface="Source Sans Pro"/>
              </a:rPr>
              <a:t>Review Your Own Resources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sz="2200" b="1" i="0">
                <a:solidFill>
                  <a:srgbClr val="FFFFFF"/>
                </a:solidFill>
                <a:latin typeface="Source Sans Pro"/>
              </a:rPr>
              <a:t>Identify and list your own personal resources under the headings below:</a:t>
            </a:r>
          </a:p>
          <a:p>
            <a:pPr lvl="1" algn="l">
              <a:spcBef>
                <a:spcPts val="0"/>
              </a:spcBef>
              <a:spcAft>
                <a:spcPts val="160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Financial resources, skills and abilities, physical resources, human resources, time.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sz="2200" b="1" i="0">
                <a:solidFill>
                  <a:srgbClr val="FFFFFF"/>
                </a:solidFill>
                <a:latin typeface="Source Sans Pro"/>
              </a:rPr>
              <a:t>Identify how you could use one or two of your resources to:</a:t>
            </a:r>
          </a:p>
          <a:p>
            <a:pPr lvl="1" algn="l"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(a) earn money now, or (b) earn money in the future.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Q1 -&gt; Q4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1828</Words>
  <Application>Microsoft Macintosh PowerPoint</Application>
  <PresentationFormat>Widescreen</PresentationFormat>
  <Paragraphs>168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ADLaM Display</vt:lpstr>
      <vt:lpstr>Arial</vt:lpstr>
      <vt:lpstr>Calibri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Gavin Duffy</cp:lastModifiedBy>
  <cp:revision>5</cp:revision>
  <dcterms:created xsi:type="dcterms:W3CDTF">2013-01-27T09:14:16Z</dcterms:created>
  <dcterms:modified xsi:type="dcterms:W3CDTF">2026-07-14T18:17:31Z</dcterms:modified>
  <cp:category/>
</cp:coreProperties>
</file>