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52"/>
    <p:restoredTop sz="94658"/>
  </p:normalViewPr>
  <p:slideViewPr>
    <p:cSldViewPr snapToGrid="0" snapToObjects="1">
      <p:cViewPr varScale="1">
        <p:scale>
          <a:sx n="115" d="100"/>
          <a:sy n="115" d="100"/>
        </p:scale>
        <p:origin x="232" y="3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9" d="100"/>
        <a:sy n="9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1301E-9702-4D40-9326-77F554CDA480}" type="datetimeFigureOut">
              <a:rPr lang="en-US" smtClean="0"/>
              <a:t>7/18/26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741B7-142D-7345-AFE4-93B2A6573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277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A741B7-142D-7345-AFE4-93B2A657332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210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700000"/>
            <a:ext cx="10515600" cy="1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sz="4400" b="0" i="0">
                <a:solidFill>
                  <a:srgbClr val="00B2FF"/>
                </a:solidFill>
                <a:latin typeface="ADLaM Display"/>
              </a:rPr>
              <a:t>Being an Entrepreneur</a:t>
            </a:r>
          </a:p>
          <a:p>
            <a:pPr>
              <a:spcBef>
                <a:spcPts val="600"/>
              </a:spcBef>
              <a:spcAft>
                <a:spcPts val="800"/>
              </a:spcAft>
            </a:pPr>
            <a:r>
              <a:rPr sz="2600" b="0" i="0">
                <a:solidFill>
                  <a:srgbClr val="00B2FF"/>
                </a:solidFill>
                <a:latin typeface="ADLaM Display"/>
              </a:rPr>
              <a:t>Learning Outcome 2.2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2900000"/>
            <a:ext cx="10515600" cy="2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2200" b="1" i="0">
                <a:solidFill>
                  <a:srgbClr val="203D48"/>
                </a:solidFill>
                <a:latin typeface="Source Sans Pro"/>
              </a:rPr>
              <a:t>Describe the skills and characteristics of being enterprising and appreciate the role of an entrepreneur in an organisation, in society and to the economy.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Being Enterprising In Everyday Life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500000"/>
            <a:ext cx="105156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100" b="1" i="0">
                <a:solidFill>
                  <a:srgbClr val="203D48"/>
                </a:solidFill>
                <a:latin typeface="Source Sans Pro"/>
              </a:rPr>
              <a:t>Being enterprising is a way of thinking anyone can use: spot an opportunity, use your initiative, take a risk and turn an idea into action.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buChar char="•"/>
            </a:pPr>
            <a:r>
              <a:rPr sz="1900" b="1" i="0">
                <a:solidFill>
                  <a:srgbClr val="FFA700"/>
                </a:solidFill>
                <a:latin typeface="Source Sans Pro"/>
              </a:rPr>
              <a:t>Personal Life (Aoife): 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gets fit with free online workouts and a weekly plan. </a:t>
            </a:r>
            <a:r>
              <a:rPr sz="1900" b="1" i="0">
                <a:solidFill>
                  <a:srgbClr val="049F84"/>
                </a:solidFill>
                <a:latin typeface="Source Sans Pro"/>
              </a:rPr>
              <a:t>Initiative + Resilient.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buChar char="•"/>
            </a:pPr>
            <a:r>
              <a:rPr sz="1900" b="1" i="0">
                <a:solidFill>
                  <a:srgbClr val="049F84"/>
                </a:solidFill>
                <a:latin typeface="Source Sans Pro"/>
              </a:rPr>
              <a:t>In School (Daniel): 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proposes a better recycling system and organises a team to run it. </a:t>
            </a:r>
            <a:r>
              <a:rPr sz="1900" b="1" i="0">
                <a:solidFill>
                  <a:srgbClr val="FFA700"/>
                </a:solidFill>
                <a:latin typeface="Source Sans Pro"/>
              </a:rPr>
              <a:t>Innovative + Networking.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buChar char="•"/>
            </a:pPr>
            <a:r>
              <a:rPr sz="1900" b="1" i="0">
                <a:solidFill>
                  <a:srgbClr val="00B2FF"/>
                </a:solidFill>
                <a:latin typeface="Source Sans Pro"/>
              </a:rPr>
              <a:t>In The Community (Anna): 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organises friends to do the shopping for older neighbours each Saturday. </a:t>
            </a:r>
            <a:r>
              <a:rPr sz="1900" b="1" i="0">
                <a:solidFill>
                  <a:srgbClr val="F32201"/>
                </a:solidFill>
                <a:latin typeface="Source Sans Pro"/>
              </a:rPr>
              <a:t>Creative + Decisive.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1900" b="1" i="0">
                <a:solidFill>
                  <a:srgbClr val="203D48"/>
                </a:solidFill>
                <a:latin typeface="Source Sans Pro"/>
              </a:rPr>
              <a:t>The same skills entrepreneurs use to build a business.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1000" y="1593077"/>
            <a:ext cx="10670000" cy="4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1600"/>
              </a:spcAft>
            </a:pPr>
            <a:r>
              <a:rPr sz="2400" b="1" i="0" dirty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400" b="1" i="0" dirty="0">
                <a:solidFill>
                  <a:srgbClr val="FFFFFF"/>
                </a:solidFill>
                <a:latin typeface="Source Sans Pro"/>
              </a:rPr>
              <a:t>Identify enterprising skills in everyday life.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1700" b="1" i="0" dirty="0">
                <a:solidFill>
                  <a:srgbClr val="FFFFFF"/>
                </a:solidFill>
                <a:latin typeface="Source Sans Pro"/>
              </a:rPr>
              <a:t>A) Sadhbh wants to improve her grades before the Junior Cycle. She made a study plan, booked the library three days a week and asked her older brother to test her each week. After a poor result in her first </a:t>
            </a:r>
            <a:r>
              <a:rPr sz="1700" b="1" i="0" dirty="0" err="1">
                <a:solidFill>
                  <a:srgbClr val="FFFFFF"/>
                </a:solidFill>
                <a:latin typeface="Source Sans Pro"/>
              </a:rPr>
              <a:t>maths</a:t>
            </a:r>
            <a:r>
              <a:rPr sz="1700" b="1" i="0" dirty="0">
                <a:solidFill>
                  <a:srgbClr val="FFFFFF"/>
                </a:solidFill>
                <a:latin typeface="Source Sans Pro"/>
              </a:rPr>
              <a:t> test, she changed her plan and gave more time to her weakest topics. Which skill/characteristic does each of the following show? Give a reason for each answer.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AutoNum type="arabicPeriod"/>
            </a:pPr>
            <a:r>
              <a:rPr sz="1700" b="1" i="0" dirty="0">
                <a:solidFill>
                  <a:srgbClr val="FFFFFF"/>
                </a:solidFill>
                <a:latin typeface="Source Sans Pro"/>
              </a:rPr>
              <a:t>Sadhbh made a study plan and booked the library three days a week.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AutoNum type="arabicPeriod"/>
            </a:pPr>
            <a:r>
              <a:rPr sz="1700" b="1" i="0" dirty="0">
                <a:solidFill>
                  <a:srgbClr val="FFFFFF"/>
                </a:solidFill>
                <a:latin typeface="Source Sans Pro"/>
              </a:rPr>
              <a:t>Sadhbh asked her older brother to test her each week.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AutoNum type="arabicPeriod"/>
            </a:pPr>
            <a:r>
              <a:rPr sz="1700" b="1" i="0" dirty="0">
                <a:solidFill>
                  <a:srgbClr val="FFFFFF"/>
                </a:solidFill>
                <a:latin typeface="Source Sans Pro"/>
              </a:rPr>
              <a:t>After a poor result, Sadhbh kept going and changed her plan.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AutoNum type="arabicPeriod"/>
            </a:pPr>
            <a:r>
              <a:rPr sz="1700" b="1" i="0" dirty="0">
                <a:solidFill>
                  <a:srgbClr val="FFFFFF"/>
                </a:solidFill>
                <a:latin typeface="Source Sans Pro"/>
              </a:rPr>
              <a:t>Sadhbh gave more time to her weakest topics.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AutoNum type="arabicPeriod"/>
            </a:pPr>
            <a:r>
              <a:rPr sz="1700" b="1" i="0" dirty="0">
                <a:solidFill>
                  <a:srgbClr val="FFFFFF"/>
                </a:solidFill>
                <a:latin typeface="Source Sans Pro"/>
              </a:rPr>
              <a:t>B) Identify one other area in your life where you have been, or could be enterprising, and come up with three enterprising skills/characteristics that would be useful for it.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Benefits of Being an Entrepreneur</a:t>
            </a:r>
          </a:p>
        </p:txBody>
      </p:sp>
      <p:sp>
        <p:nvSpPr>
          <p:cNvPr id="3" name="Rectangle 2"/>
          <p:cNvSpPr/>
          <p:nvPr/>
        </p:nvSpPr>
        <p:spPr>
          <a:xfrm>
            <a:off x="520700" y="1400000"/>
            <a:ext cx="3050000" cy="900000"/>
          </a:xfrm>
          <a:prstGeom prst="rect">
            <a:avLst/>
          </a:prstGeom>
          <a:solidFill>
            <a:srgbClr val="049F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FFFFFF"/>
                </a:solidFill>
                <a:latin typeface="Source Sans Pro"/>
              </a:rPr>
              <a:t>Personal</a:t>
            </a:r>
          </a:p>
        </p:txBody>
      </p:sp>
      <p:sp>
        <p:nvSpPr>
          <p:cNvPr id="4" name="Rectangle 3"/>
          <p:cNvSpPr/>
          <p:nvPr/>
        </p:nvSpPr>
        <p:spPr>
          <a:xfrm>
            <a:off x="3630700" y="1400000"/>
            <a:ext cx="8040600" cy="9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203D48"/>
                </a:solidFill>
                <a:latin typeface="Source Sans Pro"/>
              </a:rPr>
              <a:t>Being your own boss: follow a dream, no manager to answer to, control over your own time and decisions.</a:t>
            </a:r>
          </a:p>
        </p:txBody>
      </p:sp>
      <p:sp>
        <p:nvSpPr>
          <p:cNvPr id="5" name="Rectangle 4"/>
          <p:cNvSpPr/>
          <p:nvPr/>
        </p:nvSpPr>
        <p:spPr>
          <a:xfrm>
            <a:off x="520700" y="2440000"/>
            <a:ext cx="3050000" cy="900000"/>
          </a:xfrm>
          <a:prstGeom prst="rect">
            <a:avLst/>
          </a:prstGeom>
          <a:solidFill>
            <a:srgbClr val="FFA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FFFFFF"/>
                </a:solidFill>
                <a:latin typeface="Source Sans Pro"/>
              </a:rPr>
              <a:t>Financial</a:t>
            </a:r>
          </a:p>
        </p:txBody>
      </p:sp>
      <p:sp>
        <p:nvSpPr>
          <p:cNvPr id="6" name="Rectangle 5"/>
          <p:cNvSpPr/>
          <p:nvPr/>
        </p:nvSpPr>
        <p:spPr>
          <a:xfrm>
            <a:off x="3630700" y="2440000"/>
            <a:ext cx="8040600" cy="9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 dirty="0">
                <a:solidFill>
                  <a:srgbClr val="203D48"/>
                </a:solidFill>
                <a:latin typeface="Source Sans Pro"/>
              </a:rPr>
              <a:t>Earning profits: income comes from the profits of the business rather than a fixed wage, allowing </a:t>
            </a:r>
            <a:r>
              <a:rPr lang="en-GB" sz="1800" b="0" i="0" dirty="0">
                <a:solidFill>
                  <a:srgbClr val="203D48"/>
                </a:solidFill>
                <a:latin typeface="Source Sans Pro"/>
              </a:rPr>
              <a:t>for </a:t>
            </a:r>
            <a:r>
              <a:rPr sz="1800" b="0" i="0" dirty="0">
                <a:solidFill>
                  <a:srgbClr val="203D48"/>
                </a:solidFill>
                <a:latin typeface="Source Sans Pro"/>
              </a:rPr>
              <a:t>expansion.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520700" y="3480000"/>
            <a:ext cx="3050000" cy="900000"/>
          </a:xfrm>
          <a:prstGeom prst="rect">
            <a:avLst/>
          </a:prstGeom>
          <a:solidFill>
            <a:srgbClr val="F3220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FFFFFF"/>
                </a:solidFill>
                <a:latin typeface="Source Sans Pro"/>
              </a:rPr>
              <a:t>Societal</a:t>
            </a:r>
          </a:p>
        </p:txBody>
      </p:sp>
      <p:sp>
        <p:nvSpPr>
          <p:cNvPr id="8" name="Rectangle 7"/>
          <p:cNvSpPr/>
          <p:nvPr/>
        </p:nvSpPr>
        <p:spPr>
          <a:xfrm>
            <a:off x="3630700" y="3480000"/>
            <a:ext cx="8040600" cy="9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 dirty="0">
                <a:solidFill>
                  <a:srgbClr val="203D48"/>
                </a:solidFill>
                <a:latin typeface="Source Sans Pro"/>
              </a:rPr>
              <a:t>Making a difference: do good locally, offer something more ethical or sustainable, </a:t>
            </a:r>
            <a:r>
              <a:rPr lang="en-GB" sz="1800" b="0" i="0" dirty="0">
                <a:solidFill>
                  <a:srgbClr val="203D48"/>
                </a:solidFill>
                <a:latin typeface="Source Sans Pro"/>
              </a:rPr>
              <a:t>to </a:t>
            </a:r>
            <a:r>
              <a:rPr sz="1800" b="0" i="0" dirty="0">
                <a:solidFill>
                  <a:srgbClr val="203D48"/>
                </a:solidFill>
                <a:latin typeface="Source Sans Pro"/>
              </a:rPr>
              <a:t>solve a problem nobody else is addressing</a:t>
            </a:r>
            <a:r>
              <a:rPr lang="en-GB" sz="1800" b="0" i="0" dirty="0">
                <a:solidFill>
                  <a:srgbClr val="203D48"/>
                </a:solidFill>
                <a:latin typeface="Source Sans Pro"/>
              </a:rPr>
              <a:t>, improving their sense of achievement/well being.</a:t>
            </a:r>
            <a:endParaRPr sz="1800" b="0" i="0" dirty="0">
              <a:solidFill>
                <a:srgbClr val="203D48"/>
              </a:solidFill>
              <a:latin typeface="Source Sans Pr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46000" y="704000"/>
            <a:ext cx="8500000" cy="545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146000" y="924000"/>
            <a:ext cx="7900000" cy="19073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800"/>
              </a:spcAft>
            </a:pPr>
            <a:r>
              <a:rPr sz="2400" b="1" i="0" dirty="0">
                <a:solidFill>
                  <a:srgbClr val="049F84"/>
                </a:solidFill>
                <a:latin typeface="Source Sans Pro"/>
              </a:rPr>
              <a:t>2026 Q17 (a) (</a:t>
            </a:r>
            <a:r>
              <a:rPr sz="2400" b="1" i="0" dirty="0" err="1">
                <a:solidFill>
                  <a:srgbClr val="049F84"/>
                </a:solidFill>
                <a:latin typeface="Source Sans Pro"/>
              </a:rPr>
              <a:t>i</a:t>
            </a:r>
            <a:r>
              <a:rPr sz="2400" b="1" i="0" dirty="0">
                <a:solidFill>
                  <a:srgbClr val="049F84"/>
                </a:solidFill>
                <a:latin typeface="Source Sans Pro"/>
              </a:rPr>
              <a:t>) &amp; (ii)</a:t>
            </a:r>
          </a:p>
          <a:p>
            <a:pPr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1" dirty="0">
                <a:solidFill>
                  <a:srgbClr val="203D48"/>
                </a:solidFill>
                <a:latin typeface="Source Sans Pro"/>
              </a:rPr>
              <a:t>Tony Donnelly, an entrepreneur, spotted a gap in his local area for a hardware outlet to provide premium quality supplies to local building contractors and members of the public. In 2023 he set up his own company called Donnelly Ltd.</a:t>
            </a:r>
          </a:p>
          <a:p>
            <a:pPr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 dirty="0">
                <a:solidFill>
                  <a:srgbClr val="203D48"/>
                </a:solidFill>
                <a:latin typeface="Source Sans Pro"/>
              </a:rPr>
              <a:t>(</a:t>
            </a:r>
            <a:r>
              <a:rPr sz="1600" b="1" i="0" dirty="0" err="1">
                <a:solidFill>
                  <a:srgbClr val="203D48"/>
                </a:solidFill>
                <a:latin typeface="Source Sans Pro"/>
              </a:rPr>
              <a:t>i</a:t>
            </a:r>
            <a:r>
              <a:rPr sz="1600" b="1" i="0" dirty="0">
                <a:solidFill>
                  <a:srgbClr val="203D48"/>
                </a:solidFill>
                <a:latin typeface="Source Sans Pro"/>
              </a:rPr>
              <a:t>) State two skills/characteristics of an entrepreneur.</a:t>
            </a:r>
          </a:p>
          <a:p>
            <a:pPr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 dirty="0">
                <a:solidFill>
                  <a:srgbClr val="203D48"/>
                </a:solidFill>
                <a:latin typeface="Source Sans Pro"/>
              </a:rPr>
              <a:t>(ii) Outline two benefits of being an entrepreneur.</a:t>
            </a:r>
          </a:p>
        </p:txBody>
      </p:sp>
      <p:sp>
        <p:nvSpPr>
          <p:cNvPr id="4" name="anim_click1"/>
          <p:cNvSpPr txBox="1"/>
          <p:nvPr/>
        </p:nvSpPr>
        <p:spPr>
          <a:xfrm>
            <a:off x="2146000" y="3026737"/>
            <a:ext cx="7900000" cy="13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 i="1" dirty="0">
                <a:solidFill>
                  <a:srgbClr val="2E55C6"/>
                </a:solidFill>
                <a:latin typeface="Source Sans Pro"/>
              </a:rPr>
              <a:t>(</a:t>
            </a:r>
            <a:r>
              <a:rPr sz="1500" b="1" i="1" dirty="0" err="1">
                <a:solidFill>
                  <a:srgbClr val="2E55C6"/>
                </a:solidFill>
                <a:latin typeface="Source Sans Pro"/>
              </a:rPr>
              <a:t>i</a:t>
            </a:r>
            <a:r>
              <a:rPr sz="1500" b="1" i="1" dirty="0">
                <a:solidFill>
                  <a:srgbClr val="2E55C6"/>
                </a:solidFill>
                <a:latin typeface="Source Sans Pro"/>
              </a:rPr>
              <a:t>) Risk taker: an entrepreneur takes on the personal and financial risk that the business might fail.</a:t>
            </a:r>
          </a:p>
          <a:p>
            <a:pPr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 i="1" dirty="0">
                <a:solidFill>
                  <a:srgbClr val="2E55C6"/>
                </a:solidFill>
                <a:latin typeface="Source Sans Pro"/>
              </a:rPr>
              <a:t>Uses initiative: an entrepreneur is proactive and acts on an opportunity instead of waiting.</a:t>
            </a:r>
          </a:p>
        </p:txBody>
      </p:sp>
      <p:sp>
        <p:nvSpPr>
          <p:cNvPr id="5" name="anim_click2"/>
          <p:cNvSpPr txBox="1"/>
          <p:nvPr/>
        </p:nvSpPr>
        <p:spPr>
          <a:xfrm>
            <a:off x="2146000" y="3946737"/>
            <a:ext cx="7900000" cy="7423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 i="1" dirty="0">
                <a:solidFill>
                  <a:srgbClr val="2E55C6"/>
                </a:solidFill>
                <a:latin typeface="Source Sans Pro"/>
              </a:rPr>
              <a:t>(ii) You get to be your own boss... so you have control over your own time and decisions.</a:t>
            </a:r>
          </a:p>
          <a:p>
            <a:pPr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 i="1" dirty="0">
                <a:solidFill>
                  <a:srgbClr val="2E55C6"/>
                </a:solidFill>
                <a:latin typeface="Source Sans Pro"/>
              </a:rPr>
              <a:t>The chance to earn higher profits... as the entrepreneur’s income can increase allowing them to </a:t>
            </a:r>
            <a:r>
              <a:rPr lang="en-GB" sz="1500" b="1" i="1" dirty="0">
                <a:solidFill>
                  <a:srgbClr val="2E55C6"/>
                </a:solidFill>
                <a:latin typeface="Source Sans Pro"/>
              </a:rPr>
              <a:t>invest and </a:t>
            </a:r>
            <a:r>
              <a:rPr sz="1500" b="1" i="1" dirty="0">
                <a:solidFill>
                  <a:srgbClr val="2E55C6"/>
                </a:solidFill>
                <a:latin typeface="Source Sans Pro"/>
              </a:rPr>
              <a:t>expand their business.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146000" y="5084000"/>
            <a:ext cx="7900000" cy="920000"/>
          </a:xfrm>
          <a:prstGeom prst="roundRect">
            <a:avLst>
              <a:gd name="adj" fmla="val 25000"/>
            </a:avLst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326000" y="5273783"/>
            <a:ext cx="7540000" cy="5059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 dirty="0">
                <a:solidFill>
                  <a:srgbClr val="203D48"/>
                </a:solidFill>
                <a:latin typeface="Source Sans Pro"/>
              </a:rPr>
              <a:t>TOP TIP:  </a:t>
            </a:r>
            <a:r>
              <a:rPr sz="1600" b="0" i="0" dirty="0">
                <a:solidFill>
                  <a:srgbClr val="203D48"/>
                </a:solidFill>
                <a:latin typeface="Source Sans Pro"/>
              </a:rPr>
              <a:t>State needs less development than outline. For the outline parts, give two prongs: the benefit, then what it lets the entrepreneur 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Risks and Challenges of Starting a Business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520700" y="1400000"/>
            <a:ext cx="3050000" cy="900000"/>
          </a:xfrm>
          <a:prstGeom prst="rect">
            <a:avLst/>
          </a:prstGeom>
          <a:solidFill>
            <a:srgbClr val="FFA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FFFFFF"/>
                </a:solidFill>
                <a:latin typeface="Source Sans Pro"/>
              </a:rPr>
              <a:t>Financial Loss</a:t>
            </a:r>
          </a:p>
        </p:txBody>
      </p:sp>
      <p:sp>
        <p:nvSpPr>
          <p:cNvPr id="4" name="Rectangle 3"/>
          <p:cNvSpPr/>
          <p:nvPr/>
        </p:nvSpPr>
        <p:spPr>
          <a:xfrm>
            <a:off x="3630700" y="1400000"/>
            <a:ext cx="8040600" cy="9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203D48"/>
                </a:solidFill>
                <a:latin typeface="Source Sans Pro"/>
              </a:rPr>
              <a:t>An entrepreneur may invest their own savings and if the business fails, that money is gone.</a:t>
            </a:r>
          </a:p>
        </p:txBody>
      </p:sp>
      <p:sp>
        <p:nvSpPr>
          <p:cNvPr id="5" name="Rectangle 4"/>
          <p:cNvSpPr/>
          <p:nvPr/>
        </p:nvSpPr>
        <p:spPr>
          <a:xfrm>
            <a:off x="520700" y="2440000"/>
            <a:ext cx="3050000" cy="900000"/>
          </a:xfrm>
          <a:prstGeom prst="rect">
            <a:avLst/>
          </a:prstGeom>
          <a:solidFill>
            <a:srgbClr val="F3220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FFFFFF"/>
                </a:solidFill>
                <a:latin typeface="Source Sans Pro"/>
              </a:rPr>
              <a:t>Long Working Hours</a:t>
            </a:r>
          </a:p>
        </p:txBody>
      </p:sp>
      <p:sp>
        <p:nvSpPr>
          <p:cNvPr id="6" name="Rectangle 5"/>
          <p:cNvSpPr/>
          <p:nvPr/>
        </p:nvSpPr>
        <p:spPr>
          <a:xfrm>
            <a:off x="3630700" y="2440000"/>
            <a:ext cx="8040600" cy="9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203D48"/>
                </a:solidFill>
                <a:latin typeface="Source Sans Pro"/>
              </a:rPr>
              <a:t>In the early stages, an entrepreneur often works far longer hours than an employee would and it can be harder to switch off from work.</a:t>
            </a:r>
          </a:p>
        </p:txBody>
      </p:sp>
      <p:sp>
        <p:nvSpPr>
          <p:cNvPr id="7" name="Rectangle 6"/>
          <p:cNvSpPr/>
          <p:nvPr/>
        </p:nvSpPr>
        <p:spPr>
          <a:xfrm>
            <a:off x="520700" y="3480000"/>
            <a:ext cx="3050000" cy="1185000"/>
          </a:xfrm>
          <a:prstGeom prst="rect">
            <a:avLst/>
          </a:prstGeom>
          <a:solidFill>
            <a:srgbClr val="00B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FFFFFF"/>
                </a:solidFill>
                <a:latin typeface="Source Sans Pro"/>
              </a:rPr>
              <a:t>Uncertain Income</a:t>
            </a:r>
          </a:p>
        </p:txBody>
      </p:sp>
      <p:sp>
        <p:nvSpPr>
          <p:cNvPr id="8" name="Rectangle 7"/>
          <p:cNvSpPr/>
          <p:nvPr/>
        </p:nvSpPr>
        <p:spPr>
          <a:xfrm>
            <a:off x="3630700" y="3480000"/>
            <a:ext cx="8040600" cy="1185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203D48"/>
                </a:solidFill>
                <a:latin typeface="Source Sans Pro"/>
              </a:rPr>
              <a:t>Unlike a wage, income from a business is not guaranteed. A bad month can mean little or no pay, making it harder to pay bills or get a mortgage.</a:t>
            </a:r>
          </a:p>
        </p:txBody>
      </p:sp>
      <p:sp>
        <p:nvSpPr>
          <p:cNvPr id="9" name="Rectangle 8"/>
          <p:cNvSpPr/>
          <p:nvPr/>
        </p:nvSpPr>
        <p:spPr>
          <a:xfrm>
            <a:off x="520700" y="4805000"/>
            <a:ext cx="3050000" cy="1185000"/>
          </a:xfrm>
          <a:prstGeom prst="rect">
            <a:avLst/>
          </a:prstGeom>
          <a:solidFill>
            <a:srgbClr val="049F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Difficulty Accessing Funding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30700" y="4805000"/>
            <a:ext cx="8040600" cy="1185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203D48"/>
                </a:solidFill>
                <a:latin typeface="Source Sans Pro"/>
              </a:rPr>
              <a:t>Banks and investors can be cautious lending to new businesses, so securing a loan or investment may prevent an entrepreneur from growing.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Q5 → Q6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6508" y="70062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 dirty="0">
                <a:solidFill>
                  <a:srgbClr val="00B2FF"/>
                </a:solidFill>
                <a:latin typeface="ADLaM Display"/>
              </a:rPr>
              <a:t>Entrepreneur vs Manager in a Business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2916577" y="720062"/>
            <a:ext cx="4265300" cy="500000"/>
          </a:xfrm>
          <a:prstGeom prst="rect">
            <a:avLst/>
          </a:prstGeom>
          <a:solidFill>
            <a:srgbClr val="00B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ENTREPRENEUR</a:t>
            </a:r>
          </a:p>
        </p:txBody>
      </p:sp>
      <p:sp>
        <p:nvSpPr>
          <p:cNvPr id="4" name="Rectangle 3"/>
          <p:cNvSpPr/>
          <p:nvPr/>
        </p:nvSpPr>
        <p:spPr>
          <a:xfrm>
            <a:off x="7241877" y="720062"/>
            <a:ext cx="4265300" cy="500000"/>
          </a:xfrm>
          <a:prstGeom prst="rect">
            <a:avLst/>
          </a:prstGeom>
          <a:solidFill>
            <a:srgbClr val="FFA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MANAGER</a:t>
            </a:r>
          </a:p>
        </p:txBody>
      </p:sp>
      <p:sp>
        <p:nvSpPr>
          <p:cNvPr id="5" name="Rectangle 4"/>
          <p:cNvSpPr/>
          <p:nvPr/>
        </p:nvSpPr>
        <p:spPr>
          <a:xfrm>
            <a:off x="356577" y="1280062"/>
            <a:ext cx="2500000" cy="1130000"/>
          </a:xfrm>
          <a:prstGeom prst="rect">
            <a:avLst/>
          </a:prstGeom>
          <a:solidFill>
            <a:srgbClr val="203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FFFFFF"/>
                </a:solidFill>
                <a:latin typeface="Source Sans Pro"/>
              </a:rPr>
              <a:t>Role in the business</a:t>
            </a:r>
          </a:p>
        </p:txBody>
      </p:sp>
      <p:sp>
        <p:nvSpPr>
          <p:cNvPr id="6" name="Rectangle 5"/>
          <p:cNvSpPr/>
          <p:nvPr/>
        </p:nvSpPr>
        <p:spPr>
          <a:xfrm>
            <a:off x="2916577" y="1280062"/>
            <a:ext cx="4265300" cy="113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203D48"/>
                </a:solidFill>
                <a:latin typeface="Source Sans Pro"/>
              </a:rPr>
              <a:t>Sets up the business and drives it forward with a clear vision for where it is going.</a:t>
            </a:r>
          </a:p>
        </p:txBody>
      </p:sp>
      <p:sp>
        <p:nvSpPr>
          <p:cNvPr id="7" name="Rectangle 6"/>
          <p:cNvSpPr/>
          <p:nvPr/>
        </p:nvSpPr>
        <p:spPr>
          <a:xfrm>
            <a:off x="7241877" y="1280062"/>
            <a:ext cx="4265300" cy="113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203D48"/>
                </a:solidFill>
                <a:latin typeface="Source Sans Pro"/>
              </a:rPr>
              <a:t>Organises the people and resources needed to keep the business running day to day.</a:t>
            </a:r>
          </a:p>
        </p:txBody>
      </p:sp>
      <p:sp>
        <p:nvSpPr>
          <p:cNvPr id="8" name="Rectangle 7"/>
          <p:cNvSpPr/>
          <p:nvPr/>
        </p:nvSpPr>
        <p:spPr>
          <a:xfrm>
            <a:off x="356577" y="2520062"/>
            <a:ext cx="2500000" cy="1130000"/>
          </a:xfrm>
          <a:prstGeom prst="rect">
            <a:avLst/>
          </a:prstGeom>
          <a:solidFill>
            <a:srgbClr val="203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FFFFFF"/>
                </a:solidFill>
                <a:latin typeface="Source Sans Pro"/>
              </a:rPr>
              <a:t>Idea Generation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2916577" y="2520062"/>
            <a:ext cx="4265300" cy="113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203D48"/>
                </a:solidFill>
                <a:latin typeface="Source Sans Pro"/>
              </a:rPr>
              <a:t>Always looking for new ways to do things and open to change.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241877" y="2520062"/>
            <a:ext cx="4265300" cy="113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203D48"/>
                </a:solidFill>
                <a:latin typeface="Source Sans Pro"/>
              </a:rPr>
              <a:t>Focuses on making the current plan work and keeping things stable.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6577" y="3760062"/>
            <a:ext cx="2500000" cy="1130000"/>
          </a:xfrm>
          <a:prstGeom prst="rect">
            <a:avLst/>
          </a:prstGeom>
          <a:solidFill>
            <a:srgbClr val="203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FFFFFF"/>
                </a:solidFill>
                <a:latin typeface="Source Sans Pro"/>
              </a:rPr>
              <a:t>Risk taking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916577" y="3760062"/>
            <a:ext cx="4265300" cy="113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203D48"/>
                </a:solidFill>
                <a:latin typeface="Source Sans Pro"/>
              </a:rPr>
              <a:t>Willing to try new things even if they might not work out.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241877" y="3760062"/>
            <a:ext cx="4265300" cy="113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203D48"/>
                </a:solidFill>
                <a:latin typeface="Source Sans Pro"/>
              </a:rPr>
              <a:t>Aims to minimise uncertainty and keep the business running consistently.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56577" y="5000062"/>
            <a:ext cx="2500000" cy="1130000"/>
          </a:xfrm>
          <a:prstGeom prst="rect">
            <a:avLst/>
          </a:prstGeom>
          <a:solidFill>
            <a:srgbClr val="203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FFFFFF"/>
                </a:solidFill>
                <a:latin typeface="Source Sans Pro"/>
              </a:rPr>
              <a:t>Impact on employees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916577" y="5000062"/>
            <a:ext cx="4265300" cy="113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203D48"/>
                </a:solidFill>
                <a:latin typeface="Source Sans Pro"/>
              </a:rPr>
              <a:t>Shares their vision and passion for the business to inspire staff.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241877" y="5000062"/>
            <a:ext cx="4265300" cy="113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203D48"/>
                </a:solidFill>
                <a:latin typeface="Source Sans Pro"/>
              </a:rPr>
              <a:t>Gives staff clear roles and checks that the work is getting done.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The Impact Of Entrepreneurs</a:t>
            </a:r>
          </a:p>
        </p:txBody>
      </p:sp>
      <p:sp>
        <p:nvSpPr>
          <p:cNvPr id="3" name="Rectangle 2"/>
          <p:cNvSpPr/>
          <p:nvPr/>
        </p:nvSpPr>
        <p:spPr>
          <a:xfrm>
            <a:off x="520700" y="1400000"/>
            <a:ext cx="3050000" cy="900000"/>
          </a:xfrm>
          <a:prstGeom prst="rect">
            <a:avLst/>
          </a:prstGeom>
          <a:solidFill>
            <a:srgbClr val="00B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Source Sans Pro"/>
              </a:rPr>
              <a:t>In an organisation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3630700" y="1400000"/>
            <a:ext cx="8040600" cy="9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203D48"/>
                </a:solidFill>
                <a:latin typeface="Source Sans Pro"/>
              </a:rPr>
              <a:t>Sets the vision, makes the big decisions and drives the business forward, especially in the early days.</a:t>
            </a:r>
          </a:p>
        </p:txBody>
      </p:sp>
      <p:sp>
        <p:nvSpPr>
          <p:cNvPr id="5" name="Rectangle 4"/>
          <p:cNvSpPr/>
          <p:nvPr/>
        </p:nvSpPr>
        <p:spPr>
          <a:xfrm>
            <a:off x="520700" y="2440000"/>
            <a:ext cx="3050000" cy="900000"/>
          </a:xfrm>
          <a:prstGeom prst="rect">
            <a:avLst/>
          </a:prstGeom>
          <a:solidFill>
            <a:srgbClr val="FFA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Source Sans Pro"/>
              </a:rPr>
              <a:t>On society</a:t>
            </a:r>
          </a:p>
        </p:txBody>
      </p:sp>
      <p:sp>
        <p:nvSpPr>
          <p:cNvPr id="6" name="Rectangle 5"/>
          <p:cNvSpPr/>
          <p:nvPr/>
        </p:nvSpPr>
        <p:spPr>
          <a:xfrm>
            <a:off x="3630700" y="2440000"/>
            <a:ext cx="8040600" cy="9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203D48"/>
                </a:solidFill>
                <a:latin typeface="Source Sans Pro"/>
              </a:rPr>
              <a:t>Creates products and services that improve people’s lives; supports communities through jobs, sponsorship and initiatives.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520700" y="3480000"/>
            <a:ext cx="3050000" cy="1185000"/>
          </a:xfrm>
          <a:prstGeom prst="rect">
            <a:avLst/>
          </a:prstGeom>
          <a:solidFill>
            <a:srgbClr val="F3220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Source Sans Pro"/>
              </a:rPr>
              <a:t>On the economy</a:t>
            </a:r>
          </a:p>
        </p:txBody>
      </p:sp>
      <p:sp>
        <p:nvSpPr>
          <p:cNvPr id="8" name="Rectangle 7"/>
          <p:cNvSpPr/>
          <p:nvPr/>
        </p:nvSpPr>
        <p:spPr>
          <a:xfrm>
            <a:off x="3630700" y="3480000"/>
            <a:ext cx="8040600" cy="1185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203D48"/>
                </a:solidFill>
                <a:latin typeface="Source Sans Pro"/>
              </a:rPr>
              <a:t>Pays tax such as Corporation Tax and VAT (employees pay PAYE), funding public services. Drives innovation and inspires others to start up.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456275"/>
            <a:ext cx="10515600" cy="83099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 dirty="0">
                <a:solidFill>
                  <a:srgbClr val="FFFFFF"/>
                </a:solidFill>
                <a:latin typeface="ADLaM Display"/>
              </a:rPr>
              <a:t>Workbook Q</a:t>
            </a:r>
            <a:r>
              <a:rPr lang="en-GB" sz="5400" b="0" i="0" dirty="0">
                <a:solidFill>
                  <a:srgbClr val="FFFFFF"/>
                </a:solidFill>
                <a:latin typeface="ADLaM Display"/>
              </a:rPr>
              <a:t>7</a:t>
            </a:r>
            <a:r>
              <a:rPr sz="5400" b="0" i="0" dirty="0">
                <a:solidFill>
                  <a:srgbClr val="FFFFFF"/>
                </a:solidFill>
                <a:latin typeface="ADLaM Display"/>
              </a:rPr>
              <a:t> → Q10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Introduction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500000"/>
            <a:ext cx="105156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1" i="0">
                <a:solidFill>
                  <a:srgbClr val="203D48"/>
                </a:solidFill>
                <a:latin typeface="Source Sans Pro"/>
              </a:rPr>
              <a:t>Around </a:t>
            </a:r>
            <a:r>
              <a:rPr sz="2200" b="1" i="0">
                <a:solidFill>
                  <a:srgbClr val="049F84"/>
                </a:solidFill>
                <a:latin typeface="Source Sans Pro"/>
              </a:rPr>
              <a:t>50,000 new businesses</a:t>
            </a:r>
            <a:r>
              <a:rPr sz="2200" b="1" i="0">
                <a:solidFill>
                  <a:srgbClr val="203D48"/>
                </a:solidFill>
                <a:latin typeface="Source Sans Pro"/>
              </a:rPr>
              <a:t> start up in Ireland every year. Most begin with one person, an idea and a decision to take a risk.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200" b="1" i="0">
                <a:solidFill>
                  <a:srgbClr val="203D48"/>
                </a:solidFill>
                <a:latin typeface="Source Sans Pro"/>
              </a:rPr>
              <a:t>Around </a:t>
            </a:r>
            <a:r>
              <a:rPr sz="2200" b="1" i="0">
                <a:solidFill>
                  <a:srgbClr val="F32201"/>
                </a:solidFill>
                <a:latin typeface="Source Sans Pro"/>
              </a:rPr>
              <a:t>one in five</a:t>
            </a:r>
            <a:r>
              <a:rPr sz="2200" b="1" i="0">
                <a:solidFill>
                  <a:srgbClr val="203D48"/>
                </a:solidFill>
                <a:latin typeface="Source Sans Pro"/>
              </a:rPr>
              <a:t> do not survive their first year. For many, the risk is still worth taking.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har char="•"/>
            </a:pPr>
            <a:r>
              <a:rPr sz="2000" b="1" i="0">
                <a:solidFill>
                  <a:srgbClr val="00B2FF"/>
                </a:solidFill>
                <a:latin typeface="Source Sans Pro"/>
              </a:rPr>
              <a:t>Steve Crosbie: 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spotted a gap for outdoor saunas and built Fad Saoil Saunas.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har char="•"/>
            </a:pPr>
            <a:r>
              <a:rPr sz="2000" b="1" i="0">
                <a:solidFill>
                  <a:srgbClr val="00B2FF"/>
                </a:solidFill>
                <a:latin typeface="Source Sans Pro"/>
              </a:rPr>
              <a:t>Aimee Connolly: </a:t>
            </a:r>
            <a:r>
              <a:rPr sz="2000" b="1" i="0">
                <a:solidFill>
                  <a:srgbClr val="203D48"/>
                </a:solidFill>
                <a:latin typeface="Source Sans Pro"/>
              </a:rPr>
              <a:t>saved €10,000 and launched Sculpted by Aimee with no outside investment.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000" b="1" i="0">
                <a:solidFill>
                  <a:srgbClr val="203D48"/>
                </a:solidFill>
                <a:latin typeface="Source Sans Pro"/>
              </a:rPr>
              <a:t>Why take the leap? Freedom to build something of their own, jobs created, an idea made real.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1000" y="1790653"/>
            <a:ext cx="10670000" cy="4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1600"/>
              </a:spcAft>
            </a:pPr>
            <a:r>
              <a:rPr sz="2400" b="1" i="0" dirty="0">
                <a:solidFill>
                  <a:srgbClr val="FFDE5C"/>
                </a:solidFill>
                <a:latin typeface="Source Sans Pro"/>
              </a:rPr>
              <a:t>Introduction Activity: </a:t>
            </a:r>
            <a:r>
              <a:rPr sz="2400" b="1" i="0" dirty="0">
                <a:solidFill>
                  <a:srgbClr val="FFFFFF"/>
                </a:solidFill>
                <a:latin typeface="Source Sans Pro"/>
              </a:rPr>
              <a:t>Answer true or false for the following statements.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AutoNum type="arabicPeriod"/>
            </a:pPr>
            <a:r>
              <a:rPr sz="2000" b="1" i="0" dirty="0">
                <a:solidFill>
                  <a:srgbClr val="FFFFFF"/>
                </a:solidFill>
                <a:latin typeface="Source Sans Pro"/>
              </a:rPr>
              <a:t>You need a business degree to start a successful business.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AutoNum type="arabicPeriod"/>
            </a:pPr>
            <a:r>
              <a:rPr sz="2000" b="1" i="0" dirty="0">
                <a:solidFill>
                  <a:srgbClr val="FFFFFF"/>
                </a:solidFill>
                <a:latin typeface="Source Sans Pro"/>
              </a:rPr>
              <a:t>Most entrepreneurs are motivated mainly by profit.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AutoNum type="arabicPeriod"/>
            </a:pPr>
            <a:r>
              <a:rPr sz="2000" b="1" i="0" dirty="0">
                <a:solidFill>
                  <a:srgbClr val="FFFFFF"/>
                </a:solidFill>
                <a:latin typeface="Source Sans Pro"/>
              </a:rPr>
              <a:t>The most successful entrepreneurs never fail.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AutoNum type="arabicPeriod"/>
            </a:pPr>
            <a:r>
              <a:rPr sz="2000" b="1" i="0" dirty="0">
                <a:solidFill>
                  <a:srgbClr val="FFFFFF"/>
                </a:solidFill>
                <a:latin typeface="Source Sans Pro"/>
              </a:rPr>
              <a:t>An entrepreneur and a manager are the same thing in a business.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AutoNum type="arabicPeriod"/>
            </a:pPr>
            <a:r>
              <a:rPr sz="2000" b="1" i="0" dirty="0">
                <a:solidFill>
                  <a:srgbClr val="FFFFFF"/>
                </a:solidFill>
                <a:latin typeface="Source Sans Pro"/>
              </a:rPr>
              <a:t>You always need to raise investment to fund a new business.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What Is an Entrepreneur?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500000"/>
            <a:ext cx="10515600" cy="1197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400" b="1" i="0" dirty="0">
                <a:solidFill>
                  <a:srgbClr val="203D48"/>
                </a:solidFill>
                <a:latin typeface="Source Sans Pro"/>
              </a:rPr>
              <a:t>An </a:t>
            </a:r>
            <a:r>
              <a:rPr sz="2400" b="1" i="0" dirty="0">
                <a:solidFill>
                  <a:srgbClr val="00B2FF"/>
                </a:solidFill>
                <a:latin typeface="Source Sans Pro"/>
              </a:rPr>
              <a:t>entrepreneur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 is a person who </a:t>
            </a:r>
            <a:r>
              <a:rPr sz="2400" b="1" i="0" dirty="0">
                <a:solidFill>
                  <a:srgbClr val="049F84"/>
                </a:solidFill>
                <a:latin typeface="Source Sans Pro"/>
              </a:rPr>
              <a:t>uses their initiative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 to set up a business after </a:t>
            </a:r>
            <a:r>
              <a:rPr sz="2400" b="1" i="0" dirty="0">
                <a:solidFill>
                  <a:srgbClr val="FFA700"/>
                </a:solidFill>
                <a:latin typeface="Source Sans Pro"/>
              </a:rPr>
              <a:t>spotting a gap in the market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, taking on </a:t>
            </a:r>
            <a:r>
              <a:rPr sz="2400" b="1" i="0" dirty="0">
                <a:solidFill>
                  <a:srgbClr val="F32201"/>
                </a:solidFill>
                <a:latin typeface="Source Sans Pro"/>
              </a:rPr>
              <a:t>personal and financial risk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 in the hope of </a:t>
            </a:r>
            <a:r>
              <a:rPr sz="2400" b="1" i="0" dirty="0">
                <a:solidFill>
                  <a:srgbClr val="049F84"/>
                </a:solidFill>
                <a:latin typeface="Source Sans Pro"/>
              </a:rPr>
              <a:t>making a profit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Skills and Characteristics of an Entrepreneur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500000"/>
            <a:ext cx="105156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100" b="1" i="0">
                <a:solidFill>
                  <a:srgbClr val="049F84"/>
                </a:solidFill>
                <a:latin typeface="Source Sans Pro"/>
              </a:rPr>
              <a:t>Use Their Initiative: 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proactive. They see an opportunity and move on it, without waiting for someone else to act.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Eg Hannah Joyce built the Flexera website before the first Pilates machine was even made.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100" b="1" i="0">
                <a:solidFill>
                  <a:srgbClr val="FFA700"/>
                </a:solidFill>
                <a:latin typeface="Source Sans Pro"/>
              </a:rPr>
              <a:t>Innovative/Creative: 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they spot a gap in the market others have missed, and come up with something new or a better way of doing something.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Eg Eoin Cluskey spotted a gap for an artisan bakery and built Bread 41 from scratch.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100" b="1" i="0">
                <a:solidFill>
                  <a:srgbClr val="F32201"/>
                </a:solidFill>
                <a:latin typeface="Source Sans Pro"/>
              </a:rPr>
              <a:t>Risk Takers: 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they put their own money, time and reputation on the line with no guarantee of success.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har char="•"/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Eg Rosie Connolly and Paul Quinn invested their own money in 4th ARQ with no certainty it would work.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Skills and Characteristics of an Entrepreneur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500000"/>
            <a:ext cx="105156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100" b="1" i="0">
                <a:solidFill>
                  <a:srgbClr val="00B2FF"/>
                </a:solidFill>
                <a:latin typeface="Source Sans Pro"/>
              </a:rPr>
              <a:t>Networking: 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good people skills, building strong relationships with staff, customers and investors.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100" b="1" i="0">
                <a:solidFill>
                  <a:srgbClr val="049F84"/>
                </a:solidFill>
                <a:latin typeface="Source Sans Pro"/>
              </a:rPr>
              <a:t>Adaptable: 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flexible to change as the environment they work in changes.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100" b="1" i="0">
                <a:solidFill>
                  <a:srgbClr val="FFA700"/>
                </a:solidFill>
                <a:latin typeface="Source Sans Pro"/>
              </a:rPr>
              <a:t>Decisive: 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makes clear decisions quickly, especially under pressure.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100" b="1" i="0">
                <a:solidFill>
                  <a:srgbClr val="F32201"/>
                </a:solidFill>
                <a:latin typeface="Source Sans Pro"/>
              </a:rPr>
              <a:t>Resilient: 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overcomes setbacks and keeps going when things get difficult.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100" b="1" i="0">
                <a:solidFill>
                  <a:srgbClr val="00B2FF"/>
                </a:solidFill>
                <a:latin typeface="Source Sans Pro"/>
              </a:rPr>
              <a:t>Ambitious: 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a drive to succeed, willing to aim high and put in the work.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46000" y="879142"/>
            <a:ext cx="8500000" cy="530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146000" y="1099142"/>
            <a:ext cx="7900000" cy="2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800"/>
              </a:spcAft>
            </a:pPr>
            <a:r>
              <a:rPr sz="2400" b="1" i="0">
                <a:solidFill>
                  <a:srgbClr val="049F84"/>
                </a:solidFill>
                <a:latin typeface="Source Sans Pro"/>
              </a:rPr>
              <a:t>2023 Q4</a:t>
            </a:r>
          </a:p>
          <a:p>
            <a:pPr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 i="1">
                <a:solidFill>
                  <a:srgbClr val="203D48"/>
                </a:solidFill>
                <a:latin typeface="Source Sans Pro"/>
              </a:rPr>
              <a:t>Ed O’Donnell is an entrepreneur from Tipperary. Since 2007 he makes crisps from potatoes grown on his farm.</a:t>
            </a:r>
          </a:p>
          <a:p>
            <a:pPr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 i="0">
                <a:solidFill>
                  <a:srgbClr val="203D48"/>
                </a:solidFill>
                <a:latin typeface="Source Sans Pro"/>
              </a:rPr>
              <a:t>Explain the term entrepreneur.</a:t>
            </a:r>
          </a:p>
        </p:txBody>
      </p:sp>
      <p:sp>
        <p:nvSpPr>
          <p:cNvPr id="4" name="anim_click1"/>
          <p:cNvSpPr txBox="1"/>
          <p:nvPr/>
        </p:nvSpPr>
        <p:spPr>
          <a:xfrm>
            <a:off x="2146000" y="2629142"/>
            <a:ext cx="79000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 i="1">
                <a:solidFill>
                  <a:srgbClr val="2E55C6"/>
                </a:solidFill>
                <a:latin typeface="Source Sans Pro"/>
              </a:rPr>
              <a:t>A person who takes the initiative (2m), spots a gap in the market (2m) and takes on the personal and financial risk (2m) of setting up a business, in the hope of making a profit.</a:t>
            </a:r>
          </a:p>
        </p:txBody>
      </p:sp>
      <p:sp>
        <p:nvSpPr>
          <p:cNvPr id="5" name="anim_click2"/>
          <p:cNvSpPr txBox="1"/>
          <p:nvPr/>
        </p:nvSpPr>
        <p:spPr>
          <a:xfrm>
            <a:off x="2146000" y="3469142"/>
            <a:ext cx="7900000" cy="37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 i="1">
                <a:solidFill>
                  <a:srgbClr val="2E55C6"/>
                </a:solidFill>
                <a:latin typeface="Source Sans Pro"/>
              </a:rPr>
              <a:t>For example, Eoin Cluskey spotted a gap and took the risk to set up Bread 41 in Dublin.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146000" y="4579142"/>
            <a:ext cx="7900000" cy="1400000"/>
          </a:xfrm>
          <a:prstGeom prst="roundRect">
            <a:avLst>
              <a:gd name="adj" fmla="val 25000"/>
            </a:avLst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326000" y="4994577"/>
            <a:ext cx="7540000" cy="56913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b="1" i="0" dirty="0">
                <a:solidFill>
                  <a:srgbClr val="203D48"/>
                </a:solidFill>
                <a:latin typeface="Source Sans Pro"/>
              </a:rPr>
              <a:t>TOP TIP:  </a:t>
            </a:r>
            <a:r>
              <a:rPr b="0" i="0" dirty="0">
                <a:solidFill>
                  <a:srgbClr val="203D48"/>
                </a:solidFill>
                <a:latin typeface="Source Sans Pro"/>
              </a:rPr>
              <a:t>Three </a:t>
            </a:r>
            <a:r>
              <a:rPr lang="en-GB" dirty="0">
                <a:solidFill>
                  <a:srgbClr val="203D48"/>
                </a:solidFill>
                <a:latin typeface="Source Sans Pro"/>
              </a:rPr>
              <a:t>main </a:t>
            </a:r>
            <a:r>
              <a:rPr b="0" i="0" dirty="0">
                <a:solidFill>
                  <a:srgbClr val="203D48"/>
                </a:solidFill>
                <a:latin typeface="Source Sans Pro"/>
              </a:rPr>
              <a:t>parts </a:t>
            </a:r>
            <a:r>
              <a:rPr lang="en-GB" b="0" i="0" dirty="0">
                <a:solidFill>
                  <a:srgbClr val="203D48"/>
                </a:solidFill>
                <a:latin typeface="Source Sans Pro"/>
              </a:rPr>
              <a:t>should be included: use </a:t>
            </a:r>
            <a:r>
              <a:rPr b="0" i="0" dirty="0">
                <a:solidFill>
                  <a:srgbClr val="203D48"/>
                </a:solidFill>
                <a:latin typeface="Source Sans Pro"/>
              </a:rPr>
              <a:t>initiative, </a:t>
            </a:r>
            <a:r>
              <a:rPr lang="en-GB" b="0" i="0" dirty="0">
                <a:solidFill>
                  <a:srgbClr val="203D48"/>
                </a:solidFill>
                <a:latin typeface="Source Sans Pro"/>
              </a:rPr>
              <a:t>spot a </a:t>
            </a:r>
            <a:r>
              <a:rPr b="0" i="0" dirty="0">
                <a:solidFill>
                  <a:srgbClr val="203D48"/>
                </a:solidFill>
                <a:latin typeface="Source Sans Pro"/>
              </a:rPr>
              <a:t>gap in the market, </a:t>
            </a:r>
            <a:r>
              <a:rPr lang="en-GB" b="0" i="0" dirty="0">
                <a:solidFill>
                  <a:srgbClr val="203D48"/>
                </a:solidFill>
                <a:latin typeface="Source Sans Pro"/>
              </a:rPr>
              <a:t>take on </a:t>
            </a:r>
            <a:r>
              <a:rPr b="0" i="0" dirty="0">
                <a:solidFill>
                  <a:srgbClr val="203D48"/>
                </a:solidFill>
                <a:latin typeface="Source Sans Pro"/>
              </a:rPr>
              <a:t>personal and financial risk. Add a named example </a:t>
            </a:r>
            <a:r>
              <a:rPr lang="en-GB" b="0" i="0" dirty="0">
                <a:solidFill>
                  <a:srgbClr val="203D48"/>
                </a:solidFill>
                <a:latin typeface="Source Sans Pro"/>
              </a:rPr>
              <a:t>to help.</a:t>
            </a:r>
            <a:endParaRPr b="0" i="0" dirty="0">
              <a:solidFill>
                <a:srgbClr val="203D48"/>
              </a:solidFill>
              <a:latin typeface="Source Sans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1000" y="1746049"/>
            <a:ext cx="10670000" cy="4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1600"/>
              </a:spcAft>
            </a:pPr>
            <a:r>
              <a:rPr sz="2400" b="1" i="0" dirty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400" b="1" i="0" dirty="0">
                <a:solidFill>
                  <a:srgbClr val="FFFFFF"/>
                </a:solidFill>
                <a:latin typeface="Source Sans Pro"/>
              </a:rPr>
              <a:t>Identify the skills/characteristics of an entrepreneur.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1600" b="1" i="0" dirty="0">
                <a:solidFill>
                  <a:srgbClr val="FFFFFF"/>
                </a:solidFill>
                <a:latin typeface="Source Sans Pro"/>
              </a:rPr>
              <a:t>Niall Harty and Ross McDowell built All Real Nutrition from a home kitchen in Kerry. Which skill does each of the following best demonstrate? Give a reason for each answer.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AutoNum type="arabicPeriod"/>
            </a:pPr>
            <a:r>
              <a:rPr sz="1600" b="1" i="0" dirty="0">
                <a:solidFill>
                  <a:srgbClr val="FFFFFF"/>
                </a:solidFill>
                <a:latin typeface="Source Sans Pro"/>
              </a:rPr>
              <a:t>Niall left a secure engineering career to make protein bars with no experience in food production.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AutoNum type="arabicPeriod"/>
            </a:pPr>
            <a:r>
              <a:rPr sz="1600" b="1" i="0" dirty="0">
                <a:solidFill>
                  <a:srgbClr val="FFFFFF"/>
                </a:solidFill>
                <a:latin typeface="Source Sans Pro"/>
              </a:rPr>
              <a:t>Niall went through between 500 and 600 recipe attempts before getting the bar right.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AutoNum type="arabicPeriod"/>
            </a:pPr>
            <a:r>
              <a:rPr sz="1600" b="1" i="0" dirty="0">
                <a:solidFill>
                  <a:srgbClr val="FFFFFF"/>
                </a:solidFill>
                <a:latin typeface="Source Sans Pro"/>
              </a:rPr>
              <a:t>On his first day Niall had no roadmap or support available, but figured out a plan of action and got to work.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AutoNum type="arabicPeriod"/>
            </a:pPr>
            <a:r>
              <a:rPr sz="1600" b="1" i="0" dirty="0">
                <a:solidFill>
                  <a:srgbClr val="FFFFFF"/>
                </a:solidFill>
                <a:latin typeface="Source Sans Pro"/>
              </a:rPr>
              <a:t>Niall and Ross built relationships with retailers like </a:t>
            </a:r>
            <a:r>
              <a:rPr sz="1600" b="1" i="0" dirty="0" err="1">
                <a:solidFill>
                  <a:srgbClr val="FFFFFF"/>
                </a:solidFill>
                <a:latin typeface="Source Sans Pro"/>
              </a:rPr>
              <a:t>SuperValu</a:t>
            </a:r>
            <a:r>
              <a:rPr sz="1600" b="1" i="0" dirty="0">
                <a:solidFill>
                  <a:srgbClr val="FFFFFF"/>
                </a:solidFill>
                <a:latin typeface="Source Sans Pro"/>
              </a:rPr>
              <a:t> and Centra and grew a loyal customer base of online customers.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AutoNum type="arabicPeriod"/>
            </a:pPr>
            <a:r>
              <a:rPr sz="1600" b="1" i="0" dirty="0">
                <a:solidFill>
                  <a:srgbClr val="FFFFFF"/>
                </a:solidFill>
                <a:latin typeface="Source Sans Pro"/>
              </a:rPr>
              <a:t>From a kitchen in Kerry, Niall and Ross set a goal of becoming the number one natural protein bar brand in Europe and made every decision with that target in mind.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Q1 → Q3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1613</Words>
  <Application>Microsoft Macintosh PowerPoint</Application>
  <PresentationFormat>Widescreen</PresentationFormat>
  <Paragraphs>108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ADLaM Display</vt:lpstr>
      <vt:lpstr>Aptos</vt:lpstr>
      <vt:lpstr>Arial</vt:lpstr>
      <vt:lpstr>Calibri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Gavin Duffy</cp:lastModifiedBy>
  <cp:revision>4</cp:revision>
  <dcterms:created xsi:type="dcterms:W3CDTF">2013-01-27T09:14:16Z</dcterms:created>
  <dcterms:modified xsi:type="dcterms:W3CDTF">2026-07-18T06:46:47Z</dcterms:modified>
  <cp:category/>
</cp:coreProperties>
</file>