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snapToObjects="1">
      <p:cViewPr varScale="1">
        <p:scale>
          <a:sx n="109" d="100"/>
          <a:sy n="109" d="100"/>
        </p:scale>
        <p:origin x="208" y="42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video" Target="https://www.youtube.com/embed/Y3hiMr_JKpM?feature=oembed"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7.xml"/><Relationship Id="rId1" Type="http://schemas.openxmlformats.org/officeDocument/2006/relationships/video" Target="https://www.youtube.com/embed/Xw3-WUfRQT4?feature=oembed" TargetMode="Externa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700000"/>
            <a:ext cx="10515600" cy="1800000"/>
          </a:xfrm>
          <a:prstGeom prst="rect">
            <a:avLst/>
          </a:prstGeom>
          <a:noFill/>
        </p:spPr>
        <p:txBody>
          <a:bodyPr wrap="square" lIns="0" tIns="0" rIns="0" bIns="0" anchor="t">
            <a:spAutoFit/>
          </a:bodyPr>
          <a:lstStyle/>
          <a:p>
            <a:pPr>
              <a:spcBef>
                <a:spcPts val="0"/>
              </a:spcBef>
              <a:spcAft>
                <a:spcPts val="1000"/>
              </a:spcAft>
            </a:pPr>
            <a:r>
              <a:rPr sz="4400" b="0" i="0">
                <a:solidFill>
                  <a:srgbClr val="00B2FF"/>
                </a:solidFill>
                <a:latin typeface="ADLaM Display"/>
              </a:rPr>
              <a:t>Financial, Cultural and Social Enterprise</a:t>
            </a:r>
          </a:p>
          <a:p>
            <a:pPr>
              <a:spcBef>
                <a:spcPts val="600"/>
              </a:spcBef>
              <a:spcAft>
                <a:spcPts val="800"/>
              </a:spcAft>
            </a:pPr>
            <a:r>
              <a:rPr sz="2600" b="0" i="0">
                <a:solidFill>
                  <a:srgbClr val="00B2FF"/>
                </a:solidFill>
                <a:latin typeface="ADLaM Display"/>
              </a:rPr>
              <a:t>Learning Outcome 2.1</a:t>
            </a:r>
          </a:p>
        </p:txBody>
      </p:sp>
      <p:sp>
        <p:nvSpPr>
          <p:cNvPr id="3" name="TextBox 2"/>
          <p:cNvSpPr txBox="1"/>
          <p:nvPr/>
        </p:nvSpPr>
        <p:spPr>
          <a:xfrm>
            <a:off x="838200" y="2900000"/>
            <a:ext cx="10515600" cy="2000000"/>
          </a:xfrm>
          <a:prstGeom prst="rect">
            <a:avLst/>
          </a:prstGeom>
          <a:noFill/>
        </p:spPr>
        <p:txBody>
          <a:bodyPr wrap="square" lIns="0" tIns="0" rIns="0" bIns="0" anchor="t">
            <a:spAutoFit/>
          </a:bodyPr>
          <a:lstStyle/>
          <a:p>
            <a:pPr>
              <a:lnSpc>
                <a:spcPct val="115000"/>
              </a:lnSpc>
              <a:spcBef>
                <a:spcPts val="0"/>
              </a:spcBef>
              <a:spcAft>
                <a:spcPts val="800"/>
              </a:spcAft>
            </a:pPr>
            <a:r>
              <a:rPr sz="2200" b="1" i="0">
                <a:solidFill>
                  <a:srgbClr val="203D48"/>
                </a:solidFill>
                <a:latin typeface="Source Sans Pro"/>
              </a:rPr>
              <a:t>Identify different types of financial, cultural and social enterprise and appreciate the role each plays in society.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Role of Financial Enterprises In Society</a:t>
            </a:r>
          </a:p>
        </p:txBody>
      </p:sp>
      <p:sp>
        <p:nvSpPr>
          <p:cNvPr id="3" name="Rectangle 2"/>
          <p:cNvSpPr/>
          <p:nvPr/>
        </p:nvSpPr>
        <p:spPr>
          <a:xfrm>
            <a:off x="520700" y="1450000"/>
            <a:ext cx="2500000" cy="115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Create employment</a:t>
            </a:r>
          </a:p>
        </p:txBody>
      </p:sp>
      <p:sp>
        <p:nvSpPr>
          <p:cNvPr id="4" name="Rectangle 3"/>
          <p:cNvSpPr/>
          <p:nvPr/>
        </p:nvSpPr>
        <p:spPr>
          <a:xfrm>
            <a:off x="3080700" y="1450000"/>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Financial enterprises employ local people, so they create jobs which increase disposable income for the local community. Centra employs more than 11,700 people across its stores in Ireland.</a:t>
            </a:r>
          </a:p>
        </p:txBody>
      </p:sp>
      <p:sp>
        <p:nvSpPr>
          <p:cNvPr id="5" name="Rectangle 4"/>
          <p:cNvSpPr/>
          <p:nvPr/>
        </p:nvSpPr>
        <p:spPr>
          <a:xfrm>
            <a:off x="520700" y="2720000"/>
            <a:ext cx="2500000" cy="1150000"/>
          </a:xfrm>
          <a:prstGeom prst="rect">
            <a:avLst/>
          </a:prstGeom>
          <a:solidFill>
            <a:srgbClr val="F32201"/>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Provides goods and services</a:t>
            </a:r>
          </a:p>
        </p:txBody>
      </p:sp>
      <p:sp>
        <p:nvSpPr>
          <p:cNvPr id="6" name="Rectangle 5"/>
          <p:cNvSpPr/>
          <p:nvPr/>
        </p:nvSpPr>
        <p:spPr>
          <a:xfrm>
            <a:off x="3080700" y="2720000"/>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They supply goods and services that people need every day, so consumers can shop close to home rather than travelling long distances. Mace operates around 160 stores across Ireland, many of them in smaller towns and villages.</a:t>
            </a:r>
          </a:p>
        </p:txBody>
      </p:sp>
      <p:sp>
        <p:nvSpPr>
          <p:cNvPr id="7" name="Rectangle 6"/>
          <p:cNvSpPr/>
          <p:nvPr/>
        </p:nvSpPr>
        <p:spPr>
          <a:xfrm>
            <a:off x="520700" y="3990000"/>
            <a:ext cx="2500000" cy="1150000"/>
          </a:xfrm>
          <a:prstGeom prst="rect">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Supports the local economy</a:t>
            </a:r>
          </a:p>
        </p:txBody>
      </p:sp>
      <p:sp>
        <p:nvSpPr>
          <p:cNvPr id="8" name="Rectangle 7"/>
          <p:cNvSpPr/>
          <p:nvPr/>
        </p:nvSpPr>
        <p:spPr>
          <a:xfrm>
            <a:off x="3080700" y="3990000"/>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Profitable enterprises pay taxes on their profits and buy stock from Irish suppliers, so funds are kept circulating within the local economy. Musgrave, which owns Centra and SuperValu, supports over 41,000 jobs across more than 1,000 stores and sites in Ireland.</a:t>
            </a:r>
          </a:p>
        </p:txBody>
      </p:sp>
      <p:sp>
        <p:nvSpPr>
          <p:cNvPr id="9" name="Rounded Rectangle 8"/>
          <p:cNvSpPr/>
          <p:nvPr/>
        </p:nvSpPr>
        <p:spPr>
          <a:xfrm>
            <a:off x="520700" y="5320000"/>
            <a:ext cx="10960000" cy="900000"/>
          </a:xfrm>
          <a:prstGeom prst="roundRect">
            <a:avLst>
              <a:gd name="adj" fmla="val 20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1" i="0">
                <a:solidFill>
                  <a:srgbClr val="203D48"/>
                </a:solidFill>
                <a:latin typeface="Source Sans Pro"/>
              </a:rPr>
              <a:t>TOP TIP:  </a:t>
            </a:r>
            <a:r>
              <a:rPr sz="1600" b="0" i="0">
                <a:solidFill>
                  <a:srgbClr val="203D48"/>
                </a:solidFill>
                <a:latin typeface="Source Sans Pro"/>
              </a:rPr>
              <a:t>When explaining a benefit for society from something like a financial enterprise, ensure you explain the benefit for individuals or the community the enterprise is in, rather than the government in general.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Challenges Facing Financial Enterprises</a:t>
            </a:r>
          </a:p>
        </p:txBody>
      </p:sp>
      <p:sp>
        <p:nvSpPr>
          <p:cNvPr id="3" name="Rectangle 2"/>
          <p:cNvSpPr/>
          <p:nvPr/>
        </p:nvSpPr>
        <p:spPr>
          <a:xfrm>
            <a:off x="520700" y="1550000"/>
            <a:ext cx="2500000" cy="110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Rising costs</a:t>
            </a:r>
          </a:p>
        </p:txBody>
      </p:sp>
      <p:sp>
        <p:nvSpPr>
          <p:cNvPr id="4" name="Rectangle 3"/>
          <p:cNvSpPr/>
          <p:nvPr/>
        </p:nvSpPr>
        <p:spPr>
          <a:xfrm>
            <a:off x="3080700" y="1550000"/>
            <a:ext cx="8400000"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The cost of energy, wages and rent has increased, so enterprises must work harder to control their costs or their profits will fall.</a:t>
            </a:r>
          </a:p>
        </p:txBody>
      </p:sp>
      <p:sp>
        <p:nvSpPr>
          <p:cNvPr id="5" name="Rectangle 4"/>
          <p:cNvSpPr/>
          <p:nvPr/>
        </p:nvSpPr>
        <p:spPr>
          <a:xfrm>
            <a:off x="520700" y="2800000"/>
            <a:ext cx="2500000" cy="1100000"/>
          </a:xfrm>
          <a:prstGeom prst="rect">
            <a:avLst/>
          </a:prstGeom>
          <a:solidFill>
            <a:srgbClr val="F32201"/>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Online competition</a:t>
            </a:r>
          </a:p>
        </p:txBody>
      </p:sp>
      <p:sp>
        <p:nvSpPr>
          <p:cNvPr id="6" name="Rectangle 5"/>
          <p:cNvSpPr/>
          <p:nvPr/>
        </p:nvSpPr>
        <p:spPr>
          <a:xfrm>
            <a:off x="3080700" y="2800000"/>
            <a:ext cx="8400000"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More people now shop online with retailers eg Amazon, so enterprises must invest in technology and delivery to keep their customers.</a:t>
            </a:r>
          </a:p>
        </p:txBody>
      </p:sp>
      <p:sp>
        <p:nvSpPr>
          <p:cNvPr id="7" name="Rectangle 6"/>
          <p:cNvSpPr/>
          <p:nvPr/>
        </p:nvSpPr>
        <p:spPr>
          <a:xfrm>
            <a:off x="520700" y="4050000"/>
            <a:ext cx="2500000" cy="1100000"/>
          </a:xfrm>
          <a:prstGeom prst="rect">
            <a:avLst/>
          </a:prstGeom>
          <a:solidFill>
            <a:srgbClr val="203D48"/>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Competition from large retailers</a:t>
            </a:r>
          </a:p>
        </p:txBody>
      </p:sp>
      <p:sp>
        <p:nvSpPr>
          <p:cNvPr id="8" name="Rectangle 7"/>
          <p:cNvSpPr/>
          <p:nvPr/>
        </p:nvSpPr>
        <p:spPr>
          <a:xfrm>
            <a:off x="3080700" y="4050000"/>
            <a:ext cx="8400000"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Smaller financial enterprises compete with large supermarket chains eg Tesco, Aldi and Lidl, so they must offer strong service or local products to hold on to their customers.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Q4 → Q6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2. Cultural Enterprise</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400"/>
              </a:spcAft>
            </a:pPr>
            <a:r>
              <a:rPr sz="2200" b="1" i="0">
                <a:solidFill>
                  <a:srgbClr val="203D48"/>
                </a:solidFill>
                <a:latin typeface="Source Sans Pro"/>
              </a:rPr>
              <a:t>A </a:t>
            </a:r>
            <a:r>
              <a:rPr sz="2200" b="1" i="0">
                <a:solidFill>
                  <a:srgbClr val="FFA700"/>
                </a:solidFill>
                <a:latin typeface="Source Sans Pro"/>
              </a:rPr>
              <a:t>cultural enterprise</a:t>
            </a:r>
            <a:r>
              <a:rPr sz="2200" b="1" i="0">
                <a:solidFill>
                  <a:srgbClr val="203D48"/>
                </a:solidFill>
                <a:latin typeface="Source Sans Pro"/>
              </a:rPr>
              <a:t> promotes arts, sport, heritage or traditions. It brings people together and contributes to a community’s identity.</a:t>
            </a:r>
          </a:p>
          <a:p>
            <a:pPr>
              <a:lnSpc>
                <a:spcPct val="110000"/>
              </a:lnSpc>
              <a:spcBef>
                <a:spcPts val="0"/>
              </a:spcBef>
              <a:spcAft>
                <a:spcPts val="1400"/>
              </a:spcAft>
            </a:pPr>
            <a:r>
              <a:rPr sz="2200" b="1" i="0">
                <a:solidFill>
                  <a:srgbClr val="FFA700"/>
                </a:solidFill>
                <a:latin typeface="Source Sans Pro"/>
              </a:rPr>
              <a:t>Examples include: </a:t>
            </a:r>
            <a:r>
              <a:rPr sz="2200" b="1" i="0">
                <a:solidFill>
                  <a:srgbClr val="203D48"/>
                </a:solidFill>
                <a:latin typeface="Source Sans Pro"/>
              </a:rPr>
              <a:t>GAA clubs, Electric Picnic, Galway International Arts Festival, Fleadh Cheoil and local theatres.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Role of Cultural Enterprise in Society</a:t>
            </a:r>
          </a:p>
        </p:txBody>
      </p:sp>
      <p:sp>
        <p:nvSpPr>
          <p:cNvPr id="3" name="Rectangle 2"/>
          <p:cNvSpPr/>
          <p:nvPr/>
        </p:nvSpPr>
        <p:spPr>
          <a:xfrm>
            <a:off x="520700" y="1138986"/>
            <a:ext cx="250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Creates employment</a:t>
            </a:r>
          </a:p>
        </p:txBody>
      </p:sp>
      <p:sp>
        <p:nvSpPr>
          <p:cNvPr id="4" name="Rectangle 3"/>
          <p:cNvSpPr/>
          <p:nvPr/>
        </p:nvSpPr>
        <p:spPr>
          <a:xfrm>
            <a:off x="3080700" y="1138986"/>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Cultural enterprises employ staff and create jobs locally, so more people earn an income in an area improving their standard of living. Electric Picnic creates hundreds of local jobs in Stradbally, Co. Laois every summer.</a:t>
            </a:r>
          </a:p>
        </p:txBody>
      </p:sp>
      <p:sp>
        <p:nvSpPr>
          <p:cNvPr id="5" name="Rectangle 4"/>
          <p:cNvSpPr/>
          <p:nvPr/>
        </p:nvSpPr>
        <p:spPr>
          <a:xfrm>
            <a:off x="520700" y="2408986"/>
            <a:ext cx="2500000" cy="115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Promotes community pride</a:t>
            </a:r>
          </a:p>
        </p:txBody>
      </p:sp>
      <p:sp>
        <p:nvSpPr>
          <p:cNvPr id="6" name="Rectangle 5"/>
          <p:cNvSpPr/>
          <p:nvPr/>
        </p:nvSpPr>
        <p:spPr>
          <a:xfrm>
            <a:off x="3080700" y="2408986"/>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Cultural enterprises bring people together and celebrate local identity which helps to improve wellbeing in the community. A local GAA club brings parents, players and supporters together every weekend.</a:t>
            </a:r>
          </a:p>
        </p:txBody>
      </p:sp>
      <p:sp>
        <p:nvSpPr>
          <p:cNvPr id="7" name="Rectangle 6"/>
          <p:cNvSpPr/>
          <p:nvPr/>
        </p:nvSpPr>
        <p:spPr>
          <a:xfrm>
            <a:off x="520700" y="3678986"/>
            <a:ext cx="2500000" cy="1150000"/>
          </a:xfrm>
          <a:prstGeom prst="rect">
            <a:avLst/>
          </a:prstGeom>
          <a:solidFill>
            <a:srgbClr val="F32201"/>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Attracts visitors which boost sales for local businesses</a:t>
            </a:r>
          </a:p>
        </p:txBody>
      </p:sp>
      <p:sp>
        <p:nvSpPr>
          <p:cNvPr id="8" name="Rectangle 7"/>
          <p:cNvSpPr/>
          <p:nvPr/>
        </p:nvSpPr>
        <p:spPr>
          <a:xfrm>
            <a:off x="3080700" y="3678986"/>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Festivals and events bring visitors from around Ireland and abroad, so local businesses such as hotels, cafes and shops will generate more sales and profits. Galway International Arts Festival attracts hundreds of thousands of visitors to Galway every July.</a:t>
            </a:r>
          </a:p>
        </p:txBody>
      </p:sp>
      <p:sp>
        <p:nvSpPr>
          <p:cNvPr id="9" name="Rectangle 8"/>
          <p:cNvSpPr/>
          <p:nvPr/>
        </p:nvSpPr>
        <p:spPr>
          <a:xfrm>
            <a:off x="520700" y="4948986"/>
            <a:ext cx="2500000" cy="1150000"/>
          </a:xfrm>
          <a:prstGeom prst="rect">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Keeps traditions alive</a:t>
            </a:r>
          </a:p>
        </p:txBody>
      </p:sp>
      <p:sp>
        <p:nvSpPr>
          <p:cNvPr id="10" name="Rectangle 9"/>
          <p:cNvSpPr/>
          <p:nvPr/>
        </p:nvSpPr>
        <p:spPr>
          <a:xfrm>
            <a:off x="3080700" y="4948986"/>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Cultural enterprises celebrate Irish music, sport and language, passing on our local heritage to future generations. Fleadh Cheoil na hEireann celebrates Irish traditional music and is hosted in different Irish towns around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Challenges Facing Cultural Enterprises</a:t>
            </a:r>
          </a:p>
        </p:txBody>
      </p:sp>
      <p:sp>
        <p:nvSpPr>
          <p:cNvPr id="3" name="Rectangle 2"/>
          <p:cNvSpPr/>
          <p:nvPr/>
        </p:nvSpPr>
        <p:spPr>
          <a:xfrm>
            <a:off x="520700" y="1700000"/>
            <a:ext cx="2500000" cy="110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Funding and sponsorship</a:t>
            </a:r>
          </a:p>
        </p:txBody>
      </p:sp>
      <p:sp>
        <p:nvSpPr>
          <p:cNvPr id="4" name="Rectangle 3"/>
          <p:cNvSpPr/>
          <p:nvPr/>
        </p:nvSpPr>
        <p:spPr>
          <a:xfrm>
            <a:off x="3080700" y="1700000"/>
            <a:ext cx="8400000"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Many cultural enterprises rely on grants and sponsors, so when funding is cut events may be smaller or cancelled.</a:t>
            </a:r>
          </a:p>
        </p:txBody>
      </p:sp>
      <p:sp>
        <p:nvSpPr>
          <p:cNvPr id="5" name="Rectangle 4"/>
          <p:cNvSpPr/>
          <p:nvPr/>
        </p:nvSpPr>
        <p:spPr>
          <a:xfrm>
            <a:off x="520700" y="2950000"/>
            <a:ext cx="2500000" cy="110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Online competition</a:t>
            </a:r>
          </a:p>
        </p:txBody>
      </p:sp>
      <p:sp>
        <p:nvSpPr>
          <p:cNvPr id="6" name="Rectangle 5"/>
          <p:cNvSpPr/>
          <p:nvPr/>
        </p:nvSpPr>
        <p:spPr>
          <a:xfrm>
            <a:off x="3080700" y="2950000"/>
            <a:ext cx="8400000"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People can stream music, films and sport at home, which can result in a lower attendance at live events and festivals.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846000" y="1646508"/>
            <a:ext cx="8500000" cy="3710938"/>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 name="TextBox 2"/>
          <p:cNvSpPr txBox="1"/>
          <p:nvPr/>
        </p:nvSpPr>
        <p:spPr>
          <a:xfrm>
            <a:off x="2146000" y="1866508"/>
            <a:ext cx="7900000" cy="2800000"/>
          </a:xfrm>
          <a:prstGeom prst="rect">
            <a:avLst/>
          </a:prstGeom>
          <a:noFill/>
        </p:spPr>
        <p:txBody>
          <a:bodyPr wrap="square" lIns="0" tIns="0" rIns="0" bIns="0" anchor="t">
            <a:spAutoFit/>
          </a:bodyPr>
          <a:lstStyle/>
          <a:p>
            <a:pPr>
              <a:spcBef>
                <a:spcPts val="0"/>
              </a:spcBef>
              <a:spcAft>
                <a:spcPts val="800"/>
              </a:spcAft>
            </a:pPr>
            <a:r>
              <a:rPr sz="2400" b="1" i="0">
                <a:solidFill>
                  <a:srgbClr val="049F84"/>
                </a:solidFill>
                <a:latin typeface="Source Sans Pro"/>
              </a:rPr>
              <a:t>2024 Q10</a:t>
            </a:r>
          </a:p>
          <a:p>
            <a:pPr>
              <a:lnSpc>
                <a:spcPct val="105000"/>
              </a:lnSpc>
              <a:spcBef>
                <a:spcPts val="0"/>
              </a:spcBef>
              <a:spcAft>
                <a:spcPts val="600"/>
              </a:spcAft>
            </a:pPr>
            <a:r>
              <a:rPr sz="1500" b="1" i="1">
                <a:solidFill>
                  <a:srgbClr val="203D48"/>
                </a:solidFill>
                <a:latin typeface="Source Sans Pro"/>
              </a:rPr>
              <a:t>Electric Picnic is an annual music and arts festival held in Ireland. It is an example of a cultural enterprise.</a:t>
            </a:r>
          </a:p>
          <a:p>
            <a:pPr>
              <a:lnSpc>
                <a:spcPct val="105000"/>
              </a:lnSpc>
              <a:spcBef>
                <a:spcPts val="0"/>
              </a:spcBef>
              <a:spcAft>
                <a:spcPts val="600"/>
              </a:spcAft>
            </a:pPr>
            <a:r>
              <a:rPr sz="1500" b="1" i="0">
                <a:solidFill>
                  <a:srgbClr val="203D48"/>
                </a:solidFill>
                <a:latin typeface="Source Sans Pro"/>
              </a:rPr>
              <a:t>What role does a cultural enterprise play in society?</a:t>
            </a:r>
          </a:p>
        </p:txBody>
      </p:sp>
      <p:sp>
        <p:nvSpPr>
          <p:cNvPr id="4" name="anim_click1"/>
          <p:cNvSpPr txBox="1"/>
          <p:nvPr/>
        </p:nvSpPr>
        <p:spPr>
          <a:xfrm>
            <a:off x="2146000" y="3496508"/>
            <a:ext cx="7900000" cy="70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1. Cultural enterprises can create employment opportunities locally, so the standard of living rises in the local area.</a:t>
            </a:r>
          </a:p>
        </p:txBody>
      </p:sp>
      <p:sp>
        <p:nvSpPr>
          <p:cNvPr id="5" name="anim_click2"/>
          <p:cNvSpPr txBox="1"/>
          <p:nvPr/>
        </p:nvSpPr>
        <p:spPr>
          <a:xfrm>
            <a:off x="2146000" y="4336508"/>
            <a:ext cx="7900000" cy="70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2. Cultural enterprises promote local tourism by encouraging visitors to come to a local area on their holidays, so visitors spend money in local hotels, restaurants and shops increasing profits for local businesses.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846000" y="1414400"/>
            <a:ext cx="8500000" cy="4212677"/>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 name="TextBox 2"/>
          <p:cNvSpPr txBox="1"/>
          <p:nvPr/>
        </p:nvSpPr>
        <p:spPr>
          <a:xfrm>
            <a:off x="2146000" y="1634400"/>
            <a:ext cx="7900000" cy="2800000"/>
          </a:xfrm>
          <a:prstGeom prst="rect">
            <a:avLst/>
          </a:prstGeom>
          <a:noFill/>
        </p:spPr>
        <p:txBody>
          <a:bodyPr wrap="square" lIns="0" tIns="0" rIns="0" bIns="0" anchor="t">
            <a:spAutoFit/>
          </a:bodyPr>
          <a:lstStyle/>
          <a:p>
            <a:pPr>
              <a:spcBef>
                <a:spcPts val="0"/>
              </a:spcBef>
              <a:spcAft>
                <a:spcPts val="800"/>
              </a:spcAft>
            </a:pPr>
            <a:r>
              <a:rPr sz="2400" b="1" i="0" dirty="0">
                <a:solidFill>
                  <a:srgbClr val="049F84"/>
                </a:solidFill>
                <a:latin typeface="Source Sans Pro"/>
              </a:rPr>
              <a:t>2023 Q8</a:t>
            </a:r>
          </a:p>
          <a:p>
            <a:pPr>
              <a:lnSpc>
                <a:spcPct val="105000"/>
              </a:lnSpc>
              <a:spcBef>
                <a:spcPts val="0"/>
              </a:spcBef>
              <a:spcAft>
                <a:spcPts val="600"/>
              </a:spcAft>
            </a:pPr>
            <a:r>
              <a:rPr sz="1500" b="1" i="1" dirty="0">
                <a:solidFill>
                  <a:srgbClr val="203D48"/>
                </a:solidFill>
                <a:latin typeface="Source Sans Pro"/>
              </a:rPr>
              <a:t>The Galway Arts Festival is an example of a cultural enterprise and is held in July. The festival </a:t>
            </a:r>
            <a:r>
              <a:rPr sz="1500" b="1" i="1" dirty="0" err="1">
                <a:solidFill>
                  <a:srgbClr val="203D48"/>
                </a:solidFill>
                <a:latin typeface="Source Sans Pro"/>
              </a:rPr>
              <a:t>programme</a:t>
            </a:r>
            <a:r>
              <a:rPr sz="1500" b="1" i="1" dirty="0">
                <a:solidFill>
                  <a:srgbClr val="203D48"/>
                </a:solidFill>
                <a:latin typeface="Source Sans Pro"/>
              </a:rPr>
              <a:t> includes Irish and international work of the highest quality, featuring theatre, music, comedy, visual arts, opera, street spectacle, dance, discussion and comedy.</a:t>
            </a:r>
          </a:p>
          <a:p>
            <a:pPr>
              <a:lnSpc>
                <a:spcPct val="105000"/>
              </a:lnSpc>
              <a:spcBef>
                <a:spcPts val="0"/>
              </a:spcBef>
              <a:spcAft>
                <a:spcPts val="600"/>
              </a:spcAft>
            </a:pPr>
            <a:r>
              <a:rPr sz="1500" b="1" i="0" dirty="0">
                <a:solidFill>
                  <a:srgbClr val="203D48"/>
                </a:solidFill>
                <a:latin typeface="Source Sans Pro"/>
              </a:rPr>
              <a:t>Outline two reasons why cultural enterprise is important in society.</a:t>
            </a:r>
          </a:p>
        </p:txBody>
      </p:sp>
      <p:sp>
        <p:nvSpPr>
          <p:cNvPr id="4" name="anim_click1"/>
          <p:cNvSpPr txBox="1"/>
          <p:nvPr/>
        </p:nvSpPr>
        <p:spPr>
          <a:xfrm>
            <a:off x="2146000" y="3614400"/>
            <a:ext cx="7900000" cy="569130"/>
          </a:xfrm>
          <a:prstGeom prst="rect">
            <a:avLst/>
          </a:prstGeom>
          <a:noFill/>
        </p:spPr>
        <p:txBody>
          <a:bodyPr wrap="square" lIns="0" tIns="0" rIns="0" bIns="0" anchor="t">
            <a:spAutoFit/>
          </a:bodyPr>
          <a:lstStyle/>
          <a:p>
            <a:pPr>
              <a:lnSpc>
                <a:spcPct val="105000"/>
              </a:lnSpc>
              <a:spcBef>
                <a:spcPts val="0"/>
              </a:spcBef>
              <a:spcAft>
                <a:spcPts val="200"/>
              </a:spcAft>
            </a:pPr>
            <a:r>
              <a:rPr b="1" i="1">
                <a:solidFill>
                  <a:srgbClr val="2E55C6"/>
                </a:solidFill>
                <a:latin typeface="Source Sans Pro"/>
              </a:rPr>
              <a:t>1. They can create employment... in the local area like people working in the theatres for the festival.</a:t>
            </a:r>
          </a:p>
        </p:txBody>
      </p:sp>
      <p:sp>
        <p:nvSpPr>
          <p:cNvPr id="5" name="anim_click2"/>
          <p:cNvSpPr txBox="1"/>
          <p:nvPr/>
        </p:nvSpPr>
        <p:spPr>
          <a:xfrm>
            <a:off x="2146000" y="4454400"/>
            <a:ext cx="7900000" cy="569130"/>
          </a:xfrm>
          <a:prstGeom prst="rect">
            <a:avLst/>
          </a:prstGeom>
          <a:noFill/>
        </p:spPr>
        <p:txBody>
          <a:bodyPr wrap="square" lIns="0" tIns="0" rIns="0" bIns="0" anchor="t">
            <a:spAutoFit/>
          </a:bodyPr>
          <a:lstStyle/>
          <a:p>
            <a:pPr>
              <a:lnSpc>
                <a:spcPct val="105000"/>
              </a:lnSpc>
              <a:spcBef>
                <a:spcPts val="0"/>
              </a:spcBef>
              <a:spcAft>
                <a:spcPts val="200"/>
              </a:spcAft>
            </a:pPr>
            <a:r>
              <a:rPr b="1" i="1">
                <a:solidFill>
                  <a:srgbClr val="2E55C6"/>
                </a:solidFill>
                <a:latin typeface="Source Sans Pro"/>
              </a:rPr>
              <a:t>2. Provide entertainment and events... for locals to enjoy in their area and socialise at with neighbours.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Q7 → Q8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3. Social Enterprise</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400"/>
              </a:spcAft>
            </a:pPr>
            <a:r>
              <a:rPr sz="2000" b="1" i="0" dirty="0">
                <a:solidFill>
                  <a:srgbClr val="203D48"/>
                </a:solidFill>
                <a:latin typeface="Source Sans Pro"/>
              </a:rPr>
              <a:t>A </a:t>
            </a:r>
            <a:r>
              <a:rPr sz="2000" b="1" i="0" dirty="0">
                <a:solidFill>
                  <a:srgbClr val="F32201"/>
                </a:solidFill>
                <a:latin typeface="Source Sans Pro"/>
              </a:rPr>
              <a:t>social enterprise</a:t>
            </a:r>
            <a:r>
              <a:rPr sz="2000" b="1" i="0" dirty="0">
                <a:solidFill>
                  <a:srgbClr val="203D48"/>
                </a:solidFill>
                <a:latin typeface="Source Sans Pro"/>
              </a:rPr>
              <a:t> is a business set up to address a social, economic or environmental issue. It generates its own income but puts people and community ahead of private profit.</a:t>
            </a:r>
          </a:p>
          <a:p>
            <a:pPr>
              <a:lnSpc>
                <a:spcPct val="110000"/>
              </a:lnSpc>
              <a:spcBef>
                <a:spcPts val="0"/>
              </a:spcBef>
              <a:spcAft>
                <a:spcPts val="1400"/>
              </a:spcAft>
            </a:pPr>
            <a:r>
              <a:rPr sz="2000" b="1" i="0" dirty="0">
                <a:solidFill>
                  <a:srgbClr val="203D48"/>
                </a:solidFill>
                <a:latin typeface="Source Sans Pro"/>
              </a:rPr>
              <a:t>They differ from a charity as they have to generate revenue to cover their costs, instead of relying on donations to operate.</a:t>
            </a:r>
          </a:p>
          <a:p>
            <a:pPr>
              <a:lnSpc>
                <a:spcPct val="110000"/>
              </a:lnSpc>
              <a:spcBef>
                <a:spcPts val="0"/>
              </a:spcBef>
              <a:spcAft>
                <a:spcPts val="1400"/>
              </a:spcAft>
            </a:pPr>
            <a:r>
              <a:rPr sz="2000" b="1" i="0" dirty="0">
                <a:solidFill>
                  <a:srgbClr val="F32201"/>
                </a:solidFill>
                <a:latin typeface="Source Sans Pro"/>
              </a:rPr>
              <a:t>Examples include: </a:t>
            </a:r>
            <a:r>
              <a:rPr sz="2000" b="1" i="0" dirty="0">
                <a:solidFill>
                  <a:srgbClr val="203D48"/>
                </a:solidFill>
                <a:latin typeface="Source Sans Pro"/>
              </a:rPr>
              <a:t>Rise at the Cove, </a:t>
            </a:r>
            <a:r>
              <a:rPr sz="2000" b="1" i="0" dirty="0" err="1">
                <a:solidFill>
                  <a:srgbClr val="203D48"/>
                </a:solidFill>
                <a:latin typeface="Source Sans Pro"/>
              </a:rPr>
              <a:t>FoodCloud</a:t>
            </a:r>
            <a:r>
              <a:rPr sz="2000" b="1" i="0" dirty="0">
                <a:solidFill>
                  <a:srgbClr val="203D48"/>
                </a:solidFill>
                <a:latin typeface="Source Sans Pro"/>
              </a:rPr>
              <a:t> and Meals on Wheels.</a:t>
            </a:r>
          </a:p>
        </p:txBody>
      </p:sp>
      <p:sp>
        <p:nvSpPr>
          <p:cNvPr id="4" name="Rounded Rectangle 3"/>
          <p:cNvSpPr/>
          <p:nvPr/>
        </p:nvSpPr>
        <p:spPr>
          <a:xfrm>
            <a:off x="838200" y="4700000"/>
            <a:ext cx="10515600" cy="1100000"/>
          </a:xfrm>
          <a:prstGeom prst="roundRect">
            <a:avLst>
              <a:gd name="adj" fmla="val 20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2000" b="1" i="0" dirty="0">
                <a:solidFill>
                  <a:srgbClr val="203D48"/>
                </a:solidFill>
                <a:latin typeface="Source Sans Pro"/>
              </a:rPr>
              <a:t>TOP TIP:  </a:t>
            </a:r>
            <a:r>
              <a:rPr sz="2000" b="0" i="0" dirty="0">
                <a:solidFill>
                  <a:srgbClr val="203D48"/>
                </a:solidFill>
                <a:latin typeface="Source Sans Pro"/>
              </a:rPr>
              <a:t>A social enterprise is not the same as a charity. A social enterprise generates its own income from selling goods or services. A charity relies mainly on donations.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Introduction</a:t>
            </a:r>
          </a:p>
        </p:txBody>
      </p:sp>
      <p:sp>
        <p:nvSpPr>
          <p:cNvPr id="3" name="TextBox 2"/>
          <p:cNvSpPr txBox="1"/>
          <p:nvPr/>
        </p:nvSpPr>
        <p:spPr>
          <a:xfrm>
            <a:off x="838200" y="1500000"/>
            <a:ext cx="7555523" cy="4065344"/>
          </a:xfrm>
          <a:prstGeom prst="rect">
            <a:avLst/>
          </a:prstGeom>
          <a:noFill/>
        </p:spPr>
        <p:txBody>
          <a:bodyPr wrap="square" lIns="0" tIns="0" rIns="0" bIns="0" anchor="t">
            <a:spAutoFit/>
          </a:bodyPr>
          <a:lstStyle/>
          <a:p>
            <a:pPr>
              <a:lnSpc>
                <a:spcPct val="110000"/>
              </a:lnSpc>
              <a:spcBef>
                <a:spcPts val="0"/>
              </a:spcBef>
              <a:spcAft>
                <a:spcPts val="1400"/>
              </a:spcAft>
            </a:pPr>
            <a:r>
              <a:rPr sz="2000" b="1" i="0" dirty="0">
                <a:solidFill>
                  <a:srgbClr val="00B2FF"/>
                </a:solidFill>
                <a:latin typeface="Source Sans Pro"/>
              </a:rPr>
              <a:t>We Make Good</a:t>
            </a:r>
            <a:r>
              <a:rPr sz="2000" b="1" i="0" dirty="0">
                <a:solidFill>
                  <a:srgbClr val="203D48"/>
                </a:solidFill>
                <a:latin typeface="Source Sans Pro"/>
              </a:rPr>
              <a:t> is a Dublin business that makes and sells homeware products such as cushions, bags and printed goods. Since 2018 it has trained and employed people from disadvantaged backgrounds, including refugees, people who have been in prison, struggled with addiction or people living with a disability.</a:t>
            </a:r>
          </a:p>
          <a:p>
            <a:pPr>
              <a:lnSpc>
                <a:spcPct val="110000"/>
              </a:lnSpc>
              <a:spcBef>
                <a:spcPts val="0"/>
              </a:spcBef>
              <a:spcAft>
                <a:spcPts val="1400"/>
              </a:spcAft>
            </a:pPr>
            <a:r>
              <a:rPr sz="2000" b="1" i="0" dirty="0">
                <a:solidFill>
                  <a:srgbClr val="203D48"/>
                </a:solidFill>
                <a:latin typeface="Source Sans Pro"/>
              </a:rPr>
              <a:t>Their products are sold online and in shops, and the money made goes back into the business to create more jobs. We Make Good has won awards and its products are stocked in some of Ireland’s best-known retailers.</a:t>
            </a:r>
          </a:p>
          <a:p>
            <a:pPr>
              <a:lnSpc>
                <a:spcPct val="110000"/>
              </a:lnSpc>
              <a:spcBef>
                <a:spcPts val="0"/>
              </a:spcBef>
              <a:spcAft>
                <a:spcPts val="1400"/>
              </a:spcAft>
            </a:pPr>
            <a:r>
              <a:rPr sz="2000" b="1" i="0" dirty="0">
                <a:solidFill>
                  <a:srgbClr val="203D48"/>
                </a:solidFill>
                <a:latin typeface="Source Sans Pro"/>
              </a:rPr>
              <a:t>A business where making profits is not the main purpose is called a </a:t>
            </a:r>
            <a:r>
              <a:rPr sz="2000" b="1" i="0" dirty="0">
                <a:solidFill>
                  <a:srgbClr val="049F84"/>
                </a:solidFill>
                <a:latin typeface="Source Sans Pro"/>
              </a:rPr>
              <a:t>social enterprise</a:t>
            </a:r>
            <a:r>
              <a:rPr sz="2000" b="1" i="0" dirty="0">
                <a:solidFill>
                  <a:srgbClr val="203D48"/>
                </a:solidFill>
                <a:latin typeface="Source Sans Pro"/>
              </a:rPr>
              <a:t>.</a:t>
            </a:r>
          </a:p>
        </p:txBody>
      </p:sp>
      <p:pic>
        <p:nvPicPr>
          <p:cNvPr id="4" name="Online Media 3" descr="Dublin City Social Enterprise Awards 2024 – We Make Good">
            <a:hlinkClick r:id="" action="ppaction://media"/>
            <a:extLst>
              <a:ext uri="{FF2B5EF4-FFF2-40B4-BE49-F238E27FC236}">
                <a16:creationId xmlns:a16="http://schemas.microsoft.com/office/drawing/2014/main" id="{297E822B-CA7C-6BAB-4349-7D284D29B7A5}"/>
              </a:ext>
            </a:extLst>
          </p:cNvPr>
          <p:cNvPicPr>
            <a:picLocks noRot="1" noChangeAspect="1"/>
          </p:cNvPicPr>
          <p:nvPr>
            <a:videoFile r:link="rId1"/>
          </p:nvPr>
        </p:nvPicPr>
        <p:blipFill>
          <a:blip r:embed="rId4"/>
          <a:stretch>
            <a:fillRect/>
          </a:stretch>
        </p:blipFill>
        <p:spPr>
          <a:xfrm>
            <a:off x="8393723" y="2307558"/>
            <a:ext cx="3468393" cy="19596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Role of Social Enterprises In Society</a:t>
            </a:r>
          </a:p>
        </p:txBody>
      </p:sp>
      <p:sp>
        <p:nvSpPr>
          <p:cNvPr id="3" name="Rectangle 2"/>
          <p:cNvSpPr/>
          <p:nvPr/>
        </p:nvSpPr>
        <p:spPr>
          <a:xfrm>
            <a:off x="520700" y="1150709"/>
            <a:ext cx="250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Provides services that are underprovided</a:t>
            </a:r>
          </a:p>
        </p:txBody>
      </p:sp>
      <p:sp>
        <p:nvSpPr>
          <p:cNvPr id="4" name="Rectangle 3"/>
          <p:cNvSpPr/>
          <p:nvPr/>
        </p:nvSpPr>
        <p:spPr>
          <a:xfrm>
            <a:off x="3080700" y="1150709"/>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Social enterprises offer services that the government or private sector does not always provide, so people who need help can access it. Meals on Wheels delivers hot meals to older and vulnerable people who cannot easily cook for themselves.</a:t>
            </a:r>
          </a:p>
        </p:txBody>
      </p:sp>
      <p:sp>
        <p:nvSpPr>
          <p:cNvPr id="5" name="Rectangle 4"/>
          <p:cNvSpPr/>
          <p:nvPr/>
        </p:nvSpPr>
        <p:spPr>
          <a:xfrm>
            <a:off x="520700" y="2420709"/>
            <a:ext cx="2500000" cy="115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Raises awareness of social issues</a:t>
            </a:r>
          </a:p>
        </p:txBody>
      </p:sp>
      <p:sp>
        <p:nvSpPr>
          <p:cNvPr id="6" name="Rectangle 5"/>
          <p:cNvSpPr/>
          <p:nvPr/>
        </p:nvSpPr>
        <p:spPr>
          <a:xfrm>
            <a:off x="3080700" y="2420709"/>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Social enterprises tackle problems such as homelessness, addiction and food waste that private businesses have no incentive to solve, ensuring these issues get the attention they need. FoodCloud redistributes surplus food from supermarkets to charities and community groups across Ireland.</a:t>
            </a:r>
          </a:p>
        </p:txBody>
      </p:sp>
      <p:sp>
        <p:nvSpPr>
          <p:cNvPr id="7" name="Rectangle 6"/>
          <p:cNvSpPr/>
          <p:nvPr/>
        </p:nvSpPr>
        <p:spPr>
          <a:xfrm>
            <a:off x="520700" y="3690709"/>
            <a:ext cx="2500000" cy="1150000"/>
          </a:xfrm>
          <a:prstGeom prst="rect">
            <a:avLst/>
          </a:prstGeom>
          <a:solidFill>
            <a:srgbClr val="F32201"/>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Offers a platform to volunteer</a:t>
            </a:r>
          </a:p>
        </p:txBody>
      </p:sp>
      <p:sp>
        <p:nvSpPr>
          <p:cNvPr id="8" name="Rectangle 7"/>
          <p:cNvSpPr/>
          <p:nvPr/>
        </p:nvSpPr>
        <p:spPr>
          <a:xfrm>
            <a:off x="3080700" y="3690709"/>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Social enterprises give people a chance to give back to society and learn new skills, so volunteers gain experience working in teams and taking on leadership roles. St Vincent de Paul is supported by over 11,000 volunteers across Ireland helping people in need.</a:t>
            </a:r>
          </a:p>
        </p:txBody>
      </p:sp>
      <p:sp>
        <p:nvSpPr>
          <p:cNvPr id="9" name="Rectangle 8"/>
          <p:cNvSpPr/>
          <p:nvPr/>
        </p:nvSpPr>
        <p:spPr>
          <a:xfrm>
            <a:off x="520700" y="4960709"/>
            <a:ext cx="2500000" cy="1150000"/>
          </a:xfrm>
          <a:prstGeom prst="rect">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Provides employment in local communities</a:t>
            </a:r>
          </a:p>
        </p:txBody>
      </p:sp>
      <p:sp>
        <p:nvSpPr>
          <p:cNvPr id="10" name="Rectangle 9"/>
          <p:cNvSpPr/>
          <p:nvPr/>
        </p:nvSpPr>
        <p:spPr>
          <a:xfrm>
            <a:off x="3080700" y="4960709"/>
            <a:ext cx="84000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Social enterprises often employ people who find it hard to get other work, so they provide a route to earning a living. Rise at the Cove employs and trains people in the Tiglin rehabilitation programme in Greystones, Co. Wicklow.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Challenges Facing Social Enterprises</a:t>
            </a:r>
          </a:p>
        </p:txBody>
      </p:sp>
      <p:sp>
        <p:nvSpPr>
          <p:cNvPr id="3" name="Rectangle 2"/>
          <p:cNvSpPr/>
          <p:nvPr/>
        </p:nvSpPr>
        <p:spPr>
          <a:xfrm>
            <a:off x="520700" y="1700000"/>
            <a:ext cx="2500000" cy="110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Lack of volunteers</a:t>
            </a:r>
          </a:p>
        </p:txBody>
      </p:sp>
      <p:sp>
        <p:nvSpPr>
          <p:cNvPr id="4" name="Rectangle 3"/>
          <p:cNvSpPr/>
          <p:nvPr/>
        </p:nvSpPr>
        <p:spPr>
          <a:xfrm>
            <a:off x="3080700" y="1700000"/>
            <a:ext cx="8400000"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Social enterprises often rely on volunteers, so when fewer people give their time, services may have to be reduced or stopped.</a:t>
            </a:r>
          </a:p>
        </p:txBody>
      </p:sp>
      <p:sp>
        <p:nvSpPr>
          <p:cNvPr id="5" name="Rectangle 4"/>
          <p:cNvSpPr/>
          <p:nvPr/>
        </p:nvSpPr>
        <p:spPr>
          <a:xfrm>
            <a:off x="520700" y="2950000"/>
            <a:ext cx="2500000" cy="110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Generating income to cover costs</a:t>
            </a:r>
          </a:p>
        </p:txBody>
      </p:sp>
      <p:sp>
        <p:nvSpPr>
          <p:cNvPr id="6" name="Rectangle 5"/>
          <p:cNvSpPr/>
          <p:nvPr/>
        </p:nvSpPr>
        <p:spPr>
          <a:xfrm>
            <a:off x="3080700" y="2950000"/>
            <a:ext cx="8400000"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A social enterprise must earn enough income to keep running while putting people and community first, so it can be hard to do both at the same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846000" y="1660585"/>
            <a:ext cx="8500000" cy="3837538"/>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 name="TextBox 2"/>
          <p:cNvSpPr txBox="1"/>
          <p:nvPr/>
        </p:nvSpPr>
        <p:spPr>
          <a:xfrm>
            <a:off x="2146000" y="1880585"/>
            <a:ext cx="7900000" cy="2800000"/>
          </a:xfrm>
          <a:prstGeom prst="rect">
            <a:avLst/>
          </a:prstGeom>
          <a:noFill/>
        </p:spPr>
        <p:txBody>
          <a:bodyPr wrap="square" lIns="0" tIns="0" rIns="0" bIns="0" anchor="t">
            <a:spAutoFit/>
          </a:bodyPr>
          <a:lstStyle/>
          <a:p>
            <a:pPr>
              <a:spcBef>
                <a:spcPts val="0"/>
              </a:spcBef>
              <a:spcAft>
                <a:spcPts val="800"/>
              </a:spcAft>
            </a:pPr>
            <a:r>
              <a:rPr sz="2400" b="1" i="0" dirty="0">
                <a:solidFill>
                  <a:srgbClr val="049F84"/>
                </a:solidFill>
                <a:latin typeface="Source Sans Pro"/>
              </a:rPr>
              <a:t>2025 Q15</a:t>
            </a:r>
          </a:p>
          <a:p>
            <a:pPr>
              <a:lnSpc>
                <a:spcPct val="105000"/>
              </a:lnSpc>
              <a:spcBef>
                <a:spcPts val="0"/>
              </a:spcBef>
              <a:spcAft>
                <a:spcPts val="600"/>
              </a:spcAft>
            </a:pPr>
            <a:r>
              <a:rPr sz="1500" b="1" i="1" dirty="0">
                <a:solidFill>
                  <a:srgbClr val="203D48"/>
                </a:solidFill>
                <a:latin typeface="Source Sans Pro"/>
              </a:rPr>
              <a:t>It is estimated there are 4,300 social enterprises operating in Ireland. (Adapted from </a:t>
            </a:r>
            <a:r>
              <a:rPr sz="1500" b="1" i="1" dirty="0" err="1">
                <a:solidFill>
                  <a:srgbClr val="203D48"/>
                </a:solidFill>
                <a:latin typeface="Source Sans Pro"/>
              </a:rPr>
              <a:t>gov.ie</a:t>
            </a:r>
            <a:r>
              <a:rPr sz="1500" b="1" i="1" dirty="0">
                <a:solidFill>
                  <a:srgbClr val="203D48"/>
                </a:solidFill>
                <a:latin typeface="Source Sans Pro"/>
              </a:rPr>
              <a:t>, July 2024)</a:t>
            </a:r>
          </a:p>
          <a:p>
            <a:pPr>
              <a:lnSpc>
                <a:spcPct val="105000"/>
              </a:lnSpc>
              <a:spcBef>
                <a:spcPts val="0"/>
              </a:spcBef>
              <a:spcAft>
                <a:spcPts val="600"/>
              </a:spcAft>
            </a:pPr>
            <a:r>
              <a:rPr sz="1500" b="1" i="0" dirty="0">
                <a:solidFill>
                  <a:srgbClr val="203D48"/>
                </a:solidFill>
                <a:latin typeface="Source Sans Pro"/>
              </a:rPr>
              <a:t>(</a:t>
            </a:r>
            <a:r>
              <a:rPr sz="1500" b="1" i="0" dirty="0" err="1">
                <a:solidFill>
                  <a:srgbClr val="203D48"/>
                </a:solidFill>
                <a:latin typeface="Source Sans Pro"/>
              </a:rPr>
              <a:t>i</a:t>
            </a:r>
            <a:r>
              <a:rPr sz="1500" b="1" i="0" dirty="0">
                <a:solidFill>
                  <a:srgbClr val="203D48"/>
                </a:solidFill>
                <a:latin typeface="Source Sans Pro"/>
              </a:rPr>
              <a:t>) Explain the term social enterprise.</a:t>
            </a:r>
          </a:p>
          <a:p>
            <a:pPr>
              <a:lnSpc>
                <a:spcPct val="105000"/>
              </a:lnSpc>
              <a:spcBef>
                <a:spcPts val="0"/>
              </a:spcBef>
              <a:spcAft>
                <a:spcPts val="600"/>
              </a:spcAft>
            </a:pPr>
            <a:r>
              <a:rPr sz="1500" b="1" i="0" dirty="0">
                <a:solidFill>
                  <a:srgbClr val="203D48"/>
                </a:solidFill>
                <a:latin typeface="Source Sans Pro"/>
              </a:rPr>
              <a:t>(ii) Describe one challenge facing social enterprises.</a:t>
            </a:r>
          </a:p>
        </p:txBody>
      </p:sp>
      <p:sp>
        <p:nvSpPr>
          <p:cNvPr id="4" name="anim_click1"/>
          <p:cNvSpPr txBox="1"/>
          <p:nvPr/>
        </p:nvSpPr>
        <p:spPr>
          <a:xfrm>
            <a:off x="2146000" y="3660585"/>
            <a:ext cx="7900000" cy="70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(i) A social enterprise is a business set up to address a social, economic or environmental issue. It generates its own income but puts people and community ahead of private profit, eg Meals on Wheels.</a:t>
            </a:r>
          </a:p>
        </p:txBody>
      </p:sp>
      <p:sp>
        <p:nvSpPr>
          <p:cNvPr id="5" name="anim_click2"/>
          <p:cNvSpPr txBox="1"/>
          <p:nvPr/>
        </p:nvSpPr>
        <p:spPr>
          <a:xfrm>
            <a:off x="2146000" y="4500585"/>
            <a:ext cx="7900000" cy="70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(ii) A social enterprise must earn enough income to cover its costs while still putting people and community first, so it can be hard to do both at the same time when competing against for-profit businesses.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Online Media 2" descr="Rise at the Cove Documentary 2023">
            <a:hlinkClick r:id="" action="ppaction://media"/>
            <a:extLst>
              <a:ext uri="{FF2B5EF4-FFF2-40B4-BE49-F238E27FC236}">
                <a16:creationId xmlns:a16="http://schemas.microsoft.com/office/drawing/2014/main" id="{6855FDF2-D5BF-585C-6C6A-FE9F93E01E08}"/>
              </a:ext>
            </a:extLst>
          </p:cNvPr>
          <p:cNvPicPr>
            <a:picLocks noRot="1" noChangeAspect="1"/>
          </p:cNvPicPr>
          <p:nvPr>
            <a:videoFile r:link="rId1"/>
          </p:nvPr>
        </p:nvPicPr>
        <p:blipFill>
          <a:blip r:embed="rId4"/>
          <a:stretch>
            <a:fillRect/>
          </a:stretch>
        </p:blipFill>
        <p:spPr>
          <a:xfrm>
            <a:off x="1794305" y="1610222"/>
            <a:ext cx="8603390" cy="48609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A4F0B54-1F41-9139-A60D-35A34A85161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2B91B8-8F01-4DC1-30D3-576E6A1A6331}"/>
              </a:ext>
            </a:extLst>
          </p:cNvPr>
          <p:cNvSpPr txBox="1"/>
          <p:nvPr/>
        </p:nvSpPr>
        <p:spPr>
          <a:xfrm>
            <a:off x="761000" y="1475846"/>
            <a:ext cx="10670000" cy="4700000"/>
          </a:xfrm>
          <a:prstGeom prst="rect">
            <a:avLst/>
          </a:prstGeom>
          <a:noFill/>
        </p:spPr>
        <p:txBody>
          <a:bodyPr wrap="square" lIns="0" tIns="0" rIns="0" bIns="0" anchor="t">
            <a:spAutoFit/>
          </a:bodyPr>
          <a:lstStyle/>
          <a:p>
            <a:pPr>
              <a:lnSpc>
                <a:spcPct val="105000"/>
              </a:lnSpc>
              <a:spcBef>
                <a:spcPts val="0"/>
              </a:spcBef>
              <a:spcAft>
                <a:spcPts val="1600"/>
              </a:spcAft>
            </a:pPr>
            <a:r>
              <a:rPr sz="2400" b="1" i="0" dirty="0">
                <a:solidFill>
                  <a:srgbClr val="FFDE5C"/>
                </a:solidFill>
                <a:latin typeface="Source Sans Pro"/>
              </a:rPr>
              <a:t>Business In Our World: </a:t>
            </a:r>
            <a:r>
              <a:rPr sz="2400" b="1" i="0" dirty="0">
                <a:solidFill>
                  <a:srgbClr val="FFFFFF"/>
                </a:solidFill>
                <a:latin typeface="Source Sans Pro"/>
              </a:rPr>
              <a:t>Rise at the Cove</a:t>
            </a:r>
          </a:p>
          <a:p>
            <a:pPr>
              <a:lnSpc>
                <a:spcPct val="110000"/>
              </a:lnSpc>
              <a:spcBef>
                <a:spcPts val="0"/>
              </a:spcBef>
              <a:spcAft>
                <a:spcPts val="1400"/>
              </a:spcAft>
            </a:pPr>
            <a:r>
              <a:rPr sz="1700" b="1" i="0" dirty="0">
                <a:solidFill>
                  <a:srgbClr val="FFFFFF"/>
                </a:solidFill>
                <a:latin typeface="Source Sans Pro"/>
              </a:rPr>
              <a:t>Rise at the Cove is a community cafe in Greystones operated by </a:t>
            </a:r>
            <a:r>
              <a:rPr sz="1700" b="1" i="0" dirty="0" err="1">
                <a:solidFill>
                  <a:srgbClr val="FFFFFF"/>
                </a:solidFill>
                <a:latin typeface="Source Sans Pro"/>
              </a:rPr>
              <a:t>Tiglin</a:t>
            </a:r>
            <a:r>
              <a:rPr sz="1700" b="1" i="0" dirty="0">
                <a:solidFill>
                  <a:srgbClr val="FFFFFF"/>
                </a:solidFill>
                <a:latin typeface="Source Sans Pro"/>
              </a:rPr>
              <a:t>, an </a:t>
            </a:r>
            <a:r>
              <a:rPr sz="1700" b="1" i="0" dirty="0" err="1">
                <a:solidFill>
                  <a:srgbClr val="FFFFFF"/>
                </a:solidFill>
                <a:latin typeface="Source Sans Pro"/>
              </a:rPr>
              <a:t>organisation</a:t>
            </a:r>
            <a:r>
              <a:rPr sz="1700" b="1" i="0" dirty="0">
                <a:solidFill>
                  <a:srgbClr val="FFFFFF"/>
                </a:solidFill>
                <a:latin typeface="Source Sans Pro"/>
              </a:rPr>
              <a:t> that supports people experiencing homelessness and addiction to rebuild their lives. The cafe was established as a social enterprise to create employment and training opportunities while providing a welcoming space for the whole community. Any surplus is reinvested into the business and </a:t>
            </a:r>
            <a:r>
              <a:rPr sz="1700" b="1" i="0" dirty="0" err="1">
                <a:solidFill>
                  <a:srgbClr val="FFFFFF"/>
                </a:solidFill>
                <a:latin typeface="Source Sans Pro"/>
              </a:rPr>
              <a:t>Tiglin’s</a:t>
            </a:r>
            <a:r>
              <a:rPr sz="1700" b="1" i="0" dirty="0">
                <a:solidFill>
                  <a:srgbClr val="FFFFFF"/>
                </a:solidFill>
                <a:latin typeface="Source Sans Pro"/>
              </a:rPr>
              <a:t> </a:t>
            </a:r>
            <a:r>
              <a:rPr sz="1700" b="1" i="0" dirty="0" err="1">
                <a:solidFill>
                  <a:srgbClr val="FFFFFF"/>
                </a:solidFill>
                <a:latin typeface="Source Sans Pro"/>
              </a:rPr>
              <a:t>programmes</a:t>
            </a:r>
            <a:r>
              <a:rPr sz="1700" b="1" i="0" dirty="0">
                <a:solidFill>
                  <a:srgbClr val="FFFFFF"/>
                </a:solidFill>
                <a:latin typeface="Source Sans Pro"/>
              </a:rPr>
              <a:t>.</a:t>
            </a:r>
          </a:p>
          <a:p>
            <a:pPr marL="285750" indent="-285750">
              <a:lnSpc>
                <a:spcPct val="110000"/>
              </a:lnSpc>
              <a:spcBef>
                <a:spcPts val="0"/>
              </a:spcBef>
              <a:spcAft>
                <a:spcPts val="1400"/>
              </a:spcAft>
              <a:buAutoNum type="arabicPeriod"/>
            </a:pPr>
            <a:r>
              <a:rPr sz="1700" b="1" i="0" dirty="0">
                <a:solidFill>
                  <a:srgbClr val="FFFFFF"/>
                </a:solidFill>
                <a:latin typeface="Source Sans Pro"/>
              </a:rPr>
              <a:t>What type of an enterprise is Rise at the Cove? What is its main purpose?</a:t>
            </a:r>
          </a:p>
          <a:p>
            <a:pPr marL="285750" indent="-285750">
              <a:lnSpc>
                <a:spcPct val="110000"/>
              </a:lnSpc>
              <a:spcBef>
                <a:spcPts val="0"/>
              </a:spcBef>
              <a:spcAft>
                <a:spcPts val="1400"/>
              </a:spcAft>
              <a:buAutoNum type="arabicPeriod"/>
            </a:pPr>
            <a:r>
              <a:rPr sz="1700" b="1" i="0" dirty="0">
                <a:solidFill>
                  <a:srgbClr val="FFFFFF"/>
                </a:solidFill>
                <a:latin typeface="Source Sans Pro"/>
              </a:rPr>
              <a:t>What role does an enterprise like Rise at the Cove play in society?</a:t>
            </a:r>
          </a:p>
          <a:p>
            <a:pPr marL="285750" indent="-285750">
              <a:lnSpc>
                <a:spcPct val="110000"/>
              </a:lnSpc>
              <a:spcBef>
                <a:spcPts val="0"/>
              </a:spcBef>
              <a:spcAft>
                <a:spcPts val="1400"/>
              </a:spcAft>
              <a:buAutoNum type="arabicPeriod"/>
            </a:pPr>
            <a:r>
              <a:rPr sz="1700" b="1" i="0" dirty="0">
                <a:solidFill>
                  <a:srgbClr val="FFFFFF"/>
                </a:solidFill>
                <a:latin typeface="Source Sans Pro"/>
              </a:rPr>
              <a:t>What are two benefits volunteers get from helping out in Rise at the Cove?</a:t>
            </a:r>
          </a:p>
          <a:p>
            <a:pPr marL="285750" indent="-285750">
              <a:lnSpc>
                <a:spcPct val="110000"/>
              </a:lnSpc>
              <a:spcBef>
                <a:spcPts val="0"/>
              </a:spcBef>
              <a:spcAft>
                <a:spcPts val="1400"/>
              </a:spcAft>
              <a:buAutoNum type="arabicPeriod"/>
            </a:pPr>
            <a:r>
              <a:rPr sz="1700" b="1" i="0" dirty="0">
                <a:solidFill>
                  <a:srgbClr val="FFFFFF"/>
                </a:solidFill>
                <a:latin typeface="Source Sans Pro"/>
              </a:rPr>
              <a:t>Identify one challenge Rise at the Cove is facing.</a:t>
            </a:r>
          </a:p>
          <a:p>
            <a:pPr marL="285750" indent="-285750">
              <a:lnSpc>
                <a:spcPct val="110000"/>
              </a:lnSpc>
              <a:spcBef>
                <a:spcPts val="0"/>
              </a:spcBef>
              <a:spcAft>
                <a:spcPts val="1400"/>
              </a:spcAft>
              <a:buAutoNum type="arabicPeriod"/>
            </a:pPr>
            <a:r>
              <a:rPr sz="1700" b="1" i="0" dirty="0">
                <a:solidFill>
                  <a:srgbClr val="FFFFFF"/>
                </a:solidFill>
                <a:latin typeface="Source Sans Pro"/>
              </a:rPr>
              <a:t>B. Research one other social or cultural enterprise operating in Ireland. Try to find out three interesting things about how and why they operate.</a:t>
            </a:r>
          </a:p>
        </p:txBody>
      </p:sp>
    </p:spTree>
    <p:extLst>
      <p:ext uri="{BB962C8B-B14F-4D97-AF65-F5344CB8AC3E}">
        <p14:creationId xmlns:p14="http://schemas.microsoft.com/office/powerpoint/2010/main" val="475721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Q9 → Q10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1000" y="1722030"/>
            <a:ext cx="10670000" cy="4700000"/>
          </a:xfrm>
          <a:prstGeom prst="rect">
            <a:avLst/>
          </a:prstGeom>
          <a:noFill/>
        </p:spPr>
        <p:txBody>
          <a:bodyPr wrap="square" lIns="0" tIns="0" rIns="0" bIns="0" anchor="t">
            <a:spAutoFit/>
          </a:bodyPr>
          <a:lstStyle/>
          <a:p>
            <a:pPr>
              <a:lnSpc>
                <a:spcPct val="105000"/>
              </a:lnSpc>
              <a:spcBef>
                <a:spcPts val="0"/>
              </a:spcBef>
              <a:spcAft>
                <a:spcPts val="1600"/>
              </a:spcAft>
            </a:pPr>
            <a:r>
              <a:rPr sz="2400" b="1" i="0">
                <a:solidFill>
                  <a:srgbClr val="FFDE5C"/>
                </a:solidFill>
                <a:latin typeface="Source Sans Pro"/>
              </a:rPr>
              <a:t>Introduction Activity: </a:t>
            </a:r>
            <a:r>
              <a:rPr sz="2400" b="1" i="0">
                <a:solidFill>
                  <a:srgbClr val="FFFFFF"/>
                </a:solidFill>
                <a:latin typeface="Source Sans Pro"/>
              </a:rPr>
              <a:t>Discuss the following questions.</a:t>
            </a:r>
          </a:p>
          <a:p>
            <a:pPr marL="285750" indent="-285750">
              <a:lnSpc>
                <a:spcPct val="110000"/>
              </a:lnSpc>
              <a:spcBef>
                <a:spcPts val="0"/>
              </a:spcBef>
              <a:spcAft>
                <a:spcPts val="1400"/>
              </a:spcAft>
              <a:buAutoNum type="arabicPeriod"/>
            </a:pPr>
            <a:r>
              <a:rPr sz="1900" b="1" i="0">
                <a:solidFill>
                  <a:srgbClr val="FFFFFF"/>
                </a:solidFill>
                <a:latin typeface="Source Sans Pro"/>
              </a:rPr>
              <a:t>We Make Good sells products and makes money. Does that make it the same as any other business? Why or why not?</a:t>
            </a:r>
          </a:p>
          <a:p>
            <a:pPr marL="285750" indent="-285750">
              <a:lnSpc>
                <a:spcPct val="110000"/>
              </a:lnSpc>
              <a:spcBef>
                <a:spcPts val="0"/>
              </a:spcBef>
              <a:spcAft>
                <a:spcPts val="1400"/>
              </a:spcAft>
              <a:buAutoNum type="arabicPeriod"/>
            </a:pPr>
            <a:r>
              <a:rPr sz="1900" b="1" i="0">
                <a:solidFill>
                  <a:srgbClr val="FFFFFF"/>
                </a:solidFill>
                <a:latin typeface="Source Sans Pro"/>
              </a:rPr>
              <a:t>Can you think of somewhere in your local area that exists to help people rather than to make a profit (like a club, a service or an organisation)?</a:t>
            </a:r>
          </a:p>
          <a:p>
            <a:pPr marL="285750" indent="-285750">
              <a:lnSpc>
                <a:spcPct val="110000"/>
              </a:lnSpc>
              <a:spcBef>
                <a:spcPts val="0"/>
              </a:spcBef>
              <a:spcAft>
                <a:spcPts val="1400"/>
              </a:spcAft>
              <a:buAutoNum type="arabicPeriod"/>
            </a:pPr>
            <a:r>
              <a:rPr sz="1900" b="1" i="0">
                <a:solidFill>
                  <a:srgbClr val="FFFFFF"/>
                </a:solidFill>
                <a:latin typeface="Source Sans Pro"/>
              </a:rPr>
              <a:t>Who do you think pays for services like meals for older people or support for people who are homeless: businesses, the government or someone else?</a:t>
            </a:r>
          </a:p>
          <a:p>
            <a:pPr marL="285750" indent="-285750">
              <a:lnSpc>
                <a:spcPct val="110000"/>
              </a:lnSpc>
              <a:spcBef>
                <a:spcPts val="0"/>
              </a:spcBef>
              <a:spcAft>
                <a:spcPts val="1400"/>
              </a:spcAft>
              <a:buAutoNum type="arabicPeriod"/>
            </a:pPr>
            <a:r>
              <a:rPr sz="1900" b="1" i="0">
                <a:solidFill>
                  <a:srgbClr val="FFFFFF"/>
                </a:solidFill>
                <a:latin typeface="Source Sans Pro"/>
              </a:rPr>
              <a:t>If a business is doing something good for society, does it matter whether it earns high revenue or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What Is An Enterprise?</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400"/>
              </a:spcAft>
            </a:pPr>
            <a:r>
              <a:rPr sz="2200" b="1" i="0">
                <a:solidFill>
                  <a:srgbClr val="203D48"/>
                </a:solidFill>
                <a:latin typeface="Source Sans Pro"/>
              </a:rPr>
              <a:t>An </a:t>
            </a:r>
            <a:r>
              <a:rPr sz="2200" b="1" i="0">
                <a:solidFill>
                  <a:srgbClr val="00B2FF"/>
                </a:solidFill>
                <a:latin typeface="Source Sans Pro"/>
              </a:rPr>
              <a:t>enterprise</a:t>
            </a:r>
            <a:r>
              <a:rPr sz="2200" b="1" i="0">
                <a:solidFill>
                  <a:srgbClr val="203D48"/>
                </a:solidFill>
                <a:latin typeface="Source Sans Pro"/>
              </a:rPr>
              <a:t> is any organisation that provides goods or services.</a:t>
            </a:r>
          </a:p>
          <a:p>
            <a:pPr>
              <a:lnSpc>
                <a:spcPct val="110000"/>
              </a:lnSpc>
              <a:spcBef>
                <a:spcPts val="0"/>
              </a:spcBef>
              <a:spcAft>
                <a:spcPts val="1400"/>
              </a:spcAft>
            </a:pPr>
            <a:r>
              <a:rPr sz="2200" b="1" i="0">
                <a:solidFill>
                  <a:srgbClr val="203D48"/>
                </a:solidFill>
                <a:latin typeface="Source Sans Pro"/>
              </a:rPr>
              <a:t>Enterprises come in many different forms. Some exist to make a profit. Others exist to serve a community. Some do both.</a:t>
            </a:r>
          </a:p>
          <a:p>
            <a:pPr>
              <a:lnSpc>
                <a:spcPct val="110000"/>
              </a:lnSpc>
              <a:spcBef>
                <a:spcPts val="0"/>
              </a:spcBef>
              <a:spcAft>
                <a:spcPts val="1400"/>
              </a:spcAft>
            </a:pPr>
            <a:r>
              <a:rPr sz="2200" b="1" i="0">
                <a:solidFill>
                  <a:srgbClr val="203D48"/>
                </a:solidFill>
                <a:latin typeface="Source Sans Pro"/>
              </a:rPr>
              <a:t>In this chapter we look at three types of enterprise: </a:t>
            </a:r>
            <a:r>
              <a:rPr sz="2200" b="1" i="0">
                <a:solidFill>
                  <a:srgbClr val="049F84"/>
                </a:solidFill>
                <a:latin typeface="Source Sans Pro"/>
              </a:rPr>
              <a:t>financial</a:t>
            </a:r>
            <a:r>
              <a:rPr sz="2200" b="1" i="0">
                <a:solidFill>
                  <a:srgbClr val="203D48"/>
                </a:solidFill>
                <a:latin typeface="Source Sans Pro"/>
              </a:rPr>
              <a:t>, </a:t>
            </a:r>
            <a:r>
              <a:rPr sz="2200" b="1" i="0">
                <a:solidFill>
                  <a:srgbClr val="FFA700"/>
                </a:solidFill>
                <a:latin typeface="Source Sans Pro"/>
              </a:rPr>
              <a:t>cultural</a:t>
            </a:r>
            <a:r>
              <a:rPr sz="2200" b="1" i="0">
                <a:solidFill>
                  <a:srgbClr val="203D48"/>
                </a:solidFill>
                <a:latin typeface="Source Sans Pro"/>
              </a:rPr>
              <a:t> and </a:t>
            </a:r>
            <a:r>
              <a:rPr sz="2200" b="1" i="0">
                <a:solidFill>
                  <a:srgbClr val="F32201"/>
                </a:solidFill>
                <a:latin typeface="Source Sans Pro"/>
              </a:rPr>
              <a:t>social</a:t>
            </a:r>
            <a:r>
              <a:rPr sz="2200" b="1" i="0">
                <a:solidFill>
                  <a:srgbClr val="203D48"/>
                </a:solidFill>
                <a:latin typeface="Source Sans Pro"/>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Types of Enterprise</a:t>
            </a:r>
          </a:p>
        </p:txBody>
      </p:sp>
      <p:sp>
        <p:nvSpPr>
          <p:cNvPr id="3" name="Rectangle 2"/>
          <p:cNvSpPr/>
          <p:nvPr/>
        </p:nvSpPr>
        <p:spPr>
          <a:xfrm>
            <a:off x="520700" y="1450000"/>
            <a:ext cx="3656866" cy="52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Financial Enterprise</a:t>
            </a:r>
          </a:p>
        </p:txBody>
      </p:sp>
      <p:sp>
        <p:nvSpPr>
          <p:cNvPr id="4" name="Rectangle 3"/>
          <p:cNvSpPr/>
          <p:nvPr/>
        </p:nvSpPr>
        <p:spPr>
          <a:xfrm>
            <a:off x="520700" y="1970000"/>
            <a:ext cx="3656866" cy="13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Enterprises that provide goods and services to consumers with the aim of making a profit.</a:t>
            </a:r>
          </a:p>
        </p:txBody>
      </p:sp>
      <p:sp>
        <p:nvSpPr>
          <p:cNvPr id="5" name="Rectangle 4"/>
          <p:cNvSpPr/>
          <p:nvPr/>
        </p:nvSpPr>
        <p:spPr>
          <a:xfrm>
            <a:off x="520700" y="3320000"/>
            <a:ext cx="3656866" cy="15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They drive innovation by creating and improving goods and services, increasing people’s standard of living.</a:t>
            </a:r>
          </a:p>
        </p:txBody>
      </p:sp>
      <p:sp>
        <p:nvSpPr>
          <p:cNvPr id="6" name="Rectangle 5"/>
          <p:cNvSpPr/>
          <p:nvPr/>
        </p:nvSpPr>
        <p:spPr>
          <a:xfrm>
            <a:off x="520700" y="4820000"/>
            <a:ext cx="3656866"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1" i="0">
                <a:solidFill>
                  <a:srgbClr val="049F84"/>
                </a:solidFill>
                <a:latin typeface="Source Sans Pro"/>
              </a:rPr>
              <a:t>Examples: </a:t>
            </a:r>
            <a:r>
              <a:rPr sz="1600" b="1" i="0">
                <a:solidFill>
                  <a:srgbClr val="203D48"/>
                </a:solidFill>
                <a:latin typeface="Source Sans Pro"/>
              </a:rPr>
              <a:t>Shops, restaurants, apps, service providers.</a:t>
            </a:r>
          </a:p>
        </p:txBody>
      </p:sp>
      <p:sp>
        <p:nvSpPr>
          <p:cNvPr id="7" name="Rectangle 6"/>
          <p:cNvSpPr/>
          <p:nvPr/>
        </p:nvSpPr>
        <p:spPr>
          <a:xfrm>
            <a:off x="4237566" y="1450000"/>
            <a:ext cx="3656866" cy="52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Cultural Enterprise</a:t>
            </a:r>
          </a:p>
        </p:txBody>
      </p:sp>
      <p:sp>
        <p:nvSpPr>
          <p:cNvPr id="8" name="Rectangle 7"/>
          <p:cNvSpPr/>
          <p:nvPr/>
        </p:nvSpPr>
        <p:spPr>
          <a:xfrm>
            <a:off x="4237566" y="1970000"/>
            <a:ext cx="3656866" cy="13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Enterprises that promote arts, sport, heritage or traditions in our communities.</a:t>
            </a:r>
          </a:p>
        </p:txBody>
      </p:sp>
      <p:sp>
        <p:nvSpPr>
          <p:cNvPr id="9" name="Rectangle 8"/>
          <p:cNvSpPr/>
          <p:nvPr/>
        </p:nvSpPr>
        <p:spPr>
          <a:xfrm>
            <a:off x="4237566" y="3320000"/>
            <a:ext cx="3656866" cy="15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They bring people together and contribute to local identity.</a:t>
            </a:r>
          </a:p>
        </p:txBody>
      </p:sp>
      <p:sp>
        <p:nvSpPr>
          <p:cNvPr id="10" name="Rectangle 9"/>
          <p:cNvSpPr/>
          <p:nvPr/>
        </p:nvSpPr>
        <p:spPr>
          <a:xfrm>
            <a:off x="4237566" y="4820000"/>
            <a:ext cx="3656866"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1" i="0">
                <a:solidFill>
                  <a:srgbClr val="FFA700"/>
                </a:solidFill>
                <a:latin typeface="Source Sans Pro"/>
              </a:rPr>
              <a:t>Examples: </a:t>
            </a:r>
            <a:r>
              <a:rPr sz="1600" b="1" i="0">
                <a:solidFill>
                  <a:srgbClr val="203D48"/>
                </a:solidFill>
                <a:latin typeface="Source Sans Pro"/>
              </a:rPr>
              <a:t>GAA clubs, Electric Picnic, Galway Arts Festival, Fleadh Cheoil.</a:t>
            </a:r>
          </a:p>
        </p:txBody>
      </p:sp>
      <p:sp>
        <p:nvSpPr>
          <p:cNvPr id="11" name="Rectangle 10"/>
          <p:cNvSpPr/>
          <p:nvPr/>
        </p:nvSpPr>
        <p:spPr>
          <a:xfrm>
            <a:off x="7954432" y="1450000"/>
            <a:ext cx="3656866" cy="520000"/>
          </a:xfrm>
          <a:prstGeom prst="rect">
            <a:avLst/>
          </a:prstGeom>
          <a:solidFill>
            <a:srgbClr val="F32201"/>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600" b="1" i="0">
                <a:solidFill>
                  <a:srgbClr val="FFFFFF"/>
                </a:solidFill>
                <a:latin typeface="Source Sans Pro"/>
              </a:rPr>
              <a:t>Social Enterprise</a:t>
            </a:r>
          </a:p>
        </p:txBody>
      </p:sp>
      <p:sp>
        <p:nvSpPr>
          <p:cNvPr id="12" name="Rectangle 11"/>
          <p:cNvSpPr/>
          <p:nvPr/>
        </p:nvSpPr>
        <p:spPr>
          <a:xfrm>
            <a:off x="7954432" y="1970000"/>
            <a:ext cx="3656866" cy="13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Enterprises with a goal other than to make a profit. They are set up to address a social, economic or environmental issue that we face.</a:t>
            </a:r>
          </a:p>
        </p:txBody>
      </p:sp>
      <p:sp>
        <p:nvSpPr>
          <p:cNvPr id="13" name="Rectangle 12"/>
          <p:cNvSpPr/>
          <p:nvPr/>
        </p:nvSpPr>
        <p:spPr>
          <a:xfrm>
            <a:off x="7954432" y="3320000"/>
            <a:ext cx="3656866" cy="15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0" i="0">
                <a:solidFill>
                  <a:srgbClr val="203D48"/>
                </a:solidFill>
                <a:latin typeface="Source Sans Pro"/>
              </a:rPr>
              <a:t>They operate like a business, but reinvest any surplus into a social mission to help put people and community first.</a:t>
            </a:r>
          </a:p>
        </p:txBody>
      </p:sp>
      <p:sp>
        <p:nvSpPr>
          <p:cNvPr id="14" name="Rectangle 13"/>
          <p:cNvSpPr/>
          <p:nvPr/>
        </p:nvSpPr>
        <p:spPr>
          <a:xfrm>
            <a:off x="7954432" y="4820000"/>
            <a:ext cx="3656866" cy="11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600" b="1" i="0">
                <a:solidFill>
                  <a:srgbClr val="F32201"/>
                </a:solidFill>
                <a:latin typeface="Source Sans Pro"/>
              </a:rPr>
              <a:t>Examples: </a:t>
            </a:r>
            <a:r>
              <a:rPr sz="1600" b="1" i="0">
                <a:solidFill>
                  <a:srgbClr val="203D48"/>
                </a:solidFill>
                <a:latin typeface="Source Sans Pro"/>
              </a:rPr>
              <a:t>Rise at the Cove, FoodCloud, Meals on Wheels.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For-profit or Not-for-Profit?</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400"/>
              </a:spcAft>
            </a:pPr>
            <a:r>
              <a:rPr sz="2000" b="1" i="0">
                <a:solidFill>
                  <a:srgbClr val="203D48"/>
                </a:solidFill>
                <a:latin typeface="Source Sans Pro"/>
              </a:rPr>
              <a:t>Every enterprise can be one of two things: </a:t>
            </a:r>
            <a:r>
              <a:rPr sz="2000" b="1" i="0">
                <a:solidFill>
                  <a:srgbClr val="049F84"/>
                </a:solidFill>
                <a:latin typeface="Source Sans Pro"/>
              </a:rPr>
              <a:t>for-profit</a:t>
            </a:r>
            <a:r>
              <a:rPr sz="2000" b="1" i="0">
                <a:solidFill>
                  <a:srgbClr val="203D48"/>
                </a:solidFill>
                <a:latin typeface="Source Sans Pro"/>
              </a:rPr>
              <a:t> or </a:t>
            </a:r>
            <a:r>
              <a:rPr sz="2000" b="1" i="0">
                <a:solidFill>
                  <a:srgbClr val="F32201"/>
                </a:solidFill>
                <a:latin typeface="Source Sans Pro"/>
              </a:rPr>
              <a:t>not-for-profit</a:t>
            </a:r>
            <a:r>
              <a:rPr sz="2000" b="1" i="0">
                <a:solidFill>
                  <a:srgbClr val="203D48"/>
                </a:solidFill>
                <a:latin typeface="Source Sans Pro"/>
              </a:rPr>
              <a:t>.</a:t>
            </a:r>
          </a:p>
          <a:p>
            <a:pPr>
              <a:lnSpc>
                <a:spcPct val="110000"/>
              </a:lnSpc>
              <a:spcBef>
                <a:spcPts val="0"/>
              </a:spcBef>
              <a:spcAft>
                <a:spcPts val="1400"/>
              </a:spcAft>
            </a:pPr>
            <a:r>
              <a:rPr sz="2000" b="1" i="0">
                <a:solidFill>
                  <a:srgbClr val="203D48"/>
                </a:solidFill>
                <a:latin typeface="Source Sans Pro"/>
              </a:rPr>
              <a:t>A </a:t>
            </a:r>
            <a:r>
              <a:rPr sz="2000" b="1" i="0">
                <a:solidFill>
                  <a:srgbClr val="049F84"/>
                </a:solidFill>
                <a:latin typeface="Source Sans Pro"/>
              </a:rPr>
              <a:t>for-profit enterprise</a:t>
            </a:r>
            <a:r>
              <a:rPr sz="2000" b="1" i="0">
                <a:solidFill>
                  <a:srgbClr val="203D48"/>
                </a:solidFill>
                <a:latin typeface="Source Sans Pro"/>
              </a:rPr>
              <a:t> is one whose main aim is to make a profit for its owners.</a:t>
            </a:r>
          </a:p>
          <a:p>
            <a:pPr>
              <a:lnSpc>
                <a:spcPct val="110000"/>
              </a:lnSpc>
              <a:spcBef>
                <a:spcPts val="0"/>
              </a:spcBef>
              <a:spcAft>
                <a:spcPts val="1400"/>
              </a:spcAft>
            </a:pPr>
            <a:r>
              <a:rPr sz="2000" b="1" i="0">
                <a:solidFill>
                  <a:srgbClr val="203D48"/>
                </a:solidFill>
                <a:latin typeface="Source Sans Pro"/>
              </a:rPr>
              <a:t>A </a:t>
            </a:r>
            <a:r>
              <a:rPr sz="2000" b="1" i="0">
                <a:solidFill>
                  <a:srgbClr val="F32201"/>
                </a:solidFill>
                <a:latin typeface="Source Sans Pro"/>
              </a:rPr>
              <a:t>not-for-profit enterprise</a:t>
            </a:r>
            <a:r>
              <a:rPr sz="2000" b="1" i="0">
                <a:solidFill>
                  <a:srgbClr val="203D48"/>
                </a:solidFill>
                <a:latin typeface="Source Sans Pro"/>
              </a:rPr>
              <a:t> operates like a business, but its main aim is something other than making a profit.</a:t>
            </a:r>
          </a:p>
          <a:p>
            <a:pPr>
              <a:lnSpc>
                <a:spcPct val="110000"/>
              </a:lnSpc>
              <a:spcBef>
                <a:spcPts val="0"/>
              </a:spcBef>
              <a:spcAft>
                <a:spcPts val="1400"/>
              </a:spcAft>
            </a:pPr>
            <a:r>
              <a:rPr sz="1800" b="1" i="0">
                <a:solidFill>
                  <a:srgbClr val="203D48"/>
                </a:solidFill>
                <a:latin typeface="Source Sans Pro"/>
              </a:rPr>
              <a:t>A not-for-profit enterprise still has to pay bills, employ people, run marketing campaigns and sell goods or services, but any surplus it makes is reinvested into the cause it supports, rather than kept by the owners as profit.</a:t>
            </a:r>
          </a:p>
          <a:p>
            <a:pPr marL="285750" indent="-285750">
              <a:lnSpc>
                <a:spcPct val="110000"/>
              </a:lnSpc>
              <a:spcBef>
                <a:spcPts val="0"/>
              </a:spcBef>
              <a:spcAft>
                <a:spcPts val="600"/>
              </a:spcAft>
              <a:buChar char="•"/>
            </a:pPr>
            <a:r>
              <a:rPr sz="1800" b="1" i="0">
                <a:solidFill>
                  <a:srgbClr val="203D48"/>
                </a:solidFill>
                <a:latin typeface="Source Sans Pro"/>
              </a:rPr>
              <a:t>Most businesses operate to make a profit.</a:t>
            </a:r>
          </a:p>
          <a:p>
            <a:pPr marL="285750" indent="-285750">
              <a:lnSpc>
                <a:spcPct val="110000"/>
              </a:lnSpc>
              <a:spcBef>
                <a:spcPts val="0"/>
              </a:spcBef>
              <a:spcAft>
                <a:spcPts val="600"/>
              </a:spcAft>
              <a:buChar char="•"/>
            </a:pPr>
            <a:r>
              <a:rPr sz="1800" b="1" i="0">
                <a:solidFill>
                  <a:srgbClr val="203D48"/>
                </a:solidFill>
                <a:latin typeface="Source Sans Pro"/>
              </a:rPr>
              <a:t>Electric Picnic is held to earn a profit, while a local GAA club is a not-for-profit.</a:t>
            </a:r>
          </a:p>
          <a:p>
            <a:pPr marL="285750" indent="-285750">
              <a:lnSpc>
                <a:spcPct val="110000"/>
              </a:lnSpc>
              <a:spcBef>
                <a:spcPts val="0"/>
              </a:spcBef>
              <a:spcAft>
                <a:spcPts val="600"/>
              </a:spcAft>
              <a:buChar char="•"/>
            </a:pPr>
            <a:r>
              <a:rPr sz="1800" b="1" i="0">
                <a:solidFill>
                  <a:srgbClr val="203D48"/>
                </a:solidFill>
                <a:latin typeface="Source Sans Pro"/>
              </a:rPr>
              <a:t>Social enterprises trade like a business, but they are not-for-profits. Any surplus is reinvested into their social mission.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846000" y="729000"/>
            <a:ext cx="8500000" cy="5400000"/>
          </a:xfrm>
          <a:prstGeom prst="roundRect">
            <a:avLst>
              <a:gd name="adj" fmla="val 4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 name="TextBox 2"/>
          <p:cNvSpPr txBox="1"/>
          <p:nvPr/>
        </p:nvSpPr>
        <p:spPr>
          <a:xfrm>
            <a:off x="2146000" y="949000"/>
            <a:ext cx="7900000" cy="1392369"/>
          </a:xfrm>
          <a:prstGeom prst="rect">
            <a:avLst/>
          </a:prstGeom>
          <a:noFill/>
        </p:spPr>
        <p:txBody>
          <a:bodyPr wrap="square" lIns="0" tIns="0" rIns="0" bIns="0" anchor="t">
            <a:spAutoFit/>
          </a:bodyPr>
          <a:lstStyle/>
          <a:p>
            <a:pPr>
              <a:spcBef>
                <a:spcPts val="0"/>
              </a:spcBef>
              <a:spcAft>
                <a:spcPts val="800"/>
              </a:spcAft>
            </a:pPr>
            <a:r>
              <a:rPr sz="2400" b="1" i="0" dirty="0">
                <a:solidFill>
                  <a:srgbClr val="049F84"/>
                </a:solidFill>
                <a:latin typeface="Source Sans Pro"/>
              </a:rPr>
              <a:t>2026 Q7</a:t>
            </a:r>
          </a:p>
          <a:p>
            <a:pPr>
              <a:lnSpc>
                <a:spcPct val="105000"/>
              </a:lnSpc>
              <a:spcBef>
                <a:spcPts val="0"/>
              </a:spcBef>
              <a:spcAft>
                <a:spcPts val="600"/>
              </a:spcAft>
            </a:pPr>
            <a:r>
              <a:rPr sz="1500" b="1" i="0" dirty="0">
                <a:solidFill>
                  <a:srgbClr val="203D48"/>
                </a:solidFill>
                <a:latin typeface="Source Sans Pro"/>
              </a:rPr>
              <a:t>Match each logo with the most suitable type of enterprise by placing a tick in the relevant box.</a:t>
            </a:r>
          </a:p>
          <a:p>
            <a:pPr algn="ctr">
              <a:lnSpc>
                <a:spcPct val="105000"/>
              </a:lnSpc>
              <a:spcBef>
                <a:spcPts val="0"/>
              </a:spcBef>
              <a:spcAft>
                <a:spcPts val="600"/>
              </a:spcAft>
            </a:pPr>
            <a:r>
              <a:rPr sz="2000" b="1" i="0" dirty="0" err="1">
                <a:solidFill>
                  <a:srgbClr val="203D48"/>
                </a:solidFill>
                <a:latin typeface="Source Sans Pro"/>
              </a:rPr>
              <a:t>FoodCloud</a:t>
            </a:r>
            <a:r>
              <a:rPr sz="2000" b="1" i="0" dirty="0">
                <a:solidFill>
                  <a:srgbClr val="203D48"/>
                </a:solidFill>
                <a:latin typeface="Source Sans Pro"/>
              </a:rPr>
              <a:t>          Electric Picnic          Centra</a:t>
            </a:r>
            <a:endParaRPr lang="en-GB" sz="1600" b="1" i="0" dirty="0">
              <a:solidFill>
                <a:srgbClr val="203D48"/>
              </a:solidFill>
              <a:latin typeface="Source Sans Pro"/>
            </a:endParaRPr>
          </a:p>
          <a:p>
            <a:pPr>
              <a:lnSpc>
                <a:spcPct val="105000"/>
              </a:lnSpc>
              <a:spcBef>
                <a:spcPts val="0"/>
              </a:spcBef>
              <a:spcAft>
                <a:spcPts val="600"/>
              </a:spcAft>
            </a:pPr>
            <a:r>
              <a:rPr sz="1300" b="1" i="0" dirty="0">
                <a:solidFill>
                  <a:srgbClr val="203D48"/>
                </a:solidFill>
                <a:latin typeface="Source Sans Pro"/>
              </a:rPr>
              <a:t>Columns: Financial Enterprise | Social Enterprise | Cultural Enterprise</a:t>
            </a:r>
          </a:p>
        </p:txBody>
      </p:sp>
      <p:sp>
        <p:nvSpPr>
          <p:cNvPr id="4" name="anim_click1"/>
          <p:cNvSpPr txBox="1"/>
          <p:nvPr/>
        </p:nvSpPr>
        <p:spPr>
          <a:xfrm>
            <a:off x="2146000" y="2729000"/>
            <a:ext cx="7900000" cy="37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FoodCloud = Social Enterprise (it redistributes surplus food, putting community first).</a:t>
            </a:r>
          </a:p>
        </p:txBody>
      </p:sp>
      <p:sp>
        <p:nvSpPr>
          <p:cNvPr id="5" name="anim_click2"/>
          <p:cNvSpPr txBox="1"/>
          <p:nvPr/>
        </p:nvSpPr>
        <p:spPr>
          <a:xfrm>
            <a:off x="2146000" y="3239000"/>
            <a:ext cx="7900000" cy="370000"/>
          </a:xfrm>
          <a:prstGeom prst="rect">
            <a:avLst/>
          </a:prstGeom>
          <a:noFill/>
        </p:spPr>
        <p:txBody>
          <a:bodyPr wrap="square" lIns="0" tIns="0" rIns="0" bIns="0" anchor="t">
            <a:spAutoFit/>
          </a:bodyPr>
          <a:lstStyle/>
          <a:p>
            <a:pPr>
              <a:lnSpc>
                <a:spcPct val="105000"/>
              </a:lnSpc>
              <a:spcBef>
                <a:spcPts val="0"/>
              </a:spcBef>
              <a:spcAft>
                <a:spcPts val="200"/>
              </a:spcAft>
            </a:pPr>
            <a:r>
              <a:rPr sz="1500" b="1" i="1">
                <a:solidFill>
                  <a:srgbClr val="2E55C6"/>
                </a:solidFill>
                <a:latin typeface="Source Sans Pro"/>
              </a:rPr>
              <a:t>Electric Picnic = Cultural Enterprise (a music and arts festival).</a:t>
            </a:r>
          </a:p>
        </p:txBody>
      </p:sp>
      <p:sp>
        <p:nvSpPr>
          <p:cNvPr id="6" name="anim_click3"/>
          <p:cNvSpPr txBox="1"/>
          <p:nvPr/>
        </p:nvSpPr>
        <p:spPr>
          <a:xfrm>
            <a:off x="2146000" y="3749000"/>
            <a:ext cx="7900000" cy="370000"/>
          </a:xfrm>
          <a:prstGeom prst="rect">
            <a:avLst/>
          </a:prstGeom>
          <a:noFill/>
        </p:spPr>
        <p:txBody>
          <a:bodyPr wrap="square" lIns="0" tIns="0" rIns="0" bIns="0" anchor="t">
            <a:spAutoFit/>
          </a:bodyPr>
          <a:lstStyle/>
          <a:p>
            <a:pPr>
              <a:lnSpc>
                <a:spcPct val="105000"/>
              </a:lnSpc>
              <a:spcBef>
                <a:spcPts val="0"/>
              </a:spcBef>
              <a:spcAft>
                <a:spcPts val="200"/>
              </a:spcAft>
            </a:pPr>
            <a:r>
              <a:rPr sz="1500" b="1" i="1" dirty="0">
                <a:solidFill>
                  <a:srgbClr val="2E55C6"/>
                </a:solidFill>
                <a:latin typeface="Source Sans Pro"/>
              </a:rPr>
              <a:t>Centra = Financial Enterprise (a retailer set up to earn a profit for its owners).</a:t>
            </a:r>
          </a:p>
        </p:txBody>
      </p:sp>
      <p:sp>
        <p:nvSpPr>
          <p:cNvPr id="7" name="Rounded Rectangle 6"/>
          <p:cNvSpPr/>
          <p:nvPr/>
        </p:nvSpPr>
        <p:spPr>
          <a:xfrm>
            <a:off x="2146000" y="4529000"/>
            <a:ext cx="7900000" cy="1400000"/>
          </a:xfrm>
          <a:prstGeom prst="roundRect">
            <a:avLst>
              <a:gd name="adj" fmla="val 25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TextBox 7"/>
          <p:cNvSpPr txBox="1"/>
          <p:nvPr/>
        </p:nvSpPr>
        <p:spPr>
          <a:xfrm>
            <a:off x="2326000" y="4799011"/>
            <a:ext cx="7540000" cy="859979"/>
          </a:xfrm>
          <a:prstGeom prst="rect">
            <a:avLst/>
          </a:prstGeom>
          <a:noFill/>
        </p:spPr>
        <p:txBody>
          <a:bodyPr wrap="square" lIns="0" tIns="0" rIns="0" bIns="0" anchor="ctr">
            <a:spAutoFit/>
          </a:bodyPr>
          <a:lstStyle/>
          <a:p>
            <a:pPr>
              <a:lnSpc>
                <a:spcPct val="105000"/>
              </a:lnSpc>
              <a:spcBef>
                <a:spcPts val="0"/>
              </a:spcBef>
              <a:spcAft>
                <a:spcPts val="0"/>
              </a:spcAft>
            </a:pPr>
            <a:r>
              <a:rPr b="1" i="0" dirty="0">
                <a:solidFill>
                  <a:srgbClr val="203D48"/>
                </a:solidFill>
                <a:latin typeface="Source Sans Pro"/>
              </a:rPr>
              <a:t>TOP TIP:  </a:t>
            </a:r>
            <a:r>
              <a:rPr b="0" i="0" dirty="0">
                <a:solidFill>
                  <a:srgbClr val="203D48"/>
                </a:solidFill>
                <a:latin typeface="Source Sans Pro"/>
              </a:rPr>
              <a:t>Learn one named example of each enterprise type. A tick question like this is a quick 6 marks if you can classify </a:t>
            </a:r>
            <a:r>
              <a:rPr b="0" i="0" dirty="0" err="1">
                <a:solidFill>
                  <a:srgbClr val="203D48"/>
                </a:solidFill>
                <a:latin typeface="Source Sans Pro"/>
              </a:rPr>
              <a:t>FoodCloud</a:t>
            </a:r>
            <a:r>
              <a:rPr b="0" i="0" dirty="0">
                <a:solidFill>
                  <a:srgbClr val="203D48"/>
                </a:solidFill>
                <a:latin typeface="Source Sans Pro"/>
              </a:rPr>
              <a:t>, Electric Picnic and Centra on sight.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Q1 → Q3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100000"/>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1. Financial Enterprise</a:t>
            </a:r>
          </a:p>
        </p:txBody>
      </p:sp>
      <p:sp>
        <p:nvSpPr>
          <p:cNvPr id="3" name="TextBox 2"/>
          <p:cNvSpPr txBox="1"/>
          <p:nvPr/>
        </p:nvSpPr>
        <p:spPr>
          <a:xfrm>
            <a:off x="838200" y="1500000"/>
            <a:ext cx="10515600" cy="4300000"/>
          </a:xfrm>
          <a:prstGeom prst="rect">
            <a:avLst/>
          </a:prstGeom>
          <a:noFill/>
        </p:spPr>
        <p:txBody>
          <a:bodyPr wrap="square" lIns="0" tIns="0" rIns="0" bIns="0" anchor="t">
            <a:spAutoFit/>
          </a:bodyPr>
          <a:lstStyle/>
          <a:p>
            <a:pPr>
              <a:lnSpc>
                <a:spcPct val="110000"/>
              </a:lnSpc>
              <a:spcBef>
                <a:spcPts val="0"/>
              </a:spcBef>
              <a:spcAft>
                <a:spcPts val="1400"/>
              </a:spcAft>
            </a:pPr>
            <a:r>
              <a:rPr sz="2200" b="1" i="0">
                <a:solidFill>
                  <a:srgbClr val="203D48"/>
                </a:solidFill>
                <a:latin typeface="Source Sans Pro"/>
              </a:rPr>
              <a:t>A </a:t>
            </a:r>
            <a:r>
              <a:rPr sz="2200" b="1" i="0">
                <a:solidFill>
                  <a:srgbClr val="049F84"/>
                </a:solidFill>
                <a:latin typeface="Source Sans Pro"/>
              </a:rPr>
              <a:t>financial enterprise</a:t>
            </a:r>
            <a:r>
              <a:rPr sz="2200" b="1" i="0">
                <a:solidFill>
                  <a:srgbClr val="203D48"/>
                </a:solidFill>
                <a:latin typeface="Source Sans Pro"/>
              </a:rPr>
              <a:t> is a business that is set up with the main aim of earning a profit for its owners.</a:t>
            </a:r>
          </a:p>
          <a:p>
            <a:pPr>
              <a:lnSpc>
                <a:spcPct val="110000"/>
              </a:lnSpc>
              <a:spcBef>
                <a:spcPts val="0"/>
              </a:spcBef>
              <a:spcAft>
                <a:spcPts val="1400"/>
              </a:spcAft>
            </a:pPr>
            <a:r>
              <a:rPr sz="2200" b="1" i="0">
                <a:solidFill>
                  <a:srgbClr val="049F84"/>
                </a:solidFill>
                <a:latin typeface="Source Sans Pro"/>
              </a:rPr>
              <a:t>Examples include: </a:t>
            </a:r>
            <a:r>
              <a:rPr sz="2200" b="1" i="0">
                <a:solidFill>
                  <a:srgbClr val="203D48"/>
                </a:solidFill>
                <a:latin typeface="Source Sans Pro"/>
              </a:rPr>
              <a:t>Retailers such as Centra and Dunnes Stores, manufacturers such as Kerry Group, and banks such as Bank of Ireland.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TotalTime>
  <Words>2186</Words>
  <Application>Microsoft Macintosh PowerPoint</Application>
  <PresentationFormat>Widescreen</PresentationFormat>
  <Paragraphs>126</Paragraphs>
  <Slides>25</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ADLaM Display</vt:lpstr>
      <vt:lpstr>Arial</vt:lpstr>
      <vt:lpstr>Calibri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Gavin Duffy</cp:lastModifiedBy>
  <cp:revision>2</cp:revision>
  <dcterms:created xsi:type="dcterms:W3CDTF">2013-01-27T09:14:16Z</dcterms:created>
  <dcterms:modified xsi:type="dcterms:W3CDTF">2026-07-18T06:11:06Z</dcterms:modified>
  <cp:category/>
</cp:coreProperties>
</file>