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1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2" r:id="rId24"/>
    <p:sldId id="283" r:id="rId25"/>
    <p:sldId id="284" r:id="rId26"/>
    <p:sldId id="285" r:id="rId27"/>
    <p:sldId id="286" r:id="rId28"/>
    <p:sldId id="278" r:id="rId29"/>
    <p:sldId id="287" r:id="rId30"/>
    <p:sldId id="288" r:id="rId31"/>
    <p:sldId id="289" r:id="rId32"/>
    <p:sldId id="28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8"/>
    <p:restoredTop sz="94685"/>
  </p:normalViewPr>
  <p:slideViewPr>
    <p:cSldViewPr snapToGrid="0" snapToObjects="1">
      <p:cViewPr varScale="1">
        <p:scale>
          <a:sx n="38" d="100"/>
          <a:sy n="38" d="100"/>
        </p:scale>
        <p:origin x="200" y="18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EFB4D5-E586-704A-AF3D-62431DB41E50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3AFE2-31F2-474A-B684-B628D97F24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334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3AFE2-31F2-474A-B684-B628D97F24F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096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700000"/>
            <a:ext cx="10515600" cy="1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1000"/>
              </a:spcAft>
            </a:pPr>
            <a:r>
              <a:rPr sz="4400" b="0" i="0">
                <a:solidFill>
                  <a:srgbClr val="00B2FF"/>
                </a:solidFill>
                <a:latin typeface="ADLaM Display"/>
              </a:rPr>
              <a:t>Bank Statements</a:t>
            </a:r>
          </a:p>
          <a:p>
            <a:pPr>
              <a:spcBef>
                <a:spcPts val="600"/>
              </a:spcBef>
              <a:spcAft>
                <a:spcPts val="800"/>
              </a:spcAft>
            </a:pPr>
            <a:r>
              <a:rPr sz="2600" b="0" i="0">
                <a:solidFill>
                  <a:srgbClr val="00B2FF"/>
                </a:solidFill>
                <a:latin typeface="ADLaM Display"/>
              </a:rPr>
              <a:t>Learning Outcome 1.13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2900000"/>
            <a:ext cx="10515600" cy="2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r>
              <a:rPr sz="2200" b="1" i="0">
                <a:solidFill>
                  <a:srgbClr val="203D48"/>
                </a:solidFill>
                <a:latin typeface="Source Sans Pro"/>
              </a:rPr>
              <a:t>Monitor and calculate income and expenditure data, determine the financial position, recommend appropriate action and present the analysis in tabular and graphic formats.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Analysing Bad Practice - The Nolans</a:t>
            </a:r>
          </a:p>
        </p:txBody>
      </p:sp>
      <p:sp>
        <p:nvSpPr>
          <p:cNvPr id="3" name="anim_click1"/>
          <p:cNvSpPr txBox="1"/>
          <p:nvPr/>
        </p:nvSpPr>
        <p:spPr>
          <a:xfrm>
            <a:off x="838200" y="1244507"/>
            <a:ext cx="10515600" cy="11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F32201"/>
                </a:solidFill>
                <a:latin typeface="Source Sans Pro"/>
              </a:rPr>
              <a:t>Regularly in the red: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the Nolan household are overdrawn multiple times in both months, and overdraft interest charges appear each month (€18.50 in January, €24.75 in February).</a:t>
            </a:r>
          </a:p>
        </p:txBody>
      </p:sp>
      <p:sp>
        <p:nvSpPr>
          <p:cNvPr id="4" name="anim_click2"/>
          <p:cNvSpPr txBox="1"/>
          <p:nvPr/>
        </p:nvSpPr>
        <p:spPr>
          <a:xfrm>
            <a:off x="838200" y="2494507"/>
            <a:ext cx="10515600" cy="11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FFA700"/>
                </a:solidFill>
                <a:latin typeface="Source Sans Pro"/>
              </a:rPr>
              <a:t>Excessive discretionary spending: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in January they spent on Emerald Park and the cinema. In February they also spent on Dublin Zoo, concert tickets and a restaurant, €585 in total.</a:t>
            </a:r>
          </a:p>
        </p:txBody>
      </p:sp>
      <p:sp>
        <p:nvSpPr>
          <p:cNvPr id="5" name="anim_click3"/>
          <p:cNvSpPr txBox="1"/>
          <p:nvPr/>
        </p:nvSpPr>
        <p:spPr>
          <a:xfrm>
            <a:off x="838200" y="3744507"/>
            <a:ext cx="10515600" cy="11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F32201"/>
                </a:solidFill>
                <a:latin typeface="Source Sans Pro"/>
              </a:rPr>
              <a:t>No savings: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all income is being spent, as no regular savings appear in either month.</a:t>
            </a:r>
          </a:p>
        </p:txBody>
      </p:sp>
      <p:sp>
        <p:nvSpPr>
          <p:cNvPr id="6" name="anim_click4"/>
          <p:cNvSpPr txBox="1"/>
          <p:nvPr/>
        </p:nvSpPr>
        <p:spPr>
          <a:xfrm>
            <a:off x="838200" y="4994507"/>
            <a:ext cx="10515600" cy="11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F32201"/>
                </a:solidFill>
                <a:latin typeface="Source Sans Pro"/>
              </a:rPr>
              <a:t>Decreasing closing balance: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they are living beyond their means in February: payments out of €3,206.74 were greater than payments in of €2,480.00, closing at (€462.23).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Recommending Actions</a:t>
            </a:r>
          </a:p>
        </p:txBody>
      </p:sp>
      <p:sp>
        <p:nvSpPr>
          <p:cNvPr id="3" name="anim_click1"/>
          <p:cNvSpPr txBox="1"/>
          <p:nvPr/>
        </p:nvSpPr>
        <p:spPr>
          <a:xfrm>
            <a:off x="838200" y="1194507"/>
            <a:ext cx="10515600" cy="12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b="1" i="0">
                <a:solidFill>
                  <a:srgbClr val="00B2FF"/>
                </a:solidFill>
                <a:latin typeface="Source Sans Pro"/>
              </a:rPr>
              <a:t>1. Rearrange the timing of payments around income: </a:t>
            </a:r>
            <a:r>
              <a:rPr b="1" i="0">
                <a:solidFill>
                  <a:srgbClr val="203D48"/>
                </a:solidFill>
                <a:latin typeface="Source Sans Pro"/>
              </a:rPr>
              <a:t>schedule large regular payments for just after income arrives. The Nolan mortgage of €1,550 leaves on the 25th, before their salary at month end. Moving it to just after payday would reduce how far the account goes overdrawn, lowering the interest charged.</a:t>
            </a:r>
          </a:p>
        </p:txBody>
      </p:sp>
      <p:sp>
        <p:nvSpPr>
          <p:cNvPr id="4" name="anim_click2"/>
          <p:cNvSpPr txBox="1"/>
          <p:nvPr/>
        </p:nvSpPr>
        <p:spPr>
          <a:xfrm>
            <a:off x="838200" y="2730000"/>
            <a:ext cx="10515600" cy="8980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b="1" i="0" dirty="0">
                <a:solidFill>
                  <a:srgbClr val="FFA700"/>
                </a:solidFill>
                <a:latin typeface="Source Sans Pro"/>
              </a:rPr>
              <a:t>2. Reduce discretionary spending: </a:t>
            </a:r>
            <a:r>
              <a:rPr b="1" i="0" dirty="0">
                <a:solidFill>
                  <a:srgbClr val="203D48"/>
                </a:solidFill>
                <a:latin typeface="Source Sans Pro"/>
              </a:rPr>
              <a:t>cutting non-essential spending frees up income for bills and savings. Cutting February’s €585 of discretionary spending would have left the account in credit instead of closing at (€462.23).</a:t>
            </a:r>
          </a:p>
        </p:txBody>
      </p:sp>
      <p:sp>
        <p:nvSpPr>
          <p:cNvPr id="5" name="anim_click3"/>
          <p:cNvSpPr txBox="1"/>
          <p:nvPr/>
        </p:nvSpPr>
        <p:spPr>
          <a:xfrm>
            <a:off x="838200" y="3996553"/>
            <a:ext cx="10515600" cy="593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b="1" i="0" dirty="0">
                <a:solidFill>
                  <a:srgbClr val="049F84"/>
                </a:solidFill>
                <a:latin typeface="Source Sans Pro"/>
              </a:rPr>
              <a:t>3. Set up a standing order to savings: </a:t>
            </a:r>
            <a:r>
              <a:rPr b="1" i="0" dirty="0">
                <a:solidFill>
                  <a:srgbClr val="203D48"/>
                </a:solidFill>
                <a:latin typeface="Source Sans Pro"/>
              </a:rPr>
              <a:t>a regular transfer builds up funds for any future need. Even saving €100 per month when the salary is paid would build €1,200 over a year.</a:t>
            </a:r>
          </a:p>
        </p:txBody>
      </p:sp>
      <p:sp>
        <p:nvSpPr>
          <p:cNvPr id="6" name="anim_click4"/>
          <p:cNvSpPr txBox="1"/>
          <p:nvPr/>
        </p:nvSpPr>
        <p:spPr>
          <a:xfrm>
            <a:off x="838200" y="5034507"/>
            <a:ext cx="10515600" cy="593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b="1" i="0">
                <a:solidFill>
                  <a:srgbClr val="F32201"/>
                </a:solidFill>
                <a:latin typeface="Source Sans Pro"/>
              </a:rPr>
              <a:t>4. Switch providers to reduce bills: </a:t>
            </a:r>
            <a:r>
              <a:rPr b="1" i="0">
                <a:solidFill>
                  <a:srgbClr val="203D48"/>
                </a:solidFill>
                <a:latin typeface="Source Sans Pro"/>
              </a:rPr>
              <a:t>the Nolans pay €90 for Sky TV &amp; Broadband. Switching and saving €20 per month would save €240 over the year.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BAD410-94E8-977F-71FC-988EA4B2C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F62CA0F-9FFA-F2B2-8A9A-5AECB81C8BA8}"/>
              </a:ext>
            </a:extLst>
          </p:cNvPr>
          <p:cNvSpPr txBox="1"/>
          <p:nvPr/>
        </p:nvSpPr>
        <p:spPr>
          <a:xfrm>
            <a:off x="762000" y="1791290"/>
            <a:ext cx="1067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 dirty="0" err="1">
                <a:solidFill>
                  <a:srgbClr val="FFFFFF"/>
                </a:solidFill>
                <a:latin typeface="Source Sans Pro"/>
              </a:rPr>
              <a:t>Analyse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 a bank statement, identify good and bad practice and recommend action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4F4FC5-AF9A-F294-7CE2-EB71A31A9D5C}"/>
              </a:ext>
            </a:extLst>
          </p:cNvPr>
          <p:cNvSpPr txBox="1"/>
          <p:nvPr/>
        </p:nvSpPr>
        <p:spPr>
          <a:xfrm>
            <a:off x="762000" y="2841290"/>
            <a:ext cx="10670000" cy="1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600" b="1" i="0">
                <a:solidFill>
                  <a:srgbClr val="FFFFFF"/>
                </a:solidFill>
                <a:latin typeface="Source Sans Pro"/>
              </a:rPr>
              <a:t>The Lewandowski statements (January and February) show: a €150 savings SO each month; rent of €2,215 leaving on the 27th, before the salary arrives, taking the account to (€1,014.99) in January and (€1,044.98) in February; and spending on takeaways, cinema, a concert and a restaurant.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Source Sans Pro"/>
              </a:rPr>
              <a:t>Closing balances: January €1,635.01; February €1,605.02.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F611CC-B494-509A-182F-28AA20482096}"/>
              </a:ext>
            </a:extLst>
          </p:cNvPr>
          <p:cNvSpPr txBox="1"/>
          <p:nvPr/>
        </p:nvSpPr>
        <p:spPr>
          <a:xfrm>
            <a:off x="762000" y="4800949"/>
            <a:ext cx="10670000" cy="2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>
                <a:solidFill>
                  <a:srgbClr val="FFFFFF"/>
                </a:solidFill>
                <a:latin typeface="Source Sans Pro"/>
              </a:rPr>
              <a:t>A. Identify one example of good practice from the statements, and explain why it is good financial practice.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>
                <a:solidFill>
                  <a:srgbClr val="FFFFFF"/>
                </a:solidFill>
                <a:latin typeface="Source Sans Pro"/>
              </a:rPr>
              <a:t>B. Identify one example of bad practice from the statements, and explain why it is bad financial practice.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</a:pPr>
            <a:r>
              <a:rPr sz="1700" b="1" i="0">
                <a:solidFill>
                  <a:srgbClr val="FFFFFF"/>
                </a:solidFill>
                <a:latin typeface="Source Sans Pro"/>
              </a:rPr>
              <a:t>C. Recommend one action the Lewandowski household could take to improve their financial position, and explain how it would help them.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9035F6-84BB-2AD4-AA73-54180D42EFF9}"/>
              </a:ext>
            </a:extLst>
          </p:cNvPr>
          <p:cNvSpPr txBox="1"/>
          <p:nvPr/>
        </p:nvSpPr>
        <p:spPr>
          <a:xfrm>
            <a:off x="4796589" y="650830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200" b="1" i="0" dirty="0">
                <a:solidFill>
                  <a:srgbClr val="FFDE5C"/>
                </a:solidFill>
                <a:latin typeface="Source Sans Pro"/>
              </a:rPr>
              <a:t>Textbook page 135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707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Q5 -&gt; Q8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The Analysed Cash Book (ACB)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350000"/>
            <a:ext cx="10515600" cy="18012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A bank statement tells a household how much went in and out, but not what it was spent on. An </a:t>
            </a:r>
            <a:r>
              <a:rPr sz="1700" b="1" i="0" dirty="0" err="1">
                <a:solidFill>
                  <a:srgbClr val="00B2FF"/>
                </a:solidFill>
                <a:latin typeface="Source Sans Pro"/>
              </a:rPr>
              <a:t>analysed</a:t>
            </a:r>
            <a:r>
              <a:rPr sz="1700" b="1" i="0" dirty="0">
                <a:solidFill>
                  <a:srgbClr val="00B2FF"/>
                </a:solidFill>
                <a:latin typeface="Source Sans Pro"/>
              </a:rPr>
              <a:t> cash book</a:t>
            </a:r>
            <a:r>
              <a:rPr sz="1700" b="1" i="0" dirty="0">
                <a:solidFill>
                  <a:srgbClr val="203D48"/>
                </a:solidFill>
                <a:latin typeface="Source Sans Pro"/>
              </a:rPr>
              <a:t> sorts every payment into a category, so the household sees the full picture at a glance.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GB" sz="1700" b="1" i="0" dirty="0">
              <a:solidFill>
                <a:srgbClr val="049F84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 dirty="0">
                <a:solidFill>
                  <a:srgbClr val="049F84"/>
                </a:solidFill>
                <a:latin typeface="Source Sans Pro"/>
              </a:rPr>
              <a:t>Payments in</a:t>
            </a:r>
            <a:r>
              <a:rPr sz="1700" b="1" i="0" dirty="0">
                <a:solidFill>
                  <a:srgbClr val="203D48"/>
                </a:solidFill>
                <a:latin typeface="Source Sans Pro"/>
              </a:rPr>
              <a:t> go on the left-hand side, called the </a:t>
            </a:r>
            <a:r>
              <a:rPr sz="1700" b="1" i="0" dirty="0">
                <a:solidFill>
                  <a:srgbClr val="049F84"/>
                </a:solidFill>
                <a:latin typeface="Source Sans Pro"/>
              </a:rPr>
              <a:t>debit side</a:t>
            </a:r>
            <a:r>
              <a:rPr sz="1700" b="1" i="0" dirty="0">
                <a:solidFill>
                  <a:srgbClr val="203D48"/>
                </a:solidFill>
                <a:latin typeface="Source Sans Pro"/>
              </a:rPr>
              <a:t>. </a:t>
            </a:r>
            <a:endParaRPr lang="en-GB" sz="1700" b="1" i="0" dirty="0">
              <a:solidFill>
                <a:srgbClr val="203D48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 dirty="0">
                <a:solidFill>
                  <a:srgbClr val="F32201"/>
                </a:solidFill>
                <a:latin typeface="Source Sans Pro"/>
              </a:rPr>
              <a:t>Payments out</a:t>
            </a:r>
            <a:r>
              <a:rPr sz="1700" b="1" i="0" dirty="0">
                <a:solidFill>
                  <a:srgbClr val="203D48"/>
                </a:solidFill>
                <a:latin typeface="Source Sans Pro"/>
              </a:rPr>
              <a:t> go on the right-hand side, called the </a:t>
            </a:r>
            <a:r>
              <a:rPr sz="1700" b="1" i="0" dirty="0">
                <a:solidFill>
                  <a:srgbClr val="F32201"/>
                </a:solidFill>
                <a:latin typeface="Source Sans Pro"/>
              </a:rPr>
              <a:t>credit side</a:t>
            </a:r>
            <a:r>
              <a:rPr sz="1700" b="1" i="0" dirty="0">
                <a:solidFill>
                  <a:srgbClr val="203D48"/>
                </a:solidFill>
                <a:latin typeface="Source Sans Pro"/>
              </a:rPr>
              <a:t>. </a:t>
            </a:r>
            <a:endParaRPr lang="en-GB" sz="1700" b="1" i="0" dirty="0">
              <a:solidFill>
                <a:srgbClr val="203D48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Each transaction is recorded in the bank column AND again under its category column.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3706739"/>
            <a:ext cx="10515600" cy="181331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sz="1700" b="1" i="0" dirty="0">
                <a:solidFill>
                  <a:srgbClr val="00B2FF"/>
                </a:solidFill>
                <a:latin typeface="Source Sans Pro"/>
              </a:rPr>
              <a:t>The Murphy household, March 2027: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 dirty="0">
                <a:solidFill>
                  <a:srgbClr val="203D48"/>
                </a:solidFill>
                <a:latin typeface="Source Sans Pro"/>
              </a:rPr>
              <a:t>03/03 Electricity bill €210 (out)  |  04/03 Child Benefit €280 (in)  |  08/03 Groceries €180 (out)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 dirty="0">
                <a:solidFill>
                  <a:srgbClr val="203D48"/>
                </a:solidFill>
                <a:latin typeface="Source Sans Pro"/>
              </a:rPr>
              <a:t>20/03 TV &amp; Broadband bill €90 (out)  |  25/03 Wages received €3,200 (in)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500" b="1" i="0" dirty="0">
                <a:solidFill>
                  <a:srgbClr val="203D48"/>
                </a:solidFill>
                <a:latin typeface="Source Sans Pro"/>
              </a:rPr>
              <a:t>29/03 Paid Rent €1,800 (out)  |  29/03 Groceries €240 (out)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GB" sz="1500" b="1" i="0" dirty="0">
              <a:solidFill>
                <a:srgbClr val="203D48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 dirty="0">
                <a:solidFill>
                  <a:srgbClr val="203D48"/>
                </a:solidFill>
                <a:latin typeface="Source Sans Pro"/>
              </a:rPr>
              <a:t>Categories: </a:t>
            </a:r>
            <a:r>
              <a:rPr sz="1500" b="1" i="0" dirty="0">
                <a:solidFill>
                  <a:srgbClr val="049F84"/>
                </a:solidFill>
                <a:latin typeface="Source Sans Pro"/>
              </a:rPr>
              <a:t>Payments in: Wages, Child Benefit.  </a:t>
            </a:r>
            <a:r>
              <a:rPr sz="1500" b="1" i="0" dirty="0">
                <a:solidFill>
                  <a:srgbClr val="F32201"/>
                </a:solidFill>
                <a:latin typeface="Source Sans Pro"/>
              </a:rPr>
              <a:t>Payments out: Rent, Bills, Groceries.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Building the ACB - Steps 1 and 2</a:t>
            </a:r>
          </a:p>
        </p:txBody>
      </p:sp>
      <p:sp>
        <p:nvSpPr>
          <p:cNvPr id="3" name="Rectangle 2"/>
          <p:cNvSpPr/>
          <p:nvPr/>
        </p:nvSpPr>
        <p:spPr>
          <a:xfrm>
            <a:off x="520700" y="1737440"/>
            <a:ext cx="80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320700" y="1737440"/>
            <a:ext cx="14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Details</a:t>
            </a:r>
          </a:p>
        </p:txBody>
      </p:sp>
      <p:sp>
        <p:nvSpPr>
          <p:cNvPr id="5" name="Rectangle 4"/>
          <p:cNvSpPr/>
          <p:nvPr/>
        </p:nvSpPr>
        <p:spPr>
          <a:xfrm>
            <a:off x="2770700" y="1737440"/>
            <a:ext cx="7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Bank</a:t>
            </a:r>
          </a:p>
        </p:txBody>
      </p:sp>
      <p:sp>
        <p:nvSpPr>
          <p:cNvPr id="6" name="Rectangle 5"/>
          <p:cNvSpPr/>
          <p:nvPr/>
        </p:nvSpPr>
        <p:spPr>
          <a:xfrm>
            <a:off x="3520700" y="1737440"/>
            <a:ext cx="7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Wages</a:t>
            </a:r>
          </a:p>
        </p:txBody>
      </p:sp>
      <p:sp>
        <p:nvSpPr>
          <p:cNvPr id="7" name="Rectangle 6"/>
          <p:cNvSpPr/>
          <p:nvPr/>
        </p:nvSpPr>
        <p:spPr>
          <a:xfrm>
            <a:off x="4270700" y="1737440"/>
            <a:ext cx="7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Child Ben.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20700" y="209744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9" name="Rectangle 8"/>
          <p:cNvSpPr/>
          <p:nvPr/>
        </p:nvSpPr>
        <p:spPr>
          <a:xfrm>
            <a:off x="1320700" y="209744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0" name="Rectangle 9"/>
          <p:cNvSpPr/>
          <p:nvPr/>
        </p:nvSpPr>
        <p:spPr>
          <a:xfrm>
            <a:off x="2770700" y="209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1" name="Rectangle 10"/>
          <p:cNvSpPr/>
          <p:nvPr/>
        </p:nvSpPr>
        <p:spPr>
          <a:xfrm>
            <a:off x="3520700" y="209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2" name="Rectangle 11"/>
          <p:cNvSpPr/>
          <p:nvPr/>
        </p:nvSpPr>
        <p:spPr>
          <a:xfrm>
            <a:off x="4270700" y="209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3" name="Rectangle 12"/>
          <p:cNvSpPr/>
          <p:nvPr/>
        </p:nvSpPr>
        <p:spPr>
          <a:xfrm>
            <a:off x="520700" y="245744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14" name="Rectangle 13"/>
          <p:cNvSpPr/>
          <p:nvPr/>
        </p:nvSpPr>
        <p:spPr>
          <a:xfrm>
            <a:off x="1320700" y="245744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5" name="Rectangle 14"/>
          <p:cNvSpPr/>
          <p:nvPr/>
        </p:nvSpPr>
        <p:spPr>
          <a:xfrm>
            <a:off x="2770700" y="245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6" name="Rectangle 15"/>
          <p:cNvSpPr/>
          <p:nvPr/>
        </p:nvSpPr>
        <p:spPr>
          <a:xfrm>
            <a:off x="3520700" y="245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7" name="Rectangle 16"/>
          <p:cNvSpPr/>
          <p:nvPr/>
        </p:nvSpPr>
        <p:spPr>
          <a:xfrm>
            <a:off x="4270700" y="245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8" name="Rectangle 17"/>
          <p:cNvSpPr/>
          <p:nvPr/>
        </p:nvSpPr>
        <p:spPr>
          <a:xfrm>
            <a:off x="520700" y="281744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19" name="Rectangle 18"/>
          <p:cNvSpPr/>
          <p:nvPr/>
        </p:nvSpPr>
        <p:spPr>
          <a:xfrm>
            <a:off x="1320700" y="281744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0" name="Rectangle 19"/>
          <p:cNvSpPr/>
          <p:nvPr/>
        </p:nvSpPr>
        <p:spPr>
          <a:xfrm>
            <a:off x="2770700" y="281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1" name="Rectangle 20"/>
          <p:cNvSpPr/>
          <p:nvPr/>
        </p:nvSpPr>
        <p:spPr>
          <a:xfrm>
            <a:off x="3520700" y="281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2" name="Rectangle 21"/>
          <p:cNvSpPr/>
          <p:nvPr/>
        </p:nvSpPr>
        <p:spPr>
          <a:xfrm>
            <a:off x="4270700" y="281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3" name="Rectangle 22"/>
          <p:cNvSpPr/>
          <p:nvPr/>
        </p:nvSpPr>
        <p:spPr>
          <a:xfrm>
            <a:off x="5270700" y="1737440"/>
            <a:ext cx="80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70700" y="1737440"/>
            <a:ext cx="14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Details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520700" y="1737440"/>
            <a:ext cx="7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Bank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270700" y="1737440"/>
            <a:ext cx="72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Rent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990700" y="1737440"/>
            <a:ext cx="72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Bills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710700" y="1737440"/>
            <a:ext cx="72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Groceries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270700" y="209744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30" name="Rectangle 29"/>
          <p:cNvSpPr/>
          <p:nvPr/>
        </p:nvSpPr>
        <p:spPr>
          <a:xfrm>
            <a:off x="6070700" y="209744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1" name="Rectangle 30"/>
          <p:cNvSpPr/>
          <p:nvPr/>
        </p:nvSpPr>
        <p:spPr>
          <a:xfrm>
            <a:off x="7520700" y="209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2" name="Rectangle 31"/>
          <p:cNvSpPr/>
          <p:nvPr/>
        </p:nvSpPr>
        <p:spPr>
          <a:xfrm>
            <a:off x="8270700" y="209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3" name="Rectangle 32"/>
          <p:cNvSpPr/>
          <p:nvPr/>
        </p:nvSpPr>
        <p:spPr>
          <a:xfrm>
            <a:off x="8990700" y="209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4" name="Rectangle 33"/>
          <p:cNvSpPr/>
          <p:nvPr/>
        </p:nvSpPr>
        <p:spPr>
          <a:xfrm>
            <a:off x="9710700" y="209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5" name="Rectangle 34"/>
          <p:cNvSpPr/>
          <p:nvPr/>
        </p:nvSpPr>
        <p:spPr>
          <a:xfrm>
            <a:off x="5270700" y="245744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36" name="Rectangle 35"/>
          <p:cNvSpPr/>
          <p:nvPr/>
        </p:nvSpPr>
        <p:spPr>
          <a:xfrm>
            <a:off x="6070700" y="245744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7" name="Rectangle 36"/>
          <p:cNvSpPr/>
          <p:nvPr/>
        </p:nvSpPr>
        <p:spPr>
          <a:xfrm>
            <a:off x="7520700" y="245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8" name="Rectangle 37"/>
          <p:cNvSpPr/>
          <p:nvPr/>
        </p:nvSpPr>
        <p:spPr>
          <a:xfrm>
            <a:off x="8270700" y="245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9" name="Rectangle 38"/>
          <p:cNvSpPr/>
          <p:nvPr/>
        </p:nvSpPr>
        <p:spPr>
          <a:xfrm>
            <a:off x="8990700" y="245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0" name="Rectangle 39"/>
          <p:cNvSpPr/>
          <p:nvPr/>
        </p:nvSpPr>
        <p:spPr>
          <a:xfrm>
            <a:off x="9710700" y="245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1" name="Rectangle 40"/>
          <p:cNvSpPr/>
          <p:nvPr/>
        </p:nvSpPr>
        <p:spPr>
          <a:xfrm>
            <a:off x="5270700" y="281744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42" name="Rectangle 41"/>
          <p:cNvSpPr/>
          <p:nvPr/>
        </p:nvSpPr>
        <p:spPr>
          <a:xfrm>
            <a:off x="6070700" y="281744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3" name="Rectangle 42"/>
          <p:cNvSpPr/>
          <p:nvPr/>
        </p:nvSpPr>
        <p:spPr>
          <a:xfrm>
            <a:off x="7520700" y="281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4" name="Rectangle 43"/>
          <p:cNvSpPr/>
          <p:nvPr/>
        </p:nvSpPr>
        <p:spPr>
          <a:xfrm>
            <a:off x="8270700" y="281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5" name="Rectangle 44"/>
          <p:cNvSpPr/>
          <p:nvPr/>
        </p:nvSpPr>
        <p:spPr>
          <a:xfrm>
            <a:off x="8990700" y="281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6" name="Rectangle 45"/>
          <p:cNvSpPr/>
          <p:nvPr/>
        </p:nvSpPr>
        <p:spPr>
          <a:xfrm>
            <a:off x="9710700" y="281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7" name="Rectangle 46"/>
          <p:cNvSpPr/>
          <p:nvPr/>
        </p:nvSpPr>
        <p:spPr>
          <a:xfrm>
            <a:off x="5270700" y="317744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48" name="Rectangle 47"/>
          <p:cNvSpPr/>
          <p:nvPr/>
        </p:nvSpPr>
        <p:spPr>
          <a:xfrm>
            <a:off x="6070700" y="317744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9" name="Rectangle 48"/>
          <p:cNvSpPr/>
          <p:nvPr/>
        </p:nvSpPr>
        <p:spPr>
          <a:xfrm>
            <a:off x="7520700" y="317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0" name="Rectangle 49"/>
          <p:cNvSpPr/>
          <p:nvPr/>
        </p:nvSpPr>
        <p:spPr>
          <a:xfrm>
            <a:off x="8270700" y="317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1" name="Rectangle 50"/>
          <p:cNvSpPr/>
          <p:nvPr/>
        </p:nvSpPr>
        <p:spPr>
          <a:xfrm>
            <a:off x="8990700" y="317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2" name="Rectangle 51"/>
          <p:cNvSpPr/>
          <p:nvPr/>
        </p:nvSpPr>
        <p:spPr>
          <a:xfrm>
            <a:off x="9710700" y="317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3" name="Rectangle 52"/>
          <p:cNvSpPr/>
          <p:nvPr/>
        </p:nvSpPr>
        <p:spPr>
          <a:xfrm>
            <a:off x="5270700" y="353744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54" name="Rectangle 53"/>
          <p:cNvSpPr/>
          <p:nvPr/>
        </p:nvSpPr>
        <p:spPr>
          <a:xfrm>
            <a:off x="6070700" y="353744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5" name="Rectangle 54"/>
          <p:cNvSpPr/>
          <p:nvPr/>
        </p:nvSpPr>
        <p:spPr>
          <a:xfrm>
            <a:off x="7520700" y="353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6" name="Rectangle 55"/>
          <p:cNvSpPr/>
          <p:nvPr/>
        </p:nvSpPr>
        <p:spPr>
          <a:xfrm>
            <a:off x="8270700" y="353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7" name="Rectangle 56"/>
          <p:cNvSpPr/>
          <p:nvPr/>
        </p:nvSpPr>
        <p:spPr>
          <a:xfrm>
            <a:off x="8990700" y="353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8" name="Rectangle 57"/>
          <p:cNvSpPr/>
          <p:nvPr/>
        </p:nvSpPr>
        <p:spPr>
          <a:xfrm>
            <a:off x="9710700" y="353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9" name="Rectangle 58"/>
          <p:cNvSpPr/>
          <p:nvPr/>
        </p:nvSpPr>
        <p:spPr>
          <a:xfrm>
            <a:off x="5270700" y="389744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60" name="Rectangle 59"/>
          <p:cNvSpPr/>
          <p:nvPr/>
        </p:nvSpPr>
        <p:spPr>
          <a:xfrm>
            <a:off x="6070700" y="389744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1" name="Rectangle 60"/>
          <p:cNvSpPr/>
          <p:nvPr/>
        </p:nvSpPr>
        <p:spPr>
          <a:xfrm>
            <a:off x="7520700" y="389744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2" name="Rectangle 61"/>
          <p:cNvSpPr/>
          <p:nvPr/>
        </p:nvSpPr>
        <p:spPr>
          <a:xfrm>
            <a:off x="8270700" y="389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3" name="Rectangle 62"/>
          <p:cNvSpPr/>
          <p:nvPr/>
        </p:nvSpPr>
        <p:spPr>
          <a:xfrm>
            <a:off x="8990700" y="389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4" name="Rectangle 63"/>
          <p:cNvSpPr/>
          <p:nvPr/>
        </p:nvSpPr>
        <p:spPr>
          <a:xfrm>
            <a:off x="9710700" y="389744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5" name="TextBox 64"/>
          <p:cNvSpPr txBox="1"/>
          <p:nvPr/>
        </p:nvSpPr>
        <p:spPr>
          <a:xfrm>
            <a:off x="520700" y="1387440"/>
            <a:ext cx="40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49F84"/>
                </a:solidFill>
                <a:latin typeface="Source Sans Pro"/>
              </a:rPr>
              <a:t>Payments In (Debit side)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270700" y="1387440"/>
            <a:ext cx="46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32201"/>
                </a:solidFill>
                <a:latin typeface="Source Sans Pro"/>
              </a:rPr>
              <a:t>Payments Out (Credit side)</a:t>
            </a:r>
          </a:p>
        </p:txBody>
      </p:sp>
      <p:sp>
        <p:nvSpPr>
          <p:cNvPr id="67" name="anim_click1_l0a"/>
          <p:cNvSpPr txBox="1"/>
          <p:nvPr/>
        </p:nvSpPr>
        <p:spPr>
          <a:xfrm>
            <a:off x="560700" y="2196649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04/03</a:t>
            </a:r>
          </a:p>
        </p:txBody>
      </p:sp>
      <p:sp>
        <p:nvSpPr>
          <p:cNvPr id="68" name="anim_click1_l0b"/>
          <p:cNvSpPr txBox="1"/>
          <p:nvPr/>
        </p:nvSpPr>
        <p:spPr>
          <a:xfrm>
            <a:off x="1360700" y="2196649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Child Benefit</a:t>
            </a:r>
          </a:p>
        </p:txBody>
      </p:sp>
      <p:sp>
        <p:nvSpPr>
          <p:cNvPr id="69" name="anim_click1_l0c"/>
          <p:cNvSpPr txBox="1"/>
          <p:nvPr/>
        </p:nvSpPr>
        <p:spPr>
          <a:xfrm>
            <a:off x="2810700" y="219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280</a:t>
            </a:r>
          </a:p>
        </p:txBody>
      </p:sp>
      <p:sp>
        <p:nvSpPr>
          <p:cNvPr id="70" name="anim_click1_l0d"/>
          <p:cNvSpPr txBox="1"/>
          <p:nvPr/>
        </p:nvSpPr>
        <p:spPr>
          <a:xfrm>
            <a:off x="4310700" y="219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280</a:t>
            </a:r>
          </a:p>
        </p:txBody>
      </p:sp>
      <p:sp>
        <p:nvSpPr>
          <p:cNvPr id="71" name="anim_click1_l1a"/>
          <p:cNvSpPr txBox="1"/>
          <p:nvPr/>
        </p:nvSpPr>
        <p:spPr>
          <a:xfrm>
            <a:off x="560700" y="2556649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25/03</a:t>
            </a:r>
          </a:p>
        </p:txBody>
      </p:sp>
      <p:sp>
        <p:nvSpPr>
          <p:cNvPr id="72" name="anim_click1_l1b"/>
          <p:cNvSpPr txBox="1"/>
          <p:nvPr/>
        </p:nvSpPr>
        <p:spPr>
          <a:xfrm>
            <a:off x="1360700" y="2556649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Wages received</a:t>
            </a:r>
          </a:p>
        </p:txBody>
      </p:sp>
      <p:sp>
        <p:nvSpPr>
          <p:cNvPr id="73" name="anim_click1_l1c"/>
          <p:cNvSpPr txBox="1"/>
          <p:nvPr/>
        </p:nvSpPr>
        <p:spPr>
          <a:xfrm>
            <a:off x="2810700" y="255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3,200</a:t>
            </a:r>
          </a:p>
        </p:txBody>
      </p:sp>
      <p:sp>
        <p:nvSpPr>
          <p:cNvPr id="74" name="anim_click1_l1d"/>
          <p:cNvSpPr txBox="1"/>
          <p:nvPr/>
        </p:nvSpPr>
        <p:spPr>
          <a:xfrm>
            <a:off x="3560700" y="255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3,200</a:t>
            </a:r>
          </a:p>
        </p:txBody>
      </p:sp>
      <p:sp>
        <p:nvSpPr>
          <p:cNvPr id="75" name="anim_click2_r0a"/>
          <p:cNvSpPr txBox="1"/>
          <p:nvPr/>
        </p:nvSpPr>
        <p:spPr>
          <a:xfrm>
            <a:off x="5310700" y="2196649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03/03</a:t>
            </a:r>
          </a:p>
        </p:txBody>
      </p:sp>
      <p:sp>
        <p:nvSpPr>
          <p:cNvPr id="76" name="anim_click2_r0b"/>
          <p:cNvSpPr txBox="1"/>
          <p:nvPr/>
        </p:nvSpPr>
        <p:spPr>
          <a:xfrm>
            <a:off x="6110700" y="2196649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Electricity bill</a:t>
            </a:r>
          </a:p>
        </p:txBody>
      </p:sp>
      <p:sp>
        <p:nvSpPr>
          <p:cNvPr id="77" name="anim_click2_r0c"/>
          <p:cNvSpPr txBox="1"/>
          <p:nvPr/>
        </p:nvSpPr>
        <p:spPr>
          <a:xfrm>
            <a:off x="7560700" y="219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210</a:t>
            </a:r>
          </a:p>
        </p:txBody>
      </p:sp>
      <p:sp>
        <p:nvSpPr>
          <p:cNvPr id="78" name="anim_click2_r0d"/>
          <p:cNvSpPr txBox="1"/>
          <p:nvPr/>
        </p:nvSpPr>
        <p:spPr>
          <a:xfrm>
            <a:off x="9030700" y="2196649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210</a:t>
            </a:r>
          </a:p>
        </p:txBody>
      </p:sp>
      <p:sp>
        <p:nvSpPr>
          <p:cNvPr id="79" name="anim_click2_r1a"/>
          <p:cNvSpPr txBox="1"/>
          <p:nvPr/>
        </p:nvSpPr>
        <p:spPr>
          <a:xfrm>
            <a:off x="5310700" y="2556649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08/03</a:t>
            </a:r>
          </a:p>
        </p:txBody>
      </p:sp>
      <p:sp>
        <p:nvSpPr>
          <p:cNvPr id="80" name="anim_click2_r1b"/>
          <p:cNvSpPr txBox="1"/>
          <p:nvPr/>
        </p:nvSpPr>
        <p:spPr>
          <a:xfrm>
            <a:off x="6110700" y="2556649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Groceries</a:t>
            </a:r>
          </a:p>
        </p:txBody>
      </p:sp>
      <p:sp>
        <p:nvSpPr>
          <p:cNvPr id="81" name="anim_click2_r1c"/>
          <p:cNvSpPr txBox="1"/>
          <p:nvPr/>
        </p:nvSpPr>
        <p:spPr>
          <a:xfrm>
            <a:off x="7560700" y="255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180</a:t>
            </a:r>
          </a:p>
        </p:txBody>
      </p:sp>
      <p:sp>
        <p:nvSpPr>
          <p:cNvPr id="82" name="anim_click2_r1d"/>
          <p:cNvSpPr txBox="1"/>
          <p:nvPr/>
        </p:nvSpPr>
        <p:spPr>
          <a:xfrm>
            <a:off x="9750700" y="2556649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180</a:t>
            </a:r>
          </a:p>
        </p:txBody>
      </p:sp>
      <p:sp>
        <p:nvSpPr>
          <p:cNvPr id="83" name="anim_click2_r2a"/>
          <p:cNvSpPr txBox="1"/>
          <p:nvPr/>
        </p:nvSpPr>
        <p:spPr>
          <a:xfrm>
            <a:off x="5310700" y="2916649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20/03</a:t>
            </a:r>
          </a:p>
        </p:txBody>
      </p:sp>
      <p:sp>
        <p:nvSpPr>
          <p:cNvPr id="84" name="anim_click2_r2b"/>
          <p:cNvSpPr txBox="1"/>
          <p:nvPr/>
        </p:nvSpPr>
        <p:spPr>
          <a:xfrm>
            <a:off x="6110700" y="2916649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TV &amp; Broadband</a:t>
            </a:r>
          </a:p>
        </p:txBody>
      </p:sp>
      <p:sp>
        <p:nvSpPr>
          <p:cNvPr id="85" name="anim_click2_r2c"/>
          <p:cNvSpPr txBox="1"/>
          <p:nvPr/>
        </p:nvSpPr>
        <p:spPr>
          <a:xfrm>
            <a:off x="7560700" y="291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90</a:t>
            </a:r>
          </a:p>
        </p:txBody>
      </p:sp>
      <p:sp>
        <p:nvSpPr>
          <p:cNvPr id="86" name="anim_click2_r2d"/>
          <p:cNvSpPr txBox="1"/>
          <p:nvPr/>
        </p:nvSpPr>
        <p:spPr>
          <a:xfrm>
            <a:off x="9030700" y="2916649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90</a:t>
            </a:r>
          </a:p>
        </p:txBody>
      </p:sp>
      <p:sp>
        <p:nvSpPr>
          <p:cNvPr id="87" name="anim_click2_r3a"/>
          <p:cNvSpPr txBox="1"/>
          <p:nvPr/>
        </p:nvSpPr>
        <p:spPr>
          <a:xfrm>
            <a:off x="5310700" y="3276649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29/03</a:t>
            </a:r>
          </a:p>
        </p:txBody>
      </p:sp>
      <p:sp>
        <p:nvSpPr>
          <p:cNvPr id="88" name="anim_click2_r3b"/>
          <p:cNvSpPr txBox="1"/>
          <p:nvPr/>
        </p:nvSpPr>
        <p:spPr>
          <a:xfrm>
            <a:off x="6110700" y="3276649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Paid Rent</a:t>
            </a:r>
          </a:p>
        </p:txBody>
      </p:sp>
      <p:sp>
        <p:nvSpPr>
          <p:cNvPr id="89" name="anim_click2_r3c"/>
          <p:cNvSpPr txBox="1"/>
          <p:nvPr/>
        </p:nvSpPr>
        <p:spPr>
          <a:xfrm>
            <a:off x="7560700" y="327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1,800</a:t>
            </a:r>
          </a:p>
        </p:txBody>
      </p:sp>
      <p:sp>
        <p:nvSpPr>
          <p:cNvPr id="90" name="anim_click2_r3d"/>
          <p:cNvSpPr txBox="1"/>
          <p:nvPr/>
        </p:nvSpPr>
        <p:spPr>
          <a:xfrm>
            <a:off x="8310700" y="3276649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1,800</a:t>
            </a:r>
          </a:p>
        </p:txBody>
      </p:sp>
      <p:sp>
        <p:nvSpPr>
          <p:cNvPr id="91" name="anim_click2_r4a"/>
          <p:cNvSpPr txBox="1"/>
          <p:nvPr/>
        </p:nvSpPr>
        <p:spPr>
          <a:xfrm>
            <a:off x="5310700" y="3636649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29/03</a:t>
            </a:r>
          </a:p>
        </p:txBody>
      </p:sp>
      <p:sp>
        <p:nvSpPr>
          <p:cNvPr id="92" name="anim_click2_r4b"/>
          <p:cNvSpPr txBox="1"/>
          <p:nvPr/>
        </p:nvSpPr>
        <p:spPr>
          <a:xfrm>
            <a:off x="6110700" y="3636649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Groceries</a:t>
            </a:r>
          </a:p>
        </p:txBody>
      </p:sp>
      <p:sp>
        <p:nvSpPr>
          <p:cNvPr id="93" name="anim_click2_r4c"/>
          <p:cNvSpPr txBox="1"/>
          <p:nvPr/>
        </p:nvSpPr>
        <p:spPr>
          <a:xfrm>
            <a:off x="7560700" y="363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240</a:t>
            </a:r>
          </a:p>
        </p:txBody>
      </p:sp>
      <p:sp>
        <p:nvSpPr>
          <p:cNvPr id="94" name="anim_click2_r4d"/>
          <p:cNvSpPr txBox="1"/>
          <p:nvPr/>
        </p:nvSpPr>
        <p:spPr>
          <a:xfrm>
            <a:off x="9750700" y="3636649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240</a:t>
            </a:r>
          </a:p>
        </p:txBody>
      </p:sp>
      <p:sp>
        <p:nvSpPr>
          <p:cNvPr id="95" name="anim_click3_a"/>
          <p:cNvSpPr txBox="1"/>
          <p:nvPr/>
        </p:nvSpPr>
        <p:spPr>
          <a:xfrm>
            <a:off x="5310700" y="3996649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31/03</a:t>
            </a:r>
          </a:p>
        </p:txBody>
      </p:sp>
      <p:sp>
        <p:nvSpPr>
          <p:cNvPr id="96" name="anim_click3_b"/>
          <p:cNvSpPr txBox="1"/>
          <p:nvPr/>
        </p:nvSpPr>
        <p:spPr>
          <a:xfrm>
            <a:off x="6110700" y="3996649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Balance C/D</a:t>
            </a:r>
          </a:p>
        </p:txBody>
      </p:sp>
      <p:sp>
        <p:nvSpPr>
          <p:cNvPr id="97" name="anim_click3_c"/>
          <p:cNvSpPr txBox="1"/>
          <p:nvPr/>
        </p:nvSpPr>
        <p:spPr>
          <a:xfrm>
            <a:off x="7560700" y="3996649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1">
                <a:solidFill>
                  <a:srgbClr val="2E55C6"/>
                </a:solidFill>
                <a:latin typeface="Source Sans Pro"/>
              </a:rPr>
              <a:t>960</a:t>
            </a:r>
          </a:p>
        </p:txBody>
      </p:sp>
      <p:sp>
        <p:nvSpPr>
          <p:cNvPr id="98" name="anim_click1_c"/>
          <p:cNvSpPr txBox="1"/>
          <p:nvPr/>
        </p:nvSpPr>
        <p:spPr>
          <a:xfrm>
            <a:off x="520700" y="4507440"/>
            <a:ext cx="11150000" cy="6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00B2FF"/>
                </a:solidFill>
                <a:latin typeface="Source Sans Pro"/>
              </a:rPr>
              <a:t>Step 1: </a:t>
            </a:r>
            <a:r>
              <a:rPr sz="1300" b="1" i="0">
                <a:solidFill>
                  <a:srgbClr val="203D48"/>
                </a:solidFill>
                <a:latin typeface="Source Sans Pro"/>
              </a:rPr>
              <a:t>each transaction goes in TWICE: once in the bank column and once in its category column. Payments in on the debit side, payments out on the credit side.</a:t>
            </a:r>
          </a:p>
        </p:txBody>
      </p:sp>
      <p:sp>
        <p:nvSpPr>
          <p:cNvPr id="99" name="anim_click3_d"/>
          <p:cNvSpPr txBox="1"/>
          <p:nvPr/>
        </p:nvSpPr>
        <p:spPr>
          <a:xfrm>
            <a:off x="520700" y="5207440"/>
            <a:ext cx="1115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049F84"/>
                </a:solidFill>
                <a:latin typeface="Source Sans Pro"/>
              </a:rPr>
              <a:t>Step 2: </a:t>
            </a:r>
            <a:r>
              <a:rPr sz="1300" b="1" i="0">
                <a:solidFill>
                  <a:srgbClr val="203D48"/>
                </a:solidFill>
                <a:latin typeface="Source Sans Pro"/>
              </a:rPr>
              <a:t>balancing figure = the difference between the two sides. In = 280 + 3,200 = 3,480. Out = 210 + 180 + 90 + 1,800 + 240 = 2,520. Difference = 960, entered as Balance C/D on the SMALLER side (credit), dated the last day of the month.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Building the ACB - Steps 3 and 4</a:t>
            </a:r>
          </a:p>
        </p:txBody>
      </p:sp>
      <p:sp>
        <p:nvSpPr>
          <p:cNvPr id="3" name="Rectangle 2"/>
          <p:cNvSpPr/>
          <p:nvPr/>
        </p:nvSpPr>
        <p:spPr>
          <a:xfrm>
            <a:off x="520700" y="1615520"/>
            <a:ext cx="80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320700" y="1615520"/>
            <a:ext cx="14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Details</a:t>
            </a:r>
          </a:p>
        </p:txBody>
      </p:sp>
      <p:sp>
        <p:nvSpPr>
          <p:cNvPr id="5" name="Rectangle 4"/>
          <p:cNvSpPr/>
          <p:nvPr/>
        </p:nvSpPr>
        <p:spPr>
          <a:xfrm>
            <a:off x="2770700" y="1615520"/>
            <a:ext cx="7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Bank</a:t>
            </a:r>
          </a:p>
        </p:txBody>
      </p:sp>
      <p:sp>
        <p:nvSpPr>
          <p:cNvPr id="6" name="Rectangle 5"/>
          <p:cNvSpPr/>
          <p:nvPr/>
        </p:nvSpPr>
        <p:spPr>
          <a:xfrm>
            <a:off x="3520700" y="1615520"/>
            <a:ext cx="7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Wages</a:t>
            </a:r>
          </a:p>
        </p:txBody>
      </p:sp>
      <p:sp>
        <p:nvSpPr>
          <p:cNvPr id="7" name="Rectangle 6"/>
          <p:cNvSpPr/>
          <p:nvPr/>
        </p:nvSpPr>
        <p:spPr>
          <a:xfrm>
            <a:off x="4270700" y="1615520"/>
            <a:ext cx="7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Child Ben.</a:t>
            </a:r>
          </a:p>
        </p:txBody>
      </p:sp>
      <p:sp>
        <p:nvSpPr>
          <p:cNvPr id="8" name="Rectangle 7"/>
          <p:cNvSpPr/>
          <p:nvPr/>
        </p:nvSpPr>
        <p:spPr>
          <a:xfrm>
            <a:off x="520700" y="19755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320700" y="19755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770700" y="197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520700" y="197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270700" y="197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20700" y="23355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1320700" y="23355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2770700" y="233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520700" y="233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270700" y="233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20700" y="4118428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320700" y="4118428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2770700" y="4118428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520700" y="4118428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270700" y="4118428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520700" y="4478428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320700" y="4478428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2770700" y="4478428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3520700" y="4478428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4270700" y="4478428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270700" y="1615520"/>
            <a:ext cx="80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070700" y="1615520"/>
            <a:ext cx="14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Details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520700" y="1615520"/>
            <a:ext cx="75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Bank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70700" y="1615520"/>
            <a:ext cx="72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Rent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990700" y="1615520"/>
            <a:ext cx="72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Bills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710700" y="1615520"/>
            <a:ext cx="72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Groceries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270700" y="19755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5" name="Rectangle 34"/>
          <p:cNvSpPr/>
          <p:nvPr/>
        </p:nvSpPr>
        <p:spPr>
          <a:xfrm>
            <a:off x="6070700" y="19755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7520700" y="197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8270700" y="197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8990700" y="197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9710700" y="197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5270700" y="23355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6070700" y="23355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7520700" y="233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8270700" y="233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8990700" y="233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9710700" y="233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5270700" y="26955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6070700" y="26955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8" name="Rectangle 47"/>
          <p:cNvSpPr/>
          <p:nvPr/>
        </p:nvSpPr>
        <p:spPr>
          <a:xfrm>
            <a:off x="7520700" y="269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8270700" y="269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0" name="Rectangle 49"/>
          <p:cNvSpPr/>
          <p:nvPr/>
        </p:nvSpPr>
        <p:spPr>
          <a:xfrm>
            <a:off x="8990700" y="269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1" name="Rectangle 50"/>
          <p:cNvSpPr/>
          <p:nvPr/>
        </p:nvSpPr>
        <p:spPr>
          <a:xfrm>
            <a:off x="9710700" y="269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2" name="Rectangle 51"/>
          <p:cNvSpPr/>
          <p:nvPr/>
        </p:nvSpPr>
        <p:spPr>
          <a:xfrm>
            <a:off x="5270700" y="30555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3" name="Rectangle 52"/>
          <p:cNvSpPr/>
          <p:nvPr/>
        </p:nvSpPr>
        <p:spPr>
          <a:xfrm>
            <a:off x="6070700" y="30555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4" name="Rectangle 53"/>
          <p:cNvSpPr/>
          <p:nvPr/>
        </p:nvSpPr>
        <p:spPr>
          <a:xfrm>
            <a:off x="7520700" y="305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5" name="Rectangle 54"/>
          <p:cNvSpPr/>
          <p:nvPr/>
        </p:nvSpPr>
        <p:spPr>
          <a:xfrm>
            <a:off x="8270700" y="305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6" name="Rectangle 55"/>
          <p:cNvSpPr/>
          <p:nvPr/>
        </p:nvSpPr>
        <p:spPr>
          <a:xfrm>
            <a:off x="8990700" y="305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7" name="Rectangle 56"/>
          <p:cNvSpPr/>
          <p:nvPr/>
        </p:nvSpPr>
        <p:spPr>
          <a:xfrm>
            <a:off x="9710700" y="305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5270700" y="34155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9" name="Rectangle 58"/>
          <p:cNvSpPr/>
          <p:nvPr/>
        </p:nvSpPr>
        <p:spPr>
          <a:xfrm>
            <a:off x="6070700" y="34155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0" name="Rectangle 59"/>
          <p:cNvSpPr/>
          <p:nvPr/>
        </p:nvSpPr>
        <p:spPr>
          <a:xfrm>
            <a:off x="7520700" y="341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1" name="Rectangle 60"/>
          <p:cNvSpPr/>
          <p:nvPr/>
        </p:nvSpPr>
        <p:spPr>
          <a:xfrm>
            <a:off x="8270700" y="341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2" name="Rectangle 61"/>
          <p:cNvSpPr/>
          <p:nvPr/>
        </p:nvSpPr>
        <p:spPr>
          <a:xfrm>
            <a:off x="8990700" y="341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3" name="Rectangle 62"/>
          <p:cNvSpPr/>
          <p:nvPr/>
        </p:nvSpPr>
        <p:spPr>
          <a:xfrm>
            <a:off x="9710700" y="341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4" name="Rectangle 63"/>
          <p:cNvSpPr/>
          <p:nvPr/>
        </p:nvSpPr>
        <p:spPr>
          <a:xfrm>
            <a:off x="5270700" y="37755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5" name="Rectangle 64"/>
          <p:cNvSpPr/>
          <p:nvPr/>
        </p:nvSpPr>
        <p:spPr>
          <a:xfrm>
            <a:off x="6070700" y="37755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6" name="Rectangle 65"/>
          <p:cNvSpPr/>
          <p:nvPr/>
        </p:nvSpPr>
        <p:spPr>
          <a:xfrm>
            <a:off x="7520700" y="377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7" name="Rectangle 66"/>
          <p:cNvSpPr/>
          <p:nvPr/>
        </p:nvSpPr>
        <p:spPr>
          <a:xfrm>
            <a:off x="8270700" y="377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8" name="Rectangle 67"/>
          <p:cNvSpPr/>
          <p:nvPr/>
        </p:nvSpPr>
        <p:spPr>
          <a:xfrm>
            <a:off x="8990700" y="377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9" name="Rectangle 68"/>
          <p:cNvSpPr/>
          <p:nvPr/>
        </p:nvSpPr>
        <p:spPr>
          <a:xfrm>
            <a:off x="9710700" y="377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0" name="Rectangle 69"/>
          <p:cNvSpPr/>
          <p:nvPr/>
        </p:nvSpPr>
        <p:spPr>
          <a:xfrm>
            <a:off x="5270700" y="41355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71" name="Rectangle 70"/>
          <p:cNvSpPr/>
          <p:nvPr/>
        </p:nvSpPr>
        <p:spPr>
          <a:xfrm>
            <a:off x="6070700" y="41355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2" name="Rectangle 71"/>
          <p:cNvSpPr/>
          <p:nvPr/>
        </p:nvSpPr>
        <p:spPr>
          <a:xfrm>
            <a:off x="7520700" y="41355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3" name="Rectangle 72"/>
          <p:cNvSpPr/>
          <p:nvPr/>
        </p:nvSpPr>
        <p:spPr>
          <a:xfrm>
            <a:off x="8270700" y="413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4" name="Rectangle 73"/>
          <p:cNvSpPr/>
          <p:nvPr/>
        </p:nvSpPr>
        <p:spPr>
          <a:xfrm>
            <a:off x="8990700" y="413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5" name="Rectangle 74"/>
          <p:cNvSpPr/>
          <p:nvPr/>
        </p:nvSpPr>
        <p:spPr>
          <a:xfrm>
            <a:off x="9710700" y="4135520"/>
            <a:ext cx="72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6" name="TextBox 75"/>
          <p:cNvSpPr txBox="1"/>
          <p:nvPr/>
        </p:nvSpPr>
        <p:spPr>
          <a:xfrm>
            <a:off x="520700" y="1265520"/>
            <a:ext cx="40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49F84"/>
                </a:solidFill>
                <a:latin typeface="Source Sans Pro"/>
              </a:rPr>
              <a:t>Payments In (Debit side)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5270700" y="1265520"/>
            <a:ext cx="46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32201"/>
                </a:solidFill>
                <a:latin typeface="Source Sans Pro"/>
              </a:rPr>
              <a:t>Payments Out (Credit side)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60700" y="1975520"/>
            <a:ext cx="72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04/03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360700" y="1975520"/>
            <a:ext cx="13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Child Benefit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2810700" y="197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280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310700" y="197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280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60700" y="2335520"/>
            <a:ext cx="72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25/03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1360700" y="2335520"/>
            <a:ext cx="13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Wages received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2810700" y="233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3,200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560700" y="233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3,200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5310700" y="1975520"/>
            <a:ext cx="72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03/03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110700" y="1975520"/>
            <a:ext cx="13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Electricity bill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560700" y="197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210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030700" y="1975520"/>
            <a:ext cx="64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210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310700" y="2335520"/>
            <a:ext cx="72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08/03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110700" y="2335520"/>
            <a:ext cx="13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Groceries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7560700" y="233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180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750700" y="2335520"/>
            <a:ext cx="64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180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5310700" y="2695520"/>
            <a:ext cx="72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20/03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110700" y="2695520"/>
            <a:ext cx="13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TV &amp; Broadband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7560700" y="269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90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9030700" y="2695520"/>
            <a:ext cx="64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90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310700" y="3055520"/>
            <a:ext cx="72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29/03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110700" y="3055520"/>
            <a:ext cx="13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Paid Rent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7560700" y="305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1,800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8310700" y="3055520"/>
            <a:ext cx="64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1,800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310700" y="3415520"/>
            <a:ext cx="72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29/03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6110700" y="3415520"/>
            <a:ext cx="13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Groceries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560700" y="341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240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9750700" y="3415520"/>
            <a:ext cx="64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240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5310700" y="3775520"/>
            <a:ext cx="72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31/03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110700" y="3775520"/>
            <a:ext cx="13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Balance C/D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7560700" y="377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960</a:t>
            </a:r>
          </a:p>
        </p:txBody>
      </p:sp>
      <p:sp>
        <p:nvSpPr>
          <p:cNvPr id="109" name="anim_click1_l0"/>
          <p:cNvSpPr txBox="1"/>
          <p:nvPr/>
        </p:nvSpPr>
        <p:spPr>
          <a:xfrm>
            <a:off x="2810700" y="4118428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3,480</a:t>
            </a:r>
          </a:p>
        </p:txBody>
      </p:sp>
      <p:sp>
        <p:nvSpPr>
          <p:cNvPr id="110" name="anim_click1_l1"/>
          <p:cNvSpPr txBox="1"/>
          <p:nvPr/>
        </p:nvSpPr>
        <p:spPr>
          <a:xfrm>
            <a:off x="3560700" y="4118428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3,200</a:t>
            </a:r>
          </a:p>
        </p:txBody>
      </p:sp>
      <p:sp>
        <p:nvSpPr>
          <p:cNvPr id="111" name="anim_click1_l2"/>
          <p:cNvSpPr txBox="1"/>
          <p:nvPr/>
        </p:nvSpPr>
        <p:spPr>
          <a:xfrm>
            <a:off x="4310700" y="4118428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280</a:t>
            </a:r>
          </a:p>
        </p:txBody>
      </p:sp>
      <p:sp>
        <p:nvSpPr>
          <p:cNvPr id="112" name="anim_click1_r0"/>
          <p:cNvSpPr txBox="1"/>
          <p:nvPr/>
        </p:nvSpPr>
        <p:spPr>
          <a:xfrm>
            <a:off x="7560700" y="4135520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3,480</a:t>
            </a:r>
          </a:p>
        </p:txBody>
      </p:sp>
      <p:sp>
        <p:nvSpPr>
          <p:cNvPr id="113" name="anim_click1_r1"/>
          <p:cNvSpPr txBox="1"/>
          <p:nvPr/>
        </p:nvSpPr>
        <p:spPr>
          <a:xfrm>
            <a:off x="8310700" y="4135520"/>
            <a:ext cx="64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1,800</a:t>
            </a:r>
          </a:p>
        </p:txBody>
      </p:sp>
      <p:sp>
        <p:nvSpPr>
          <p:cNvPr id="114" name="anim_click1_r2"/>
          <p:cNvSpPr txBox="1"/>
          <p:nvPr/>
        </p:nvSpPr>
        <p:spPr>
          <a:xfrm>
            <a:off x="9030700" y="4135520"/>
            <a:ext cx="64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300</a:t>
            </a:r>
          </a:p>
        </p:txBody>
      </p:sp>
      <p:sp>
        <p:nvSpPr>
          <p:cNvPr id="115" name="anim_click1_r3"/>
          <p:cNvSpPr txBox="1"/>
          <p:nvPr/>
        </p:nvSpPr>
        <p:spPr>
          <a:xfrm>
            <a:off x="9750700" y="4135520"/>
            <a:ext cx="64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420</a:t>
            </a:r>
          </a:p>
        </p:txBody>
      </p:sp>
      <p:sp>
        <p:nvSpPr>
          <p:cNvPr id="116" name="anim_click2_a"/>
          <p:cNvSpPr txBox="1"/>
          <p:nvPr/>
        </p:nvSpPr>
        <p:spPr>
          <a:xfrm>
            <a:off x="560700" y="4478428"/>
            <a:ext cx="72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01/04</a:t>
            </a:r>
          </a:p>
        </p:txBody>
      </p:sp>
      <p:sp>
        <p:nvSpPr>
          <p:cNvPr id="117" name="anim_click2_b"/>
          <p:cNvSpPr txBox="1"/>
          <p:nvPr/>
        </p:nvSpPr>
        <p:spPr>
          <a:xfrm>
            <a:off x="1360700" y="4478428"/>
            <a:ext cx="13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Balance B/D</a:t>
            </a:r>
          </a:p>
        </p:txBody>
      </p:sp>
      <p:sp>
        <p:nvSpPr>
          <p:cNvPr id="118" name="anim_click2_c"/>
          <p:cNvSpPr txBox="1"/>
          <p:nvPr/>
        </p:nvSpPr>
        <p:spPr>
          <a:xfrm>
            <a:off x="2810700" y="4478428"/>
            <a:ext cx="670000" cy="36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960</a:t>
            </a:r>
          </a:p>
        </p:txBody>
      </p:sp>
      <p:sp>
        <p:nvSpPr>
          <p:cNvPr id="119" name="anim_click1_c"/>
          <p:cNvSpPr txBox="1"/>
          <p:nvPr/>
        </p:nvSpPr>
        <p:spPr>
          <a:xfrm>
            <a:off x="520700" y="5092258"/>
            <a:ext cx="11150000" cy="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 dirty="0">
                <a:solidFill>
                  <a:srgbClr val="FFA700"/>
                </a:solidFill>
                <a:latin typeface="Source Sans Pro"/>
              </a:rPr>
              <a:t>Step 3: </a:t>
            </a:r>
            <a:r>
              <a:rPr sz="1300" b="1" i="0" dirty="0">
                <a:solidFill>
                  <a:srgbClr val="203D48"/>
                </a:solidFill>
                <a:latin typeface="Source Sans Pro"/>
              </a:rPr>
              <a:t>total every category. The bank totals are now EQUAL on both sides (3,480) because the balancing figure was added. Category totals: Wages 3,200; Child Benefit 280; Rent 1,800; Bills 300; Groceries 420.</a:t>
            </a:r>
          </a:p>
        </p:txBody>
      </p:sp>
      <p:sp>
        <p:nvSpPr>
          <p:cNvPr id="120" name="anim_click2_d"/>
          <p:cNvSpPr txBox="1"/>
          <p:nvPr/>
        </p:nvSpPr>
        <p:spPr>
          <a:xfrm>
            <a:off x="520700" y="5595520"/>
            <a:ext cx="11150000" cy="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049F84"/>
                </a:solidFill>
                <a:latin typeface="Source Sans Pro"/>
              </a:rPr>
              <a:t>Step 4: </a:t>
            </a:r>
            <a:r>
              <a:rPr sz="1300" b="1" i="0">
                <a:solidFill>
                  <a:srgbClr val="203D48"/>
                </a:solidFill>
                <a:latin typeface="Source Sans Pro"/>
              </a:rPr>
              <a:t>Balance B/D goes on the LARGER side (debit), dated the first day of the next month. On the debit side it means a positive balance: the Murphys spent €420 on groceries, and start April with €960.</a:t>
            </a: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4F5E8A97-5E12-774B-4BF4-8D06597D378F}"/>
              </a:ext>
            </a:extLst>
          </p:cNvPr>
          <p:cNvSpPr/>
          <p:nvPr/>
        </p:nvSpPr>
        <p:spPr>
          <a:xfrm>
            <a:off x="521436" y="3393889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8B0EA954-DC00-50C6-9DC8-F329BE217246}"/>
              </a:ext>
            </a:extLst>
          </p:cNvPr>
          <p:cNvSpPr/>
          <p:nvPr/>
        </p:nvSpPr>
        <p:spPr>
          <a:xfrm>
            <a:off x="1321436" y="3393889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D694CD5B-23A0-E0AC-DF5C-36124C3456D2}"/>
              </a:ext>
            </a:extLst>
          </p:cNvPr>
          <p:cNvSpPr/>
          <p:nvPr/>
        </p:nvSpPr>
        <p:spPr>
          <a:xfrm>
            <a:off x="2771436" y="3393889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FE325389-1EBF-E23F-429A-365B3775307E}"/>
              </a:ext>
            </a:extLst>
          </p:cNvPr>
          <p:cNvSpPr/>
          <p:nvPr/>
        </p:nvSpPr>
        <p:spPr>
          <a:xfrm>
            <a:off x="3521436" y="3393889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0BAD3C3-7AC2-EEFA-28BA-0D29E8E8A604}"/>
              </a:ext>
            </a:extLst>
          </p:cNvPr>
          <p:cNvSpPr/>
          <p:nvPr/>
        </p:nvSpPr>
        <p:spPr>
          <a:xfrm>
            <a:off x="4271436" y="3393889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5B2474AC-F810-1258-2613-6F35D2AF8E0E}"/>
              </a:ext>
            </a:extLst>
          </p:cNvPr>
          <p:cNvSpPr/>
          <p:nvPr/>
        </p:nvSpPr>
        <p:spPr>
          <a:xfrm>
            <a:off x="521436" y="3034888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D0358AB4-5D25-7851-94BD-3CA9E19F5F91}"/>
              </a:ext>
            </a:extLst>
          </p:cNvPr>
          <p:cNvSpPr/>
          <p:nvPr/>
        </p:nvSpPr>
        <p:spPr>
          <a:xfrm>
            <a:off x="1321436" y="3034888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BC7B8E91-000B-4599-1166-4C49FD459E22}"/>
              </a:ext>
            </a:extLst>
          </p:cNvPr>
          <p:cNvSpPr/>
          <p:nvPr/>
        </p:nvSpPr>
        <p:spPr>
          <a:xfrm>
            <a:off x="2771436" y="3034888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D9358714-9369-A144-BA4C-F0455ADB29A6}"/>
              </a:ext>
            </a:extLst>
          </p:cNvPr>
          <p:cNvSpPr/>
          <p:nvPr/>
        </p:nvSpPr>
        <p:spPr>
          <a:xfrm>
            <a:off x="3521436" y="3034888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1B957BA2-DE01-E52F-4DCF-4CEB57B4A482}"/>
              </a:ext>
            </a:extLst>
          </p:cNvPr>
          <p:cNvSpPr/>
          <p:nvPr/>
        </p:nvSpPr>
        <p:spPr>
          <a:xfrm>
            <a:off x="4271436" y="3034888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4" name="anim_click1_l0">
            <a:extLst>
              <a:ext uri="{FF2B5EF4-FFF2-40B4-BE49-F238E27FC236}">
                <a16:creationId xmlns:a16="http://schemas.microsoft.com/office/drawing/2014/main" id="{47A11BBD-DCF6-525D-DFB1-0E2E32DA9873}"/>
              </a:ext>
            </a:extLst>
          </p:cNvPr>
          <p:cNvSpPr txBox="1"/>
          <p:nvPr/>
        </p:nvSpPr>
        <p:spPr>
          <a:xfrm>
            <a:off x="2811436" y="3145638"/>
            <a:ext cx="670000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endParaRPr sz="900" b="1" i="1" dirty="0">
              <a:solidFill>
                <a:srgbClr val="2E55C6"/>
              </a:solidFill>
              <a:latin typeface="Source Sans Pro"/>
            </a:endParaRPr>
          </a:p>
        </p:txBody>
      </p:sp>
      <p:sp>
        <p:nvSpPr>
          <p:cNvPr id="135" name="anim_click1_l2">
            <a:extLst>
              <a:ext uri="{FF2B5EF4-FFF2-40B4-BE49-F238E27FC236}">
                <a16:creationId xmlns:a16="http://schemas.microsoft.com/office/drawing/2014/main" id="{044785E1-528C-746E-C5CD-42520F396D44}"/>
              </a:ext>
            </a:extLst>
          </p:cNvPr>
          <p:cNvSpPr txBox="1"/>
          <p:nvPr/>
        </p:nvSpPr>
        <p:spPr>
          <a:xfrm>
            <a:off x="4311436" y="3145638"/>
            <a:ext cx="670000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endParaRPr sz="900" b="1" i="1" dirty="0">
              <a:solidFill>
                <a:srgbClr val="2E55C6"/>
              </a:solidFill>
              <a:latin typeface="Source Sans Pro"/>
            </a:endParaRPr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A5349DC-726C-CA53-B3AE-7E256702B221}"/>
              </a:ext>
            </a:extLst>
          </p:cNvPr>
          <p:cNvSpPr/>
          <p:nvPr/>
        </p:nvSpPr>
        <p:spPr>
          <a:xfrm>
            <a:off x="521436" y="269642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8AD08C6C-095E-018B-5E3B-0A95E4740C9E}"/>
              </a:ext>
            </a:extLst>
          </p:cNvPr>
          <p:cNvSpPr/>
          <p:nvPr/>
        </p:nvSpPr>
        <p:spPr>
          <a:xfrm>
            <a:off x="1321436" y="269642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4739510D-C9CD-E8D5-B359-DC37F37B67F8}"/>
              </a:ext>
            </a:extLst>
          </p:cNvPr>
          <p:cNvSpPr/>
          <p:nvPr/>
        </p:nvSpPr>
        <p:spPr>
          <a:xfrm>
            <a:off x="2771436" y="26964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DF6FC4C1-CAC9-985C-690A-A3D8CE621F03}"/>
              </a:ext>
            </a:extLst>
          </p:cNvPr>
          <p:cNvSpPr/>
          <p:nvPr/>
        </p:nvSpPr>
        <p:spPr>
          <a:xfrm>
            <a:off x="3521436" y="26964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597287F5-36E2-A3DA-98BF-4F89A1409202}"/>
              </a:ext>
            </a:extLst>
          </p:cNvPr>
          <p:cNvSpPr/>
          <p:nvPr/>
        </p:nvSpPr>
        <p:spPr>
          <a:xfrm>
            <a:off x="4271436" y="269642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1" name="anim_click1_l0">
            <a:extLst>
              <a:ext uri="{FF2B5EF4-FFF2-40B4-BE49-F238E27FC236}">
                <a16:creationId xmlns:a16="http://schemas.microsoft.com/office/drawing/2014/main" id="{80CE4EAC-6B48-9732-2019-5A965D551F88}"/>
              </a:ext>
            </a:extLst>
          </p:cNvPr>
          <p:cNvSpPr txBox="1"/>
          <p:nvPr/>
        </p:nvSpPr>
        <p:spPr>
          <a:xfrm>
            <a:off x="2811436" y="2807170"/>
            <a:ext cx="670000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endParaRPr sz="900" b="1" i="1" dirty="0">
              <a:solidFill>
                <a:srgbClr val="2E55C6"/>
              </a:solidFill>
              <a:latin typeface="Source Sans Pro"/>
            </a:endParaRPr>
          </a:p>
        </p:txBody>
      </p:sp>
      <p:sp>
        <p:nvSpPr>
          <p:cNvPr id="142" name="anim_click1_l2">
            <a:extLst>
              <a:ext uri="{FF2B5EF4-FFF2-40B4-BE49-F238E27FC236}">
                <a16:creationId xmlns:a16="http://schemas.microsoft.com/office/drawing/2014/main" id="{A98690F4-B034-E446-75CC-76852B54EC82}"/>
              </a:ext>
            </a:extLst>
          </p:cNvPr>
          <p:cNvSpPr txBox="1"/>
          <p:nvPr/>
        </p:nvSpPr>
        <p:spPr>
          <a:xfrm>
            <a:off x="4311436" y="2807170"/>
            <a:ext cx="670000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endParaRPr sz="900" b="1" i="1" dirty="0">
              <a:solidFill>
                <a:srgbClr val="2E55C6"/>
              </a:solidFill>
              <a:latin typeface="Source Sans Pro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5CC4AE5A-6A73-4E7D-5E1C-130B0F62C751}"/>
              </a:ext>
            </a:extLst>
          </p:cNvPr>
          <p:cNvSpPr/>
          <p:nvPr/>
        </p:nvSpPr>
        <p:spPr>
          <a:xfrm>
            <a:off x="520700" y="3754550"/>
            <a:ext cx="8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D6994771-4C5D-9B60-99C1-481006A59079}"/>
              </a:ext>
            </a:extLst>
          </p:cNvPr>
          <p:cNvSpPr/>
          <p:nvPr/>
        </p:nvSpPr>
        <p:spPr>
          <a:xfrm>
            <a:off x="1320700" y="3754550"/>
            <a:ext cx="14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C71A013C-9FD3-2B87-BA92-573C7E681A5F}"/>
              </a:ext>
            </a:extLst>
          </p:cNvPr>
          <p:cNvSpPr/>
          <p:nvPr/>
        </p:nvSpPr>
        <p:spPr>
          <a:xfrm>
            <a:off x="2770700" y="375455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D403ADFF-B12D-2145-A52F-E5D2FA5EA543}"/>
              </a:ext>
            </a:extLst>
          </p:cNvPr>
          <p:cNvSpPr/>
          <p:nvPr/>
        </p:nvSpPr>
        <p:spPr>
          <a:xfrm>
            <a:off x="3520700" y="375455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5AB7FD4A-61A4-CB56-38AE-80F5ABD5BDDD}"/>
              </a:ext>
            </a:extLst>
          </p:cNvPr>
          <p:cNvSpPr/>
          <p:nvPr/>
        </p:nvSpPr>
        <p:spPr>
          <a:xfrm>
            <a:off x="4270700" y="3754550"/>
            <a:ext cx="75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An ACB in an Overdraft - The McManus Household</a:t>
            </a:r>
          </a:p>
        </p:txBody>
      </p:sp>
      <p:sp>
        <p:nvSpPr>
          <p:cNvPr id="3" name="Rectangle 2"/>
          <p:cNvSpPr/>
          <p:nvPr/>
        </p:nvSpPr>
        <p:spPr>
          <a:xfrm>
            <a:off x="771774" y="1900000"/>
            <a:ext cx="80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571774" y="1900000"/>
            <a:ext cx="14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Details</a:t>
            </a:r>
          </a:p>
        </p:txBody>
      </p:sp>
      <p:sp>
        <p:nvSpPr>
          <p:cNvPr id="5" name="Rectangle 4"/>
          <p:cNvSpPr/>
          <p:nvPr/>
        </p:nvSpPr>
        <p:spPr>
          <a:xfrm>
            <a:off x="3021774" y="1900000"/>
            <a:ext cx="7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Bank</a:t>
            </a:r>
          </a:p>
        </p:txBody>
      </p:sp>
      <p:sp>
        <p:nvSpPr>
          <p:cNvPr id="6" name="Rectangle 5"/>
          <p:cNvSpPr/>
          <p:nvPr/>
        </p:nvSpPr>
        <p:spPr>
          <a:xfrm>
            <a:off x="3771774" y="1900000"/>
            <a:ext cx="7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Wages</a:t>
            </a:r>
          </a:p>
        </p:txBody>
      </p:sp>
      <p:sp>
        <p:nvSpPr>
          <p:cNvPr id="7" name="Rectangle 6"/>
          <p:cNvSpPr/>
          <p:nvPr/>
        </p:nvSpPr>
        <p:spPr>
          <a:xfrm>
            <a:off x="4521774" y="1900000"/>
            <a:ext cx="7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Child Ben.</a:t>
            </a:r>
          </a:p>
        </p:txBody>
      </p:sp>
      <p:sp>
        <p:nvSpPr>
          <p:cNvPr id="8" name="Rectangle 7"/>
          <p:cNvSpPr/>
          <p:nvPr/>
        </p:nvSpPr>
        <p:spPr>
          <a:xfrm>
            <a:off x="771774" y="2240000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1571774" y="2240000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021774" y="224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3771774" y="224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4521774" y="224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771774" y="2580000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1571774" y="2580000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3021774" y="258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3771774" y="258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4521774" y="258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771774" y="359800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1571774" y="359800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0" name="Rectangle 19"/>
          <p:cNvSpPr/>
          <p:nvPr/>
        </p:nvSpPr>
        <p:spPr>
          <a:xfrm>
            <a:off x="3021774" y="359800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1" name="Rectangle 20"/>
          <p:cNvSpPr/>
          <p:nvPr/>
        </p:nvSpPr>
        <p:spPr>
          <a:xfrm>
            <a:off x="3771774" y="359800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2" name="Rectangle 21"/>
          <p:cNvSpPr/>
          <p:nvPr/>
        </p:nvSpPr>
        <p:spPr>
          <a:xfrm>
            <a:off x="4521774" y="359800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3" name="Rectangle 22"/>
          <p:cNvSpPr/>
          <p:nvPr/>
        </p:nvSpPr>
        <p:spPr>
          <a:xfrm>
            <a:off x="771774" y="393800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4" name="Rectangle 23"/>
          <p:cNvSpPr/>
          <p:nvPr/>
        </p:nvSpPr>
        <p:spPr>
          <a:xfrm>
            <a:off x="1571774" y="393800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5" name="Rectangle 24"/>
          <p:cNvSpPr/>
          <p:nvPr/>
        </p:nvSpPr>
        <p:spPr>
          <a:xfrm>
            <a:off x="3021774" y="393800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6" name="Rectangle 25"/>
          <p:cNvSpPr/>
          <p:nvPr/>
        </p:nvSpPr>
        <p:spPr>
          <a:xfrm>
            <a:off x="3771774" y="393800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7" name="Rectangle 26"/>
          <p:cNvSpPr/>
          <p:nvPr/>
        </p:nvSpPr>
        <p:spPr>
          <a:xfrm>
            <a:off x="4521774" y="393800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8" name="Rectangle 27"/>
          <p:cNvSpPr/>
          <p:nvPr/>
        </p:nvSpPr>
        <p:spPr>
          <a:xfrm>
            <a:off x="5270700" y="1900000"/>
            <a:ext cx="80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070700" y="1900000"/>
            <a:ext cx="14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Details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520700" y="1900000"/>
            <a:ext cx="7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Bank</a:t>
            </a:r>
          </a:p>
        </p:txBody>
      </p:sp>
      <p:sp>
        <p:nvSpPr>
          <p:cNvPr id="31" name="Rectangle 30"/>
          <p:cNvSpPr/>
          <p:nvPr/>
        </p:nvSpPr>
        <p:spPr>
          <a:xfrm>
            <a:off x="8270700" y="1900000"/>
            <a:ext cx="72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Rent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990700" y="1900000"/>
            <a:ext cx="72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Motor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710700" y="1900000"/>
            <a:ext cx="72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Bills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0430700" y="1900000"/>
            <a:ext cx="72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FFFFFF"/>
                </a:solidFill>
                <a:latin typeface="Source Sans Pro"/>
              </a:rPr>
              <a:t>Groc.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270700" y="2240000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6" name="Rectangle 35"/>
          <p:cNvSpPr/>
          <p:nvPr/>
        </p:nvSpPr>
        <p:spPr>
          <a:xfrm>
            <a:off x="6070700" y="2240000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7" name="Rectangle 36"/>
          <p:cNvSpPr/>
          <p:nvPr/>
        </p:nvSpPr>
        <p:spPr>
          <a:xfrm>
            <a:off x="7520700" y="224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8" name="Rectangle 37"/>
          <p:cNvSpPr/>
          <p:nvPr/>
        </p:nvSpPr>
        <p:spPr>
          <a:xfrm>
            <a:off x="8270700" y="224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9" name="Rectangle 38"/>
          <p:cNvSpPr/>
          <p:nvPr/>
        </p:nvSpPr>
        <p:spPr>
          <a:xfrm>
            <a:off x="8990700" y="224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0" name="Rectangle 39"/>
          <p:cNvSpPr/>
          <p:nvPr/>
        </p:nvSpPr>
        <p:spPr>
          <a:xfrm>
            <a:off x="9710700" y="224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1" name="Rectangle 40"/>
          <p:cNvSpPr/>
          <p:nvPr/>
        </p:nvSpPr>
        <p:spPr>
          <a:xfrm>
            <a:off x="10430700" y="224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5270700" y="2580000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3" name="Rectangle 42"/>
          <p:cNvSpPr/>
          <p:nvPr/>
        </p:nvSpPr>
        <p:spPr>
          <a:xfrm>
            <a:off x="6070700" y="2580000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4" name="Rectangle 43"/>
          <p:cNvSpPr/>
          <p:nvPr/>
        </p:nvSpPr>
        <p:spPr>
          <a:xfrm>
            <a:off x="7520700" y="258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5" name="Rectangle 44"/>
          <p:cNvSpPr/>
          <p:nvPr/>
        </p:nvSpPr>
        <p:spPr>
          <a:xfrm>
            <a:off x="8270700" y="258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6" name="Rectangle 45"/>
          <p:cNvSpPr/>
          <p:nvPr/>
        </p:nvSpPr>
        <p:spPr>
          <a:xfrm>
            <a:off x="8990700" y="258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7" name="Rectangle 46"/>
          <p:cNvSpPr/>
          <p:nvPr/>
        </p:nvSpPr>
        <p:spPr>
          <a:xfrm>
            <a:off x="9710700" y="258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8" name="Rectangle 47"/>
          <p:cNvSpPr/>
          <p:nvPr/>
        </p:nvSpPr>
        <p:spPr>
          <a:xfrm>
            <a:off x="10430700" y="258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49" name="Rectangle 48"/>
          <p:cNvSpPr/>
          <p:nvPr/>
        </p:nvSpPr>
        <p:spPr>
          <a:xfrm>
            <a:off x="5270700" y="2920000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0" name="Rectangle 49"/>
          <p:cNvSpPr/>
          <p:nvPr/>
        </p:nvSpPr>
        <p:spPr>
          <a:xfrm>
            <a:off x="6070700" y="2920000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1" name="Rectangle 50"/>
          <p:cNvSpPr/>
          <p:nvPr/>
        </p:nvSpPr>
        <p:spPr>
          <a:xfrm>
            <a:off x="7520700" y="292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2" name="Rectangle 51"/>
          <p:cNvSpPr/>
          <p:nvPr/>
        </p:nvSpPr>
        <p:spPr>
          <a:xfrm>
            <a:off x="8270700" y="292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3" name="Rectangle 52"/>
          <p:cNvSpPr/>
          <p:nvPr/>
        </p:nvSpPr>
        <p:spPr>
          <a:xfrm>
            <a:off x="8990700" y="292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4" name="Rectangle 53"/>
          <p:cNvSpPr/>
          <p:nvPr/>
        </p:nvSpPr>
        <p:spPr>
          <a:xfrm>
            <a:off x="9710700" y="292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5" name="Rectangle 54"/>
          <p:cNvSpPr/>
          <p:nvPr/>
        </p:nvSpPr>
        <p:spPr>
          <a:xfrm>
            <a:off x="10430700" y="292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6" name="Rectangle 55"/>
          <p:cNvSpPr/>
          <p:nvPr/>
        </p:nvSpPr>
        <p:spPr>
          <a:xfrm>
            <a:off x="5270700" y="3260000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7" name="Rectangle 56"/>
          <p:cNvSpPr/>
          <p:nvPr/>
        </p:nvSpPr>
        <p:spPr>
          <a:xfrm>
            <a:off x="6070700" y="3260000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8" name="Rectangle 57"/>
          <p:cNvSpPr/>
          <p:nvPr/>
        </p:nvSpPr>
        <p:spPr>
          <a:xfrm>
            <a:off x="7520700" y="326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59" name="Rectangle 58"/>
          <p:cNvSpPr/>
          <p:nvPr/>
        </p:nvSpPr>
        <p:spPr>
          <a:xfrm>
            <a:off x="8270700" y="326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0" name="Rectangle 59"/>
          <p:cNvSpPr/>
          <p:nvPr/>
        </p:nvSpPr>
        <p:spPr>
          <a:xfrm>
            <a:off x="8990700" y="326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1" name="Rectangle 60"/>
          <p:cNvSpPr/>
          <p:nvPr/>
        </p:nvSpPr>
        <p:spPr>
          <a:xfrm>
            <a:off x="9710700" y="326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2" name="Rectangle 61"/>
          <p:cNvSpPr/>
          <p:nvPr/>
        </p:nvSpPr>
        <p:spPr>
          <a:xfrm>
            <a:off x="10430700" y="326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3" name="Rectangle 62"/>
          <p:cNvSpPr/>
          <p:nvPr/>
        </p:nvSpPr>
        <p:spPr>
          <a:xfrm>
            <a:off x="5270700" y="3600000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4" name="Rectangle 63"/>
          <p:cNvSpPr/>
          <p:nvPr/>
        </p:nvSpPr>
        <p:spPr>
          <a:xfrm>
            <a:off x="6070700" y="3600000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5" name="Rectangle 64"/>
          <p:cNvSpPr/>
          <p:nvPr/>
        </p:nvSpPr>
        <p:spPr>
          <a:xfrm>
            <a:off x="7520700" y="360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6" name="Rectangle 65"/>
          <p:cNvSpPr/>
          <p:nvPr/>
        </p:nvSpPr>
        <p:spPr>
          <a:xfrm>
            <a:off x="8270700" y="360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7" name="Rectangle 66"/>
          <p:cNvSpPr/>
          <p:nvPr/>
        </p:nvSpPr>
        <p:spPr>
          <a:xfrm>
            <a:off x="8990700" y="360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8" name="Rectangle 67"/>
          <p:cNvSpPr/>
          <p:nvPr/>
        </p:nvSpPr>
        <p:spPr>
          <a:xfrm>
            <a:off x="9710700" y="360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9" name="Rectangle 68"/>
          <p:cNvSpPr/>
          <p:nvPr/>
        </p:nvSpPr>
        <p:spPr>
          <a:xfrm>
            <a:off x="10430700" y="360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0" name="Rectangle 69"/>
          <p:cNvSpPr/>
          <p:nvPr/>
        </p:nvSpPr>
        <p:spPr>
          <a:xfrm>
            <a:off x="5270700" y="3940000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71" name="Rectangle 70"/>
          <p:cNvSpPr/>
          <p:nvPr/>
        </p:nvSpPr>
        <p:spPr>
          <a:xfrm>
            <a:off x="6070700" y="3940000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2" name="Rectangle 71"/>
          <p:cNvSpPr/>
          <p:nvPr/>
        </p:nvSpPr>
        <p:spPr>
          <a:xfrm>
            <a:off x="7520700" y="3940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3" name="Rectangle 72"/>
          <p:cNvSpPr/>
          <p:nvPr/>
        </p:nvSpPr>
        <p:spPr>
          <a:xfrm>
            <a:off x="8270700" y="394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4" name="Rectangle 73"/>
          <p:cNvSpPr/>
          <p:nvPr/>
        </p:nvSpPr>
        <p:spPr>
          <a:xfrm>
            <a:off x="8990700" y="394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5" name="Rectangle 74"/>
          <p:cNvSpPr/>
          <p:nvPr/>
        </p:nvSpPr>
        <p:spPr>
          <a:xfrm>
            <a:off x="9710700" y="394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6" name="Rectangle 75"/>
          <p:cNvSpPr/>
          <p:nvPr/>
        </p:nvSpPr>
        <p:spPr>
          <a:xfrm>
            <a:off x="10430700" y="3940000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77" name="TextBox 76"/>
          <p:cNvSpPr txBox="1"/>
          <p:nvPr/>
        </p:nvSpPr>
        <p:spPr>
          <a:xfrm>
            <a:off x="771774" y="1550000"/>
            <a:ext cx="40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49F84"/>
                </a:solidFill>
                <a:latin typeface="Source Sans Pro"/>
              </a:rPr>
              <a:t>Payments In (Debit side)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5270700" y="1550000"/>
            <a:ext cx="4600000" cy="32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32201"/>
                </a:solidFill>
                <a:latin typeface="Source Sans Pro"/>
              </a:rPr>
              <a:t>Payments Out (Credit side)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11774" y="2240000"/>
            <a:ext cx="72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04/03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611774" y="2240000"/>
            <a:ext cx="13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Child Benefit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3061774" y="224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140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4561774" y="224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140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11774" y="2580000"/>
            <a:ext cx="72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25/03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611774" y="2580000"/>
            <a:ext cx="13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Wages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061774" y="258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2,510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3811774" y="258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2,510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5310700" y="2240000"/>
            <a:ext cx="72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06/03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6110700" y="2240000"/>
            <a:ext cx="13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Electricity bill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7560700" y="224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230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9750700" y="2240000"/>
            <a:ext cx="64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230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5310700" y="2580000"/>
            <a:ext cx="72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11/03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110700" y="2580000"/>
            <a:ext cx="13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Groceries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7560700" y="258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200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10470700" y="2580000"/>
            <a:ext cx="64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200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310700" y="2920000"/>
            <a:ext cx="72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18/03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110700" y="2920000"/>
            <a:ext cx="13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Car repair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7560700" y="292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560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9030700" y="2920000"/>
            <a:ext cx="64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560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310700" y="3260000"/>
            <a:ext cx="72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28/03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6110700" y="3260000"/>
            <a:ext cx="13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Paid Rent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7560700" y="326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1,650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310700" y="3260000"/>
            <a:ext cx="64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1,650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5310700" y="3600000"/>
            <a:ext cx="72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29/03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110700" y="3600000"/>
            <a:ext cx="13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Groceries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7560700" y="360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240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0470700" y="3600000"/>
            <a:ext cx="64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203D48"/>
                </a:solidFill>
                <a:latin typeface="Source Sans Pro"/>
              </a:rPr>
              <a:t>240</a:t>
            </a:r>
          </a:p>
        </p:txBody>
      </p:sp>
      <p:sp>
        <p:nvSpPr>
          <p:cNvPr id="107" name="anim_click1_a"/>
          <p:cNvSpPr txBox="1"/>
          <p:nvPr/>
        </p:nvSpPr>
        <p:spPr>
          <a:xfrm>
            <a:off x="811774" y="3598001"/>
            <a:ext cx="72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31/03</a:t>
            </a:r>
          </a:p>
        </p:txBody>
      </p:sp>
      <p:sp>
        <p:nvSpPr>
          <p:cNvPr id="108" name="anim_click1_b"/>
          <p:cNvSpPr txBox="1"/>
          <p:nvPr/>
        </p:nvSpPr>
        <p:spPr>
          <a:xfrm>
            <a:off x="1611774" y="3598001"/>
            <a:ext cx="13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Balance C/D</a:t>
            </a:r>
          </a:p>
        </p:txBody>
      </p:sp>
      <p:sp>
        <p:nvSpPr>
          <p:cNvPr id="109" name="anim_click1_c"/>
          <p:cNvSpPr txBox="1"/>
          <p:nvPr/>
        </p:nvSpPr>
        <p:spPr>
          <a:xfrm>
            <a:off x="3061774" y="3598001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230</a:t>
            </a:r>
          </a:p>
        </p:txBody>
      </p:sp>
      <p:sp>
        <p:nvSpPr>
          <p:cNvPr id="110" name="anim_click1_t0"/>
          <p:cNvSpPr txBox="1"/>
          <p:nvPr/>
        </p:nvSpPr>
        <p:spPr>
          <a:xfrm>
            <a:off x="3061774" y="3938001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2,880</a:t>
            </a:r>
          </a:p>
        </p:txBody>
      </p:sp>
      <p:sp>
        <p:nvSpPr>
          <p:cNvPr id="111" name="anim_click1_t1"/>
          <p:cNvSpPr txBox="1"/>
          <p:nvPr/>
        </p:nvSpPr>
        <p:spPr>
          <a:xfrm>
            <a:off x="3811774" y="3938001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2,510</a:t>
            </a:r>
          </a:p>
        </p:txBody>
      </p:sp>
      <p:sp>
        <p:nvSpPr>
          <p:cNvPr id="112" name="anim_click1_t2"/>
          <p:cNvSpPr txBox="1"/>
          <p:nvPr/>
        </p:nvSpPr>
        <p:spPr>
          <a:xfrm>
            <a:off x="4561774" y="3938001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140</a:t>
            </a:r>
          </a:p>
        </p:txBody>
      </p:sp>
      <p:sp>
        <p:nvSpPr>
          <p:cNvPr id="113" name="anim_click1_u0"/>
          <p:cNvSpPr txBox="1"/>
          <p:nvPr/>
        </p:nvSpPr>
        <p:spPr>
          <a:xfrm>
            <a:off x="7560700" y="3940000"/>
            <a:ext cx="67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2,880</a:t>
            </a:r>
          </a:p>
        </p:txBody>
      </p:sp>
      <p:sp>
        <p:nvSpPr>
          <p:cNvPr id="114" name="anim_click1_u1"/>
          <p:cNvSpPr txBox="1"/>
          <p:nvPr/>
        </p:nvSpPr>
        <p:spPr>
          <a:xfrm>
            <a:off x="8310700" y="3940000"/>
            <a:ext cx="64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1,650</a:t>
            </a:r>
          </a:p>
        </p:txBody>
      </p:sp>
      <p:sp>
        <p:nvSpPr>
          <p:cNvPr id="115" name="anim_click1_u2"/>
          <p:cNvSpPr txBox="1"/>
          <p:nvPr/>
        </p:nvSpPr>
        <p:spPr>
          <a:xfrm>
            <a:off x="9030700" y="3940000"/>
            <a:ext cx="64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560</a:t>
            </a:r>
          </a:p>
        </p:txBody>
      </p:sp>
      <p:sp>
        <p:nvSpPr>
          <p:cNvPr id="116" name="anim_click1_u3"/>
          <p:cNvSpPr txBox="1"/>
          <p:nvPr/>
        </p:nvSpPr>
        <p:spPr>
          <a:xfrm>
            <a:off x="9750700" y="3940000"/>
            <a:ext cx="64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230</a:t>
            </a:r>
          </a:p>
        </p:txBody>
      </p:sp>
      <p:sp>
        <p:nvSpPr>
          <p:cNvPr id="117" name="anim_click1_u4"/>
          <p:cNvSpPr txBox="1"/>
          <p:nvPr/>
        </p:nvSpPr>
        <p:spPr>
          <a:xfrm>
            <a:off x="10470700" y="3940000"/>
            <a:ext cx="640000" cy="34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1">
                <a:solidFill>
                  <a:srgbClr val="2E55C6"/>
                </a:solidFill>
                <a:latin typeface="Source Sans Pro"/>
              </a:rPr>
              <a:t>440</a:t>
            </a:r>
          </a:p>
        </p:txBody>
      </p:sp>
      <p:sp>
        <p:nvSpPr>
          <p:cNvPr id="118" name="anim_click1_v"/>
          <p:cNvSpPr txBox="1"/>
          <p:nvPr/>
        </p:nvSpPr>
        <p:spPr>
          <a:xfrm>
            <a:off x="520700" y="4985778"/>
            <a:ext cx="1115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 dirty="0">
                <a:solidFill>
                  <a:srgbClr val="F32201"/>
                </a:solidFill>
                <a:latin typeface="Source Sans Pro"/>
              </a:rPr>
              <a:t>The credit side is LARGER: </a:t>
            </a:r>
            <a:r>
              <a:rPr sz="1300" b="1" i="0" dirty="0">
                <a:solidFill>
                  <a:srgbClr val="203D48"/>
                </a:solidFill>
                <a:latin typeface="Source Sans Pro"/>
              </a:rPr>
              <a:t>in = 140 + 2,510 = 2,650; out = 1,650 + 560 + 230 + 440 = 2,880. Balancing figure = 230, so Balance C/D goes on the smaller DEBIT side.</a:t>
            </a:r>
          </a:p>
        </p:txBody>
      </p:sp>
      <p:sp>
        <p:nvSpPr>
          <p:cNvPr id="119" name="anim_click2"/>
          <p:cNvSpPr txBox="1"/>
          <p:nvPr/>
        </p:nvSpPr>
        <p:spPr>
          <a:xfrm>
            <a:off x="520700" y="5596294"/>
            <a:ext cx="1115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 dirty="0">
                <a:solidFill>
                  <a:srgbClr val="F32201"/>
                </a:solidFill>
                <a:latin typeface="Source Sans Pro"/>
              </a:rPr>
              <a:t>Balance B/D on the CREDIT side (01/04, €230) shows an OVERDRAFT: </a:t>
            </a:r>
            <a:r>
              <a:rPr sz="1300" b="1" i="0" dirty="0">
                <a:solidFill>
                  <a:srgbClr val="203D48"/>
                </a:solidFill>
                <a:latin typeface="Source Sans Pro"/>
              </a:rPr>
              <a:t>the household spent more than it earned, so it will have to pay interest on the overdrawn balance.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78F9C7C9-2763-1DC9-04AE-1B2D3D3EF941}"/>
              </a:ext>
            </a:extLst>
          </p:cNvPr>
          <p:cNvSpPr/>
          <p:nvPr/>
        </p:nvSpPr>
        <p:spPr>
          <a:xfrm>
            <a:off x="771774" y="3259999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74EFC621-8C19-CAEB-7FE0-76F5B32B1EB3}"/>
              </a:ext>
            </a:extLst>
          </p:cNvPr>
          <p:cNvSpPr/>
          <p:nvPr/>
        </p:nvSpPr>
        <p:spPr>
          <a:xfrm>
            <a:off x="1571774" y="3259999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B4156822-878C-ABC5-B010-352FFFE412B8}"/>
              </a:ext>
            </a:extLst>
          </p:cNvPr>
          <p:cNvSpPr/>
          <p:nvPr/>
        </p:nvSpPr>
        <p:spPr>
          <a:xfrm>
            <a:off x="3021774" y="3259999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EA13100E-2F37-D22F-A43A-5CCA75EB5CB1}"/>
              </a:ext>
            </a:extLst>
          </p:cNvPr>
          <p:cNvSpPr/>
          <p:nvPr/>
        </p:nvSpPr>
        <p:spPr>
          <a:xfrm>
            <a:off x="3771774" y="3259999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B0242CA6-00F1-5F7F-D257-7BFA4898B021}"/>
              </a:ext>
            </a:extLst>
          </p:cNvPr>
          <p:cNvSpPr/>
          <p:nvPr/>
        </p:nvSpPr>
        <p:spPr>
          <a:xfrm>
            <a:off x="4521774" y="3259999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80BE21DB-4B51-7F95-04BF-9F26EE85571C}"/>
              </a:ext>
            </a:extLst>
          </p:cNvPr>
          <p:cNvSpPr/>
          <p:nvPr/>
        </p:nvSpPr>
        <p:spPr>
          <a:xfrm>
            <a:off x="771774" y="2919000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4DCB0B80-E3D8-40C8-B4E2-685F81303F66}"/>
              </a:ext>
            </a:extLst>
          </p:cNvPr>
          <p:cNvSpPr/>
          <p:nvPr/>
        </p:nvSpPr>
        <p:spPr>
          <a:xfrm>
            <a:off x="1571774" y="2919000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ABDA33F1-3865-3297-14C6-DFF26FA1643E}"/>
              </a:ext>
            </a:extLst>
          </p:cNvPr>
          <p:cNvSpPr/>
          <p:nvPr/>
        </p:nvSpPr>
        <p:spPr>
          <a:xfrm>
            <a:off x="3021774" y="2919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A93A954A-8D23-B093-AF82-23508B0E13AE}"/>
              </a:ext>
            </a:extLst>
          </p:cNvPr>
          <p:cNvSpPr/>
          <p:nvPr/>
        </p:nvSpPr>
        <p:spPr>
          <a:xfrm>
            <a:off x="3771774" y="2919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7D8D3665-1259-988C-4A58-BA88A38D89FF}"/>
              </a:ext>
            </a:extLst>
          </p:cNvPr>
          <p:cNvSpPr/>
          <p:nvPr/>
        </p:nvSpPr>
        <p:spPr>
          <a:xfrm>
            <a:off x="4521774" y="2919000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C9761D3F-6F73-440F-7F15-416E9F3B492F}"/>
              </a:ext>
            </a:extLst>
          </p:cNvPr>
          <p:cNvSpPr/>
          <p:nvPr/>
        </p:nvSpPr>
        <p:spPr>
          <a:xfrm>
            <a:off x="5270700" y="427800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8784261B-89EC-2DB1-E44A-49CBD0D2396C}"/>
              </a:ext>
            </a:extLst>
          </p:cNvPr>
          <p:cNvSpPr/>
          <p:nvPr/>
        </p:nvSpPr>
        <p:spPr>
          <a:xfrm>
            <a:off x="6070700" y="427800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72509EF1-285B-95BA-AB49-99C9AF8E8834}"/>
              </a:ext>
            </a:extLst>
          </p:cNvPr>
          <p:cNvSpPr/>
          <p:nvPr/>
        </p:nvSpPr>
        <p:spPr>
          <a:xfrm>
            <a:off x="7520700" y="427800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E13EA8F8-427E-473B-A3BB-2148F5E4B420}"/>
              </a:ext>
            </a:extLst>
          </p:cNvPr>
          <p:cNvSpPr/>
          <p:nvPr/>
        </p:nvSpPr>
        <p:spPr>
          <a:xfrm>
            <a:off x="8270700" y="427800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F3620697-4C65-A5A2-E200-8A70CB13A717}"/>
              </a:ext>
            </a:extLst>
          </p:cNvPr>
          <p:cNvSpPr/>
          <p:nvPr/>
        </p:nvSpPr>
        <p:spPr>
          <a:xfrm>
            <a:off x="8990700" y="427800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DD0648E1-A032-027C-A039-0B004207B4DD}"/>
              </a:ext>
            </a:extLst>
          </p:cNvPr>
          <p:cNvSpPr/>
          <p:nvPr/>
        </p:nvSpPr>
        <p:spPr>
          <a:xfrm>
            <a:off x="9710700" y="427800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6BCD7553-823E-8459-9D9E-8952E5CF550E}"/>
              </a:ext>
            </a:extLst>
          </p:cNvPr>
          <p:cNvSpPr/>
          <p:nvPr/>
        </p:nvSpPr>
        <p:spPr>
          <a:xfrm>
            <a:off x="10430700" y="427800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3E146F94-F0C1-88F8-239F-5CB0E7A682E8}"/>
              </a:ext>
            </a:extLst>
          </p:cNvPr>
          <p:cNvSpPr txBox="1"/>
          <p:nvPr/>
        </p:nvSpPr>
        <p:spPr>
          <a:xfrm>
            <a:off x="5310700" y="4378751"/>
            <a:ext cx="720000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900" b="1" i="0" dirty="0">
                <a:solidFill>
                  <a:srgbClr val="203D48"/>
                </a:solidFill>
                <a:latin typeface="Source Sans Pro"/>
              </a:rPr>
              <a:t>01/04	</a:t>
            </a:r>
            <a:endParaRPr sz="900" b="1" i="0" dirty="0">
              <a:solidFill>
                <a:srgbClr val="203D48"/>
              </a:solidFill>
              <a:latin typeface="Source Sans Pro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7F0D0B0E-A9D5-9EA7-41FA-B9AFF0E343DF}"/>
              </a:ext>
            </a:extLst>
          </p:cNvPr>
          <p:cNvSpPr txBox="1"/>
          <p:nvPr/>
        </p:nvSpPr>
        <p:spPr>
          <a:xfrm>
            <a:off x="6110700" y="4378751"/>
            <a:ext cx="1370000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en-GB" sz="900" b="1" i="0" dirty="0">
                <a:solidFill>
                  <a:srgbClr val="203D48"/>
                </a:solidFill>
                <a:latin typeface="Source Sans Pro"/>
              </a:rPr>
              <a:t>Balance B/D</a:t>
            </a:r>
            <a:endParaRPr sz="900" b="1" i="0" dirty="0">
              <a:solidFill>
                <a:srgbClr val="203D48"/>
              </a:solidFill>
              <a:latin typeface="Source Sans Pro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C70216E3-74CE-EBCE-77A5-462228FB14EF}"/>
              </a:ext>
            </a:extLst>
          </p:cNvPr>
          <p:cNvSpPr txBox="1"/>
          <p:nvPr/>
        </p:nvSpPr>
        <p:spPr>
          <a:xfrm>
            <a:off x="7560700" y="4378751"/>
            <a:ext cx="670000" cy="138499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900" b="1" i="0" dirty="0">
                <a:solidFill>
                  <a:srgbClr val="203D48"/>
                </a:solidFill>
                <a:latin typeface="Source Sans Pro"/>
              </a:rPr>
              <a:t>2</a:t>
            </a:r>
            <a:r>
              <a:rPr lang="en-GB" sz="900" b="1" dirty="0">
                <a:solidFill>
                  <a:srgbClr val="203D48"/>
                </a:solidFill>
                <a:latin typeface="Source Sans Pro"/>
              </a:rPr>
              <a:t>3</a:t>
            </a:r>
            <a:r>
              <a:rPr sz="900" b="1" i="0" dirty="0">
                <a:solidFill>
                  <a:srgbClr val="203D48"/>
                </a:solidFill>
                <a:latin typeface="Source Sans Pro"/>
              </a:rPr>
              <a:t>0</a:t>
            </a:r>
          </a:p>
        </p:txBody>
      </p:sp>
      <p:sp>
        <p:nvSpPr>
          <p:cNvPr id="155" name="Rectangle 154">
            <a:extLst>
              <a:ext uri="{FF2B5EF4-FFF2-40B4-BE49-F238E27FC236}">
                <a16:creationId xmlns:a16="http://schemas.microsoft.com/office/drawing/2014/main" id="{6E4E6A38-F840-598C-8EE5-FEBDA62DCB89}"/>
              </a:ext>
            </a:extLst>
          </p:cNvPr>
          <p:cNvSpPr/>
          <p:nvPr/>
        </p:nvSpPr>
        <p:spPr>
          <a:xfrm>
            <a:off x="771774" y="4276002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56" name="Rectangle 155">
            <a:extLst>
              <a:ext uri="{FF2B5EF4-FFF2-40B4-BE49-F238E27FC236}">
                <a16:creationId xmlns:a16="http://schemas.microsoft.com/office/drawing/2014/main" id="{BD2BC971-1C9A-FE87-6612-B83BCEBA3CF5}"/>
              </a:ext>
            </a:extLst>
          </p:cNvPr>
          <p:cNvSpPr/>
          <p:nvPr/>
        </p:nvSpPr>
        <p:spPr>
          <a:xfrm>
            <a:off x="1571774" y="4276002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7AD61BC3-FFE0-F882-957D-1EEDA80D9AA5}"/>
              </a:ext>
            </a:extLst>
          </p:cNvPr>
          <p:cNvSpPr/>
          <p:nvPr/>
        </p:nvSpPr>
        <p:spPr>
          <a:xfrm>
            <a:off x="3021774" y="4276002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58" name="Rectangle 157">
            <a:extLst>
              <a:ext uri="{FF2B5EF4-FFF2-40B4-BE49-F238E27FC236}">
                <a16:creationId xmlns:a16="http://schemas.microsoft.com/office/drawing/2014/main" id="{1889C646-B0B6-323C-644C-34585FF1AFCA}"/>
              </a:ext>
            </a:extLst>
          </p:cNvPr>
          <p:cNvSpPr/>
          <p:nvPr/>
        </p:nvSpPr>
        <p:spPr>
          <a:xfrm>
            <a:off x="3771774" y="4276002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59" name="Rectangle 158">
            <a:extLst>
              <a:ext uri="{FF2B5EF4-FFF2-40B4-BE49-F238E27FC236}">
                <a16:creationId xmlns:a16="http://schemas.microsoft.com/office/drawing/2014/main" id="{72D9978B-1D7D-BC09-AC5A-265D146FE644}"/>
              </a:ext>
            </a:extLst>
          </p:cNvPr>
          <p:cNvSpPr/>
          <p:nvPr/>
        </p:nvSpPr>
        <p:spPr>
          <a:xfrm>
            <a:off x="4521774" y="4276002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776391"/>
            <a:ext cx="1067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>
                <a:solidFill>
                  <a:srgbClr val="FFFFFF"/>
                </a:solidFill>
                <a:latin typeface="Source Sans Pro"/>
              </a:rPr>
              <a:t>Complete an analysed cash book. Identify the missing entries A-G.</a:t>
            </a:r>
          </a:p>
        </p:txBody>
      </p:sp>
      <p:sp>
        <p:nvSpPr>
          <p:cNvPr id="3" name="Rectangle 2"/>
          <p:cNvSpPr/>
          <p:nvPr/>
        </p:nvSpPr>
        <p:spPr>
          <a:xfrm>
            <a:off x="875094" y="2854471"/>
            <a:ext cx="80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675094" y="2854471"/>
            <a:ext cx="14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Details</a:t>
            </a:r>
          </a:p>
        </p:txBody>
      </p:sp>
      <p:sp>
        <p:nvSpPr>
          <p:cNvPr id="5" name="Rectangle 4"/>
          <p:cNvSpPr/>
          <p:nvPr/>
        </p:nvSpPr>
        <p:spPr>
          <a:xfrm>
            <a:off x="3125094" y="2854471"/>
            <a:ext cx="7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Bank</a:t>
            </a:r>
          </a:p>
        </p:txBody>
      </p:sp>
      <p:sp>
        <p:nvSpPr>
          <p:cNvPr id="6" name="Rectangle 5"/>
          <p:cNvSpPr/>
          <p:nvPr/>
        </p:nvSpPr>
        <p:spPr>
          <a:xfrm>
            <a:off x="3875094" y="2854471"/>
            <a:ext cx="7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Wages</a:t>
            </a:r>
          </a:p>
        </p:txBody>
      </p:sp>
      <p:sp>
        <p:nvSpPr>
          <p:cNvPr id="7" name="Rectangle 6"/>
          <p:cNvSpPr/>
          <p:nvPr/>
        </p:nvSpPr>
        <p:spPr>
          <a:xfrm>
            <a:off x="4625094" y="2854471"/>
            <a:ext cx="7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Child Ben.</a:t>
            </a:r>
          </a:p>
        </p:txBody>
      </p:sp>
      <p:sp>
        <p:nvSpPr>
          <p:cNvPr id="8" name="Rectangle 7"/>
          <p:cNvSpPr/>
          <p:nvPr/>
        </p:nvSpPr>
        <p:spPr>
          <a:xfrm>
            <a:off x="875094" y="319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9" name="Rectangle 8"/>
          <p:cNvSpPr/>
          <p:nvPr/>
        </p:nvSpPr>
        <p:spPr>
          <a:xfrm>
            <a:off x="1675094" y="319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0" name="Rectangle 9"/>
          <p:cNvSpPr/>
          <p:nvPr/>
        </p:nvSpPr>
        <p:spPr>
          <a:xfrm>
            <a:off x="3125094" y="319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1" name="Rectangle 10"/>
          <p:cNvSpPr/>
          <p:nvPr/>
        </p:nvSpPr>
        <p:spPr>
          <a:xfrm>
            <a:off x="3875094" y="319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2" name="Rectangle 11"/>
          <p:cNvSpPr/>
          <p:nvPr/>
        </p:nvSpPr>
        <p:spPr>
          <a:xfrm>
            <a:off x="4625094" y="319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3" name="Rectangle 12"/>
          <p:cNvSpPr/>
          <p:nvPr/>
        </p:nvSpPr>
        <p:spPr>
          <a:xfrm>
            <a:off x="875094" y="353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14" name="Rectangle 13"/>
          <p:cNvSpPr/>
          <p:nvPr/>
        </p:nvSpPr>
        <p:spPr>
          <a:xfrm>
            <a:off x="1675094" y="353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5" name="Rectangle 14"/>
          <p:cNvSpPr/>
          <p:nvPr/>
        </p:nvSpPr>
        <p:spPr>
          <a:xfrm>
            <a:off x="3125094" y="353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6" name="Rectangle 15"/>
          <p:cNvSpPr/>
          <p:nvPr/>
        </p:nvSpPr>
        <p:spPr>
          <a:xfrm>
            <a:off x="3875094" y="353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7" name="Rectangle 16"/>
          <p:cNvSpPr/>
          <p:nvPr/>
        </p:nvSpPr>
        <p:spPr>
          <a:xfrm>
            <a:off x="4625094" y="353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8" name="Rectangle 17"/>
          <p:cNvSpPr/>
          <p:nvPr/>
        </p:nvSpPr>
        <p:spPr>
          <a:xfrm>
            <a:off x="875094" y="387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19" name="Rectangle 18"/>
          <p:cNvSpPr/>
          <p:nvPr/>
        </p:nvSpPr>
        <p:spPr>
          <a:xfrm>
            <a:off x="1675094" y="387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0" name="Rectangle 19"/>
          <p:cNvSpPr/>
          <p:nvPr/>
        </p:nvSpPr>
        <p:spPr>
          <a:xfrm>
            <a:off x="3125094" y="387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1" name="Rectangle 20"/>
          <p:cNvSpPr/>
          <p:nvPr/>
        </p:nvSpPr>
        <p:spPr>
          <a:xfrm>
            <a:off x="3875094" y="387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2" name="Rectangle 21"/>
          <p:cNvSpPr/>
          <p:nvPr/>
        </p:nvSpPr>
        <p:spPr>
          <a:xfrm>
            <a:off x="4625094" y="387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3" name="Rectangle 22"/>
          <p:cNvSpPr/>
          <p:nvPr/>
        </p:nvSpPr>
        <p:spPr>
          <a:xfrm>
            <a:off x="873516" y="523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24" name="Rectangle 23"/>
          <p:cNvSpPr/>
          <p:nvPr/>
        </p:nvSpPr>
        <p:spPr>
          <a:xfrm>
            <a:off x="1673516" y="523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5" name="Rectangle 24"/>
          <p:cNvSpPr/>
          <p:nvPr/>
        </p:nvSpPr>
        <p:spPr>
          <a:xfrm>
            <a:off x="3123516" y="5234471"/>
            <a:ext cx="75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6" name="Rectangle 25"/>
          <p:cNvSpPr/>
          <p:nvPr/>
        </p:nvSpPr>
        <p:spPr>
          <a:xfrm>
            <a:off x="3873516" y="5234471"/>
            <a:ext cx="75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7" name="Rectangle 26"/>
          <p:cNvSpPr/>
          <p:nvPr/>
        </p:nvSpPr>
        <p:spPr>
          <a:xfrm>
            <a:off x="4623516" y="523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8" name="Rectangle 27"/>
          <p:cNvSpPr/>
          <p:nvPr/>
        </p:nvSpPr>
        <p:spPr>
          <a:xfrm>
            <a:off x="873516" y="5574471"/>
            <a:ext cx="80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29" name="Rectangle 28"/>
          <p:cNvSpPr/>
          <p:nvPr/>
        </p:nvSpPr>
        <p:spPr>
          <a:xfrm>
            <a:off x="1673516" y="5574471"/>
            <a:ext cx="145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0" name="Rectangle 29"/>
          <p:cNvSpPr/>
          <p:nvPr/>
        </p:nvSpPr>
        <p:spPr>
          <a:xfrm>
            <a:off x="3123516" y="5574471"/>
            <a:ext cx="75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1" name="Rectangle 30"/>
          <p:cNvSpPr/>
          <p:nvPr/>
        </p:nvSpPr>
        <p:spPr>
          <a:xfrm>
            <a:off x="3873516" y="557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2" name="Rectangle 31"/>
          <p:cNvSpPr/>
          <p:nvPr/>
        </p:nvSpPr>
        <p:spPr>
          <a:xfrm>
            <a:off x="4623516" y="557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3" name="Rectangle 32"/>
          <p:cNvSpPr/>
          <p:nvPr/>
        </p:nvSpPr>
        <p:spPr>
          <a:xfrm>
            <a:off x="5392620" y="2854471"/>
            <a:ext cx="80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92620" y="2854471"/>
            <a:ext cx="14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Details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7642620" y="2854471"/>
            <a:ext cx="7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Bank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392620" y="2854471"/>
            <a:ext cx="72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Mortgage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112620" y="2854471"/>
            <a:ext cx="72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Bills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9832620" y="2854471"/>
            <a:ext cx="72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FFFF"/>
                </a:solidFill>
                <a:latin typeface="Source Sans Pro"/>
              </a:rPr>
              <a:t>Groc.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392620" y="319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40" name="Rectangle 39"/>
          <p:cNvSpPr/>
          <p:nvPr/>
        </p:nvSpPr>
        <p:spPr>
          <a:xfrm>
            <a:off x="6192620" y="319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1" name="Rectangle 40"/>
          <p:cNvSpPr/>
          <p:nvPr/>
        </p:nvSpPr>
        <p:spPr>
          <a:xfrm>
            <a:off x="7642620" y="319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2" name="Rectangle 41"/>
          <p:cNvSpPr/>
          <p:nvPr/>
        </p:nvSpPr>
        <p:spPr>
          <a:xfrm>
            <a:off x="8392620" y="319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3" name="Rectangle 42"/>
          <p:cNvSpPr/>
          <p:nvPr/>
        </p:nvSpPr>
        <p:spPr>
          <a:xfrm>
            <a:off x="9112620" y="319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4" name="Rectangle 43"/>
          <p:cNvSpPr/>
          <p:nvPr/>
        </p:nvSpPr>
        <p:spPr>
          <a:xfrm>
            <a:off x="9832620" y="319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5" name="Rectangle 44"/>
          <p:cNvSpPr/>
          <p:nvPr/>
        </p:nvSpPr>
        <p:spPr>
          <a:xfrm>
            <a:off x="5392620" y="353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46" name="Rectangle 45"/>
          <p:cNvSpPr/>
          <p:nvPr/>
        </p:nvSpPr>
        <p:spPr>
          <a:xfrm>
            <a:off x="6192620" y="353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7" name="Rectangle 46"/>
          <p:cNvSpPr/>
          <p:nvPr/>
        </p:nvSpPr>
        <p:spPr>
          <a:xfrm>
            <a:off x="7642620" y="353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8" name="Rectangle 47"/>
          <p:cNvSpPr/>
          <p:nvPr/>
        </p:nvSpPr>
        <p:spPr>
          <a:xfrm>
            <a:off x="8392620" y="353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9" name="Rectangle 48"/>
          <p:cNvSpPr/>
          <p:nvPr/>
        </p:nvSpPr>
        <p:spPr>
          <a:xfrm>
            <a:off x="9112620" y="353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0" name="Rectangle 49"/>
          <p:cNvSpPr/>
          <p:nvPr/>
        </p:nvSpPr>
        <p:spPr>
          <a:xfrm>
            <a:off x="9832620" y="353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1" name="Rectangle 50"/>
          <p:cNvSpPr/>
          <p:nvPr/>
        </p:nvSpPr>
        <p:spPr>
          <a:xfrm>
            <a:off x="5392620" y="387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52" name="Rectangle 51"/>
          <p:cNvSpPr/>
          <p:nvPr/>
        </p:nvSpPr>
        <p:spPr>
          <a:xfrm>
            <a:off x="6192620" y="387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3" name="Rectangle 52"/>
          <p:cNvSpPr/>
          <p:nvPr/>
        </p:nvSpPr>
        <p:spPr>
          <a:xfrm>
            <a:off x="7642620" y="387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4" name="Rectangle 53"/>
          <p:cNvSpPr/>
          <p:nvPr/>
        </p:nvSpPr>
        <p:spPr>
          <a:xfrm>
            <a:off x="8392620" y="387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5" name="Rectangle 54"/>
          <p:cNvSpPr/>
          <p:nvPr/>
        </p:nvSpPr>
        <p:spPr>
          <a:xfrm>
            <a:off x="9112620" y="3874471"/>
            <a:ext cx="72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6" name="Rectangle 55"/>
          <p:cNvSpPr/>
          <p:nvPr/>
        </p:nvSpPr>
        <p:spPr>
          <a:xfrm>
            <a:off x="9832620" y="387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7" name="Rectangle 56"/>
          <p:cNvSpPr/>
          <p:nvPr/>
        </p:nvSpPr>
        <p:spPr>
          <a:xfrm>
            <a:off x="5392620" y="421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58" name="Rectangle 57"/>
          <p:cNvSpPr/>
          <p:nvPr/>
        </p:nvSpPr>
        <p:spPr>
          <a:xfrm>
            <a:off x="6192620" y="421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59" name="Rectangle 58"/>
          <p:cNvSpPr/>
          <p:nvPr/>
        </p:nvSpPr>
        <p:spPr>
          <a:xfrm>
            <a:off x="7642620" y="421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0" name="Rectangle 59"/>
          <p:cNvSpPr/>
          <p:nvPr/>
        </p:nvSpPr>
        <p:spPr>
          <a:xfrm>
            <a:off x="8392620" y="421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1" name="Rectangle 60"/>
          <p:cNvSpPr/>
          <p:nvPr/>
        </p:nvSpPr>
        <p:spPr>
          <a:xfrm>
            <a:off x="9112620" y="421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2" name="Rectangle 61"/>
          <p:cNvSpPr/>
          <p:nvPr/>
        </p:nvSpPr>
        <p:spPr>
          <a:xfrm>
            <a:off x="9832620" y="421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3" name="Rectangle 62"/>
          <p:cNvSpPr/>
          <p:nvPr/>
        </p:nvSpPr>
        <p:spPr>
          <a:xfrm>
            <a:off x="5392620" y="455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64" name="Rectangle 63"/>
          <p:cNvSpPr/>
          <p:nvPr/>
        </p:nvSpPr>
        <p:spPr>
          <a:xfrm>
            <a:off x="6192620" y="455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5" name="Rectangle 64"/>
          <p:cNvSpPr/>
          <p:nvPr/>
        </p:nvSpPr>
        <p:spPr>
          <a:xfrm>
            <a:off x="7642620" y="4554471"/>
            <a:ext cx="75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6" name="Rectangle 65"/>
          <p:cNvSpPr/>
          <p:nvPr/>
        </p:nvSpPr>
        <p:spPr>
          <a:xfrm>
            <a:off x="8392620" y="455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7" name="Rectangle 66"/>
          <p:cNvSpPr/>
          <p:nvPr/>
        </p:nvSpPr>
        <p:spPr>
          <a:xfrm>
            <a:off x="9112620" y="455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8" name="Rectangle 67"/>
          <p:cNvSpPr/>
          <p:nvPr/>
        </p:nvSpPr>
        <p:spPr>
          <a:xfrm>
            <a:off x="9832620" y="455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69" name="Rectangle 68"/>
          <p:cNvSpPr/>
          <p:nvPr/>
        </p:nvSpPr>
        <p:spPr>
          <a:xfrm>
            <a:off x="5392620" y="489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70" name="Rectangle 69"/>
          <p:cNvSpPr/>
          <p:nvPr/>
        </p:nvSpPr>
        <p:spPr>
          <a:xfrm>
            <a:off x="6192620" y="489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71" name="Rectangle 70"/>
          <p:cNvSpPr/>
          <p:nvPr/>
        </p:nvSpPr>
        <p:spPr>
          <a:xfrm>
            <a:off x="7642620" y="4894471"/>
            <a:ext cx="75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72" name="Rectangle 71"/>
          <p:cNvSpPr/>
          <p:nvPr/>
        </p:nvSpPr>
        <p:spPr>
          <a:xfrm>
            <a:off x="8392620" y="489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73" name="Rectangle 72"/>
          <p:cNvSpPr/>
          <p:nvPr/>
        </p:nvSpPr>
        <p:spPr>
          <a:xfrm>
            <a:off x="9112620" y="489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74" name="Rectangle 73"/>
          <p:cNvSpPr/>
          <p:nvPr/>
        </p:nvSpPr>
        <p:spPr>
          <a:xfrm>
            <a:off x="9832620" y="489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75" name="Rectangle 74"/>
          <p:cNvSpPr/>
          <p:nvPr/>
        </p:nvSpPr>
        <p:spPr>
          <a:xfrm>
            <a:off x="5392620" y="523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76" name="Rectangle 75"/>
          <p:cNvSpPr/>
          <p:nvPr/>
        </p:nvSpPr>
        <p:spPr>
          <a:xfrm>
            <a:off x="6192620" y="523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77" name="Rectangle 76"/>
          <p:cNvSpPr/>
          <p:nvPr/>
        </p:nvSpPr>
        <p:spPr>
          <a:xfrm>
            <a:off x="7642620" y="523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78" name="Rectangle 77"/>
          <p:cNvSpPr/>
          <p:nvPr/>
        </p:nvSpPr>
        <p:spPr>
          <a:xfrm>
            <a:off x="8392620" y="523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79" name="Rectangle 78"/>
          <p:cNvSpPr/>
          <p:nvPr/>
        </p:nvSpPr>
        <p:spPr>
          <a:xfrm>
            <a:off x="9112620" y="523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80" name="Rectangle 79"/>
          <p:cNvSpPr/>
          <p:nvPr/>
        </p:nvSpPr>
        <p:spPr>
          <a:xfrm>
            <a:off x="9832620" y="5234471"/>
            <a:ext cx="72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81" name="TextBox 80"/>
          <p:cNvSpPr txBox="1"/>
          <p:nvPr/>
        </p:nvSpPr>
        <p:spPr>
          <a:xfrm>
            <a:off x="875094" y="2504471"/>
            <a:ext cx="40000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chemeClr val="bg1">
                    <a:lumMod val="95000"/>
                  </a:schemeClr>
                </a:solidFill>
                <a:latin typeface="Source Sans Pro"/>
              </a:rPr>
              <a:t>Payments In (Debit side)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5392620" y="2504471"/>
            <a:ext cx="46000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32201"/>
                </a:solidFill>
                <a:latin typeface="Source Sans Pro"/>
              </a:rPr>
              <a:t>Payments Out (Credit side)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915094" y="3283680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04/03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715094" y="3283680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Child Benefit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165094" y="328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420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4665094" y="328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420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15094" y="3623680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25/03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715094" y="3623680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Wages Sean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165094" y="362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1,800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3915094" y="362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1,800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915094" y="3963680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28/03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1715094" y="3963680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Wages Jen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3165094" y="396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2,250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3915094" y="396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2,250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3163516" y="5319832"/>
            <a:ext cx="6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D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913516" y="5319832"/>
            <a:ext cx="6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E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4663516" y="532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420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913516" y="5659832"/>
            <a:ext cx="7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F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713516" y="5659832"/>
            <a:ext cx="13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G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3163516" y="5659832"/>
            <a:ext cx="6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C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5432620" y="3283680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06/03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232620" y="3283680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Energy bill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682620" y="328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265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9152620" y="3283680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265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5432620" y="3623680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11/03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232620" y="3623680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Groceries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7682620" y="362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190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9872620" y="3623680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190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5432620" y="3963680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15/03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232620" y="3963680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Broadband/tv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7682620" y="396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95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9152620" y="3959832"/>
            <a:ext cx="64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A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5432620" y="4303680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21/03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232620" y="4303680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Mortgage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682620" y="430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2,200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8432620" y="4303680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2,200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5432620" y="4643680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23/03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232620" y="4643680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Groceries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7682620" y="4639832"/>
            <a:ext cx="6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B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9872620" y="4643680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185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5432620" y="4983680"/>
            <a:ext cx="72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31/03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6232620" y="4983680"/>
            <a:ext cx="13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Balance C/D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7682620" y="4979832"/>
            <a:ext cx="6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C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7682620" y="5323680"/>
            <a:ext cx="67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4,470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8432620" y="5323680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2,200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9152620" y="5323680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360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9872620" y="5323680"/>
            <a:ext cx="640000" cy="16158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203D48"/>
                </a:solidFill>
                <a:latin typeface="Source Sans Pro"/>
              </a:rPr>
              <a:t>375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770700" y="6158000"/>
            <a:ext cx="1067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800" b="1" i="0" dirty="0">
                <a:solidFill>
                  <a:srgbClr val="FFFFFF"/>
                </a:solidFill>
                <a:latin typeface="Source Sans Pro"/>
              </a:rPr>
              <a:t>Identify the missing entries A to G in the Dowd household </a:t>
            </a:r>
            <a:r>
              <a:rPr sz="1800" b="1" i="0" dirty="0" err="1">
                <a:solidFill>
                  <a:srgbClr val="FFFFFF"/>
                </a:solidFill>
                <a:latin typeface="Source Sans Pro"/>
              </a:rPr>
              <a:t>analysed</a:t>
            </a:r>
            <a:r>
              <a:rPr sz="1800" b="1" i="0" dirty="0">
                <a:solidFill>
                  <a:srgbClr val="FFFFFF"/>
                </a:solidFill>
                <a:latin typeface="Source Sans Pro"/>
              </a:rPr>
              <a:t> cash book.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5C053F48-10F2-8286-5BE3-CE3E4A0F5CE9}"/>
              </a:ext>
            </a:extLst>
          </p:cNvPr>
          <p:cNvSpPr/>
          <p:nvPr/>
        </p:nvSpPr>
        <p:spPr>
          <a:xfrm>
            <a:off x="872335" y="421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E4F01B85-A157-C59A-8CD2-64481AC3EFA4}"/>
              </a:ext>
            </a:extLst>
          </p:cNvPr>
          <p:cNvSpPr/>
          <p:nvPr/>
        </p:nvSpPr>
        <p:spPr>
          <a:xfrm>
            <a:off x="1672335" y="421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ADD89BFE-6CF4-C3F4-6105-91CFAB73CD6E}"/>
              </a:ext>
            </a:extLst>
          </p:cNvPr>
          <p:cNvSpPr/>
          <p:nvPr/>
        </p:nvSpPr>
        <p:spPr>
          <a:xfrm>
            <a:off x="3122335" y="421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4A98FD3F-F350-21C9-0EA4-F141525C905E}"/>
              </a:ext>
            </a:extLst>
          </p:cNvPr>
          <p:cNvSpPr/>
          <p:nvPr/>
        </p:nvSpPr>
        <p:spPr>
          <a:xfrm>
            <a:off x="3872335" y="421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F97B7AF1-4833-4341-66B1-BFA4F3028741}"/>
              </a:ext>
            </a:extLst>
          </p:cNvPr>
          <p:cNvSpPr/>
          <p:nvPr/>
        </p:nvSpPr>
        <p:spPr>
          <a:xfrm>
            <a:off x="4622335" y="421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D3B53AB8-309A-3DF8-5FF5-3C70FD8A35CA}"/>
              </a:ext>
            </a:extLst>
          </p:cNvPr>
          <p:cNvSpPr/>
          <p:nvPr/>
        </p:nvSpPr>
        <p:spPr>
          <a:xfrm>
            <a:off x="875094" y="455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FCAEE832-BCF6-812D-EF92-F4FCA615F23C}"/>
              </a:ext>
            </a:extLst>
          </p:cNvPr>
          <p:cNvSpPr/>
          <p:nvPr/>
        </p:nvSpPr>
        <p:spPr>
          <a:xfrm>
            <a:off x="1675094" y="455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588E2CD-5BFD-F946-01D4-7DFC66315F81}"/>
              </a:ext>
            </a:extLst>
          </p:cNvPr>
          <p:cNvSpPr/>
          <p:nvPr/>
        </p:nvSpPr>
        <p:spPr>
          <a:xfrm>
            <a:off x="3125094" y="455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3C06CF54-9295-EF0E-322E-7E3B67DAA465}"/>
              </a:ext>
            </a:extLst>
          </p:cNvPr>
          <p:cNvSpPr/>
          <p:nvPr/>
        </p:nvSpPr>
        <p:spPr>
          <a:xfrm>
            <a:off x="3875094" y="455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41" name="Rectangle 140">
            <a:extLst>
              <a:ext uri="{FF2B5EF4-FFF2-40B4-BE49-F238E27FC236}">
                <a16:creationId xmlns:a16="http://schemas.microsoft.com/office/drawing/2014/main" id="{D0CA98AA-0DD1-EA59-2392-7DDB54D3D30C}"/>
              </a:ext>
            </a:extLst>
          </p:cNvPr>
          <p:cNvSpPr/>
          <p:nvPr/>
        </p:nvSpPr>
        <p:spPr>
          <a:xfrm>
            <a:off x="4625094" y="455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63BE782A-9981-1ABA-BF8D-70B4A695F575}"/>
              </a:ext>
            </a:extLst>
          </p:cNvPr>
          <p:cNvSpPr/>
          <p:nvPr/>
        </p:nvSpPr>
        <p:spPr>
          <a:xfrm>
            <a:off x="871394" y="4894471"/>
            <a:ext cx="8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endParaRPr sz="2400"/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C6F17188-5CF0-52E8-328E-7173B3363B91}"/>
              </a:ext>
            </a:extLst>
          </p:cNvPr>
          <p:cNvSpPr/>
          <p:nvPr/>
        </p:nvSpPr>
        <p:spPr>
          <a:xfrm>
            <a:off x="1671394" y="4894471"/>
            <a:ext cx="14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CBF92131-4F3A-5EC7-2CB8-AF0C41351D49}"/>
              </a:ext>
            </a:extLst>
          </p:cNvPr>
          <p:cNvSpPr/>
          <p:nvPr/>
        </p:nvSpPr>
        <p:spPr>
          <a:xfrm>
            <a:off x="3121394" y="489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48" name="Rectangle 147">
            <a:extLst>
              <a:ext uri="{FF2B5EF4-FFF2-40B4-BE49-F238E27FC236}">
                <a16:creationId xmlns:a16="http://schemas.microsoft.com/office/drawing/2014/main" id="{E5C52229-F8B1-F02E-7641-3878B64AD4E9}"/>
              </a:ext>
            </a:extLst>
          </p:cNvPr>
          <p:cNvSpPr/>
          <p:nvPr/>
        </p:nvSpPr>
        <p:spPr>
          <a:xfrm>
            <a:off x="3871394" y="489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44A657C0-78AA-C7C2-36F5-8EFD9DB2B942}"/>
              </a:ext>
            </a:extLst>
          </p:cNvPr>
          <p:cNvSpPr/>
          <p:nvPr/>
        </p:nvSpPr>
        <p:spPr>
          <a:xfrm>
            <a:off x="4621394" y="4894471"/>
            <a:ext cx="7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Q9 -&gt; Q15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Introduction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500000"/>
            <a:ext cx="10515600" cy="3388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Ciarán is 17 and has a part-time job in a local café. He gets paid </a:t>
            </a:r>
            <a:r>
              <a:rPr sz="2000" b="1" i="0" dirty="0">
                <a:solidFill>
                  <a:srgbClr val="049F84"/>
                </a:solidFill>
                <a:latin typeface="Source Sans Pro"/>
              </a:rPr>
              <a:t>€280 every two weeks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directly into his bank account. He also has Revolut on his phone and uses it for most of his spending.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At the end of each month Revolut shows him a breakdown of where his money went: €95 on food, €45 on entertainment, €32 on clothes and €28 on transport. He is surprised to see he spent </a:t>
            </a:r>
            <a:r>
              <a:rPr sz="2000" b="1" i="0" dirty="0">
                <a:solidFill>
                  <a:srgbClr val="F32201"/>
                </a:solidFill>
                <a:latin typeface="Source Sans Pro"/>
              </a:rPr>
              <a:t>€45 on takeaways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, but now that he can see it, he </a:t>
            </a:r>
            <a:r>
              <a:rPr lang="en-GB" sz="2000" b="1" i="0" dirty="0">
                <a:solidFill>
                  <a:srgbClr val="203D48"/>
                </a:solidFill>
                <a:latin typeface="Source Sans Pro"/>
              </a:rPr>
              <a:t>feels that he 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can do something about it.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000" b="1" i="0" dirty="0">
                <a:solidFill>
                  <a:srgbClr val="203D48"/>
                </a:solidFill>
                <a:latin typeface="Source Sans Pro"/>
              </a:rPr>
              <a:t>A </a:t>
            </a:r>
            <a:r>
              <a:rPr sz="2000" b="1" i="0" dirty="0">
                <a:solidFill>
                  <a:srgbClr val="00B2FF"/>
                </a:solidFill>
                <a:latin typeface="Source Sans Pro"/>
              </a:rPr>
              <a:t>bank statement</a:t>
            </a:r>
            <a:r>
              <a:rPr sz="2000" b="1" i="0" dirty="0">
                <a:solidFill>
                  <a:srgbClr val="203D48"/>
                </a:solidFill>
                <a:latin typeface="Source Sans Pro"/>
              </a:rPr>
              <a:t> works the same way. It gives a household a complete record of every euro that comes in and goes out. It is a powerful financial tool for a household to have, but only if it gets used!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Using Graphs to Analyse Bank Statements</a:t>
            </a:r>
          </a:p>
        </p:txBody>
      </p:sp>
      <p:sp>
        <p:nvSpPr>
          <p:cNvPr id="3" name="anim_click1_a"/>
          <p:cNvSpPr txBox="1"/>
          <p:nvPr/>
        </p:nvSpPr>
        <p:spPr>
          <a:xfrm>
            <a:off x="838200" y="1400000"/>
            <a:ext cx="51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FFA700"/>
                </a:solidFill>
                <a:latin typeface="Source Sans Pro"/>
              </a:rPr>
              <a:t>1. Income vs Expenditure: </a:t>
            </a:r>
            <a:r>
              <a:rPr sz="1500" b="1" i="0">
                <a:solidFill>
                  <a:srgbClr val="203D48"/>
                </a:solidFill>
                <a:latin typeface="Source Sans Pro"/>
              </a:rPr>
              <a:t>shows whether a household is living within its means.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0000" y="2580000"/>
            <a:ext cx="4400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Lewandowski: Income vs Expenditure</a:t>
            </a:r>
          </a:p>
        </p:txBody>
      </p:sp>
      <p:sp>
        <p:nvSpPr>
          <p:cNvPr id="5" name="Rectangle 4"/>
          <p:cNvSpPr/>
          <p:nvPr/>
        </p:nvSpPr>
        <p:spPr>
          <a:xfrm>
            <a:off x="1275000" y="3158984"/>
            <a:ext cx="550000" cy="1949016"/>
          </a:xfrm>
          <a:prstGeom prst="rect">
            <a:avLst/>
          </a:prstGeom>
          <a:solidFill>
            <a:srgbClr val="049F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075000" y="2858984"/>
            <a:ext cx="950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€3,080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75000" y="5148000"/>
            <a:ext cx="1150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203D48"/>
                </a:solidFill>
                <a:latin typeface="Source Sans Pro"/>
              </a:rPr>
              <a:t>Jan Inc</a:t>
            </a:r>
          </a:p>
        </p:txBody>
      </p:sp>
      <p:sp>
        <p:nvSpPr>
          <p:cNvPr id="8" name="Rectangle 7"/>
          <p:cNvSpPr/>
          <p:nvPr/>
        </p:nvSpPr>
        <p:spPr>
          <a:xfrm>
            <a:off x="2375000" y="3265294"/>
            <a:ext cx="550000" cy="1842706"/>
          </a:xfrm>
          <a:prstGeom prst="rect">
            <a:avLst/>
          </a:prstGeom>
          <a:solidFill>
            <a:srgbClr val="FFA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175000" y="2965294"/>
            <a:ext cx="950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€2,912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75000" y="5148000"/>
            <a:ext cx="1150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203D48"/>
                </a:solidFill>
                <a:latin typeface="Source Sans Pro"/>
              </a:rPr>
              <a:t>Jan Exp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475000" y="3158984"/>
            <a:ext cx="550000" cy="1949016"/>
          </a:xfrm>
          <a:prstGeom prst="rect">
            <a:avLst/>
          </a:prstGeom>
          <a:solidFill>
            <a:srgbClr val="049F8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275000" y="2858984"/>
            <a:ext cx="950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€3,080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75000" y="5148000"/>
            <a:ext cx="1150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203D48"/>
                </a:solidFill>
                <a:latin typeface="Source Sans Pro"/>
              </a:rPr>
              <a:t>Feb Inc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5000" y="3140001"/>
            <a:ext cx="550000" cy="1967999"/>
          </a:xfrm>
          <a:prstGeom prst="rect">
            <a:avLst/>
          </a:prstGeom>
          <a:solidFill>
            <a:srgbClr val="FFA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4375000" y="2840001"/>
            <a:ext cx="950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€3,110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75000" y="5148000"/>
            <a:ext cx="1150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203D48"/>
                </a:solidFill>
                <a:latin typeface="Source Sans Pro"/>
              </a:rPr>
              <a:t>Feb Exp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00000" y="5108000"/>
            <a:ext cx="4400000" cy="12700"/>
          </a:xfrm>
          <a:prstGeom prst="rect">
            <a:avLst/>
          </a:prstGeom>
          <a:solidFill>
            <a:srgbClr val="203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anim_click1_b"/>
          <p:cNvSpPr txBox="1"/>
          <p:nvPr/>
        </p:nvSpPr>
        <p:spPr>
          <a:xfrm>
            <a:off x="838200" y="5750000"/>
            <a:ext cx="5100000" cy="39555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 dirty="0">
                <a:solidFill>
                  <a:srgbClr val="203D48"/>
                </a:solidFill>
                <a:latin typeface="Source Sans Pro"/>
              </a:rPr>
              <a:t>January: earned more than they spent (3,080 vs 2,912). </a:t>
            </a:r>
            <a:endParaRPr lang="en-GB" sz="1200" b="1" i="0" dirty="0">
              <a:solidFill>
                <a:srgbClr val="203D48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 dirty="0">
                <a:solidFill>
                  <a:srgbClr val="203D48"/>
                </a:solidFill>
                <a:latin typeface="Source Sans Pro"/>
              </a:rPr>
              <a:t>February: spent more than they earned (3,110 vs 3,080).</a:t>
            </a:r>
          </a:p>
        </p:txBody>
      </p:sp>
      <p:sp>
        <p:nvSpPr>
          <p:cNvPr id="19" name="anim_click2_a"/>
          <p:cNvSpPr txBox="1"/>
          <p:nvPr/>
        </p:nvSpPr>
        <p:spPr>
          <a:xfrm>
            <a:off x="6353800" y="1400000"/>
            <a:ext cx="51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00B2FF"/>
                </a:solidFill>
                <a:latin typeface="Source Sans Pro"/>
              </a:rPr>
              <a:t>2. Spending by Category: </a:t>
            </a:r>
            <a:r>
              <a:rPr sz="1500" b="1" i="0">
                <a:solidFill>
                  <a:srgbClr val="203D48"/>
                </a:solidFill>
                <a:latin typeface="Source Sans Pro"/>
              </a:rPr>
              <a:t>shows where most money is going, at a glance.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00000" y="2580000"/>
            <a:ext cx="5000000" cy="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Lewandowski January: Spending by Category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12500" y="3140001"/>
            <a:ext cx="625000" cy="1967999"/>
          </a:xfrm>
          <a:prstGeom prst="rect">
            <a:avLst/>
          </a:prstGeom>
          <a:solidFill>
            <a:srgbClr val="203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6612500" y="2840001"/>
            <a:ext cx="1025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€2,215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12500" y="5148000"/>
            <a:ext cx="1225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203D48"/>
                </a:solidFill>
                <a:latin typeface="Source Sans Pro"/>
              </a:rPr>
              <a:t>Rent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062500" y="4792587"/>
            <a:ext cx="625000" cy="315413"/>
          </a:xfrm>
          <a:prstGeom prst="rect">
            <a:avLst/>
          </a:prstGeom>
          <a:solidFill>
            <a:srgbClr val="00B2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7862500" y="4492587"/>
            <a:ext cx="1025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€355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762500" y="5148000"/>
            <a:ext cx="1225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203D48"/>
                </a:solidFill>
                <a:latin typeface="Source Sans Pro"/>
              </a:rPr>
              <a:t>Groceries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9312500" y="4977393"/>
            <a:ext cx="625000" cy="130607"/>
          </a:xfrm>
          <a:prstGeom prst="rect">
            <a:avLst/>
          </a:prstGeom>
          <a:solidFill>
            <a:srgbClr val="FFA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112500" y="4677393"/>
            <a:ext cx="1025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€147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012500" y="5148000"/>
            <a:ext cx="1225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203D48"/>
                </a:solidFill>
                <a:latin typeface="Source Sans Pro"/>
              </a:rPr>
              <a:t>Ent.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562500" y="5068019"/>
            <a:ext cx="625000" cy="39981"/>
          </a:xfrm>
          <a:prstGeom prst="rect">
            <a:avLst/>
          </a:prstGeom>
          <a:solidFill>
            <a:srgbClr val="F3220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0362500" y="4768019"/>
            <a:ext cx="1025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€45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262500" y="5148000"/>
            <a:ext cx="1225000" cy="28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203D48"/>
                </a:solidFill>
                <a:latin typeface="Source Sans Pro"/>
              </a:rPr>
              <a:t>Takeaway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500000" y="5108000"/>
            <a:ext cx="5000000" cy="12700"/>
          </a:xfrm>
          <a:prstGeom prst="rect">
            <a:avLst/>
          </a:prstGeom>
          <a:solidFill>
            <a:srgbClr val="203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anim_click2_b"/>
          <p:cNvSpPr txBox="1"/>
          <p:nvPr/>
        </p:nvSpPr>
        <p:spPr>
          <a:xfrm>
            <a:off x="6353800" y="5750000"/>
            <a:ext cx="530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Rent at €2,215 is by far the largest outgoing. Takeaway (€45) and entertainment (€147) are smaller but could be reduced.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Q16 -&gt; Q17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A Budget Comparison Statement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500000"/>
            <a:ext cx="10515600" cy="22719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900" b="1" i="0" dirty="0">
                <a:solidFill>
                  <a:srgbClr val="203D48"/>
                </a:solidFill>
                <a:latin typeface="Source Sans Pro"/>
              </a:rPr>
              <a:t>A budget plans what a household intends to do. A bank statement and </a:t>
            </a:r>
            <a:r>
              <a:rPr sz="1900" b="1" i="0" dirty="0" err="1">
                <a:solidFill>
                  <a:srgbClr val="203D48"/>
                </a:solidFill>
                <a:latin typeface="Source Sans Pro"/>
              </a:rPr>
              <a:t>analysed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cash book record what they actually did. A </a:t>
            </a:r>
            <a:r>
              <a:rPr sz="1900" b="1" i="0" dirty="0">
                <a:solidFill>
                  <a:srgbClr val="00B2FF"/>
                </a:solidFill>
                <a:latin typeface="Source Sans Pro"/>
              </a:rPr>
              <a:t>budget comparison statement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compares the two, side by side.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900" b="1" i="0" dirty="0">
                <a:solidFill>
                  <a:srgbClr val="203D48"/>
                </a:solidFill>
                <a:latin typeface="Source Sans Pro"/>
              </a:rPr>
              <a:t>It shows: did they </a:t>
            </a:r>
            <a:r>
              <a:rPr sz="1900" b="1" i="0" dirty="0">
                <a:solidFill>
                  <a:srgbClr val="F32201"/>
                </a:solidFill>
                <a:latin typeface="Source Sans Pro"/>
              </a:rPr>
              <a:t>overspend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 in any area? Was the budget </a:t>
            </a:r>
            <a:r>
              <a:rPr sz="1900" b="1" i="0" dirty="0">
                <a:solidFill>
                  <a:srgbClr val="049F84"/>
                </a:solidFill>
                <a:latin typeface="Source Sans Pro"/>
              </a:rPr>
              <a:t>accurate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, or should future budgets be amended? Was there any </a:t>
            </a:r>
            <a:r>
              <a:rPr sz="1900" b="1" i="0" dirty="0">
                <a:solidFill>
                  <a:srgbClr val="FFA700"/>
                </a:solidFill>
                <a:latin typeface="Source Sans Pro"/>
              </a:rPr>
              <a:t>unusual income or expenditure</a:t>
            </a:r>
            <a:r>
              <a:rPr sz="1900" b="1" i="0" dirty="0">
                <a:solidFill>
                  <a:srgbClr val="203D48"/>
                </a:solidFill>
                <a:latin typeface="Source Sans Pro"/>
              </a:rPr>
              <a:t>?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1900" b="1" i="0" dirty="0">
                <a:solidFill>
                  <a:srgbClr val="203D48"/>
                </a:solidFill>
                <a:latin typeface="Source Sans Pro"/>
              </a:rPr>
              <a:t>Each line shows the Budgeted figure, the Actual figure and the Difference with a +/- sign: + means actual was GREATER than budgeted; - means actual was LESS.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Budget Comparison: Planned Income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5604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 i="0" dirty="0">
                <a:solidFill>
                  <a:srgbClr val="203D48"/>
                </a:solidFill>
                <a:latin typeface="Source Sans Pro"/>
              </a:rPr>
              <a:t>The Groves Reilly household compare their budgeted figures to their actual figures, starting with </a:t>
            </a:r>
            <a:r>
              <a:rPr sz="1700" b="1" i="0" dirty="0">
                <a:solidFill>
                  <a:srgbClr val="049F84"/>
                </a:solidFill>
                <a:latin typeface="Source Sans Pro"/>
              </a:rPr>
              <a:t>planned income</a:t>
            </a:r>
            <a:r>
              <a:rPr sz="1700" b="1" i="0" dirty="0">
                <a:solidFill>
                  <a:srgbClr val="203D48"/>
                </a:solidFill>
                <a:latin typeface="Source Sans Pro"/>
              </a:rPr>
              <a:t>. Difference = actual minus budgeted, shown with a + or </a:t>
            </a:r>
            <a:r>
              <a:rPr lang="en-IE" sz="1700" b="1" i="0" dirty="0">
                <a:solidFill>
                  <a:srgbClr val="203D48"/>
                </a:solidFill>
                <a:latin typeface="Source Sans Pro"/>
              </a:rPr>
              <a:t>–</a:t>
            </a:r>
            <a:r>
              <a:rPr sz="1700" b="1" i="0" dirty="0">
                <a:solidFill>
                  <a:srgbClr val="203D48"/>
                </a:solidFill>
                <a:latin typeface="Source Sans Pro"/>
              </a:rPr>
              <a:t> sign</a:t>
            </a:r>
            <a:r>
              <a:rPr lang="en-GB" sz="1700" b="1" i="0" dirty="0">
                <a:solidFill>
                  <a:srgbClr val="203D48"/>
                </a:solidFill>
                <a:latin typeface="Source Sans Pro"/>
              </a:rPr>
              <a:t> or brackets</a:t>
            </a:r>
            <a:r>
              <a:rPr sz="1700" b="1" i="0" dirty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  <p:sp>
        <p:nvSpPr>
          <p:cNvPr id="4" name="Rectangle"/>
          <p:cNvSpPr/>
          <p:nvPr/>
        </p:nvSpPr>
        <p:spPr>
          <a:xfrm>
            <a:off x="520700" y="2700000"/>
            <a:ext cx="32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Groves Reilly Household</a:t>
            </a:r>
          </a:p>
        </p:txBody>
      </p:sp>
      <p:sp>
        <p:nvSpPr>
          <p:cNvPr id="5" name="Rectangle"/>
          <p:cNvSpPr/>
          <p:nvPr/>
        </p:nvSpPr>
        <p:spPr>
          <a:xfrm>
            <a:off x="3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Budgeted (€)</a:t>
            </a:r>
          </a:p>
        </p:txBody>
      </p:sp>
      <p:sp>
        <p:nvSpPr>
          <p:cNvPr id="6" name="Rectangle"/>
          <p:cNvSpPr/>
          <p:nvPr/>
        </p:nvSpPr>
        <p:spPr>
          <a:xfrm>
            <a:off x="52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Actual (€)</a:t>
            </a:r>
          </a:p>
        </p:txBody>
      </p:sp>
      <p:sp>
        <p:nvSpPr>
          <p:cNvPr id="7" name="Rectangle"/>
          <p:cNvSpPr/>
          <p:nvPr/>
        </p:nvSpPr>
        <p:spPr>
          <a:xfrm>
            <a:off x="6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Difference (€)</a:t>
            </a:r>
          </a:p>
        </p:txBody>
      </p:sp>
      <p:sp>
        <p:nvSpPr>
          <p:cNvPr id="8" name="Rectangle"/>
          <p:cNvSpPr/>
          <p:nvPr/>
        </p:nvSpPr>
        <p:spPr>
          <a:xfrm>
            <a:off x="520700" y="31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Sarah Groves</a:t>
            </a:r>
          </a:p>
        </p:txBody>
      </p:sp>
      <p:sp>
        <p:nvSpPr>
          <p:cNvPr id="9" name="Rectangle"/>
          <p:cNvSpPr/>
          <p:nvPr/>
        </p:nvSpPr>
        <p:spPr>
          <a:xfrm>
            <a:off x="3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0" name="Rectangle"/>
          <p:cNvSpPr/>
          <p:nvPr/>
        </p:nvSpPr>
        <p:spPr>
          <a:xfrm>
            <a:off x="52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1" name="Rectangle"/>
          <p:cNvSpPr/>
          <p:nvPr/>
        </p:nvSpPr>
        <p:spPr>
          <a:xfrm>
            <a:off x="6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2" name="Rectangle"/>
          <p:cNvSpPr/>
          <p:nvPr/>
        </p:nvSpPr>
        <p:spPr>
          <a:xfrm>
            <a:off x="520700" y="35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Deirdre Reilly</a:t>
            </a:r>
          </a:p>
        </p:txBody>
      </p:sp>
      <p:sp>
        <p:nvSpPr>
          <p:cNvPr id="13" name="Rectangle"/>
          <p:cNvSpPr/>
          <p:nvPr/>
        </p:nvSpPr>
        <p:spPr>
          <a:xfrm>
            <a:off x="3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4" name="Rectangle"/>
          <p:cNvSpPr/>
          <p:nvPr/>
        </p:nvSpPr>
        <p:spPr>
          <a:xfrm>
            <a:off x="52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5" name="Rectangle"/>
          <p:cNvSpPr/>
          <p:nvPr/>
        </p:nvSpPr>
        <p:spPr>
          <a:xfrm>
            <a:off x="6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6" name="Rectangle"/>
          <p:cNvSpPr/>
          <p:nvPr/>
        </p:nvSpPr>
        <p:spPr>
          <a:xfrm>
            <a:off x="520700" y="39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Child Benefit</a:t>
            </a:r>
          </a:p>
        </p:txBody>
      </p:sp>
      <p:sp>
        <p:nvSpPr>
          <p:cNvPr id="17" name="Rectangle"/>
          <p:cNvSpPr/>
          <p:nvPr/>
        </p:nvSpPr>
        <p:spPr>
          <a:xfrm>
            <a:off x="3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8" name="Rectangle"/>
          <p:cNvSpPr/>
          <p:nvPr/>
        </p:nvSpPr>
        <p:spPr>
          <a:xfrm>
            <a:off x="52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9" name="Rectangle"/>
          <p:cNvSpPr/>
          <p:nvPr/>
        </p:nvSpPr>
        <p:spPr>
          <a:xfrm>
            <a:off x="6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0" name="Rectangle"/>
          <p:cNvSpPr/>
          <p:nvPr/>
        </p:nvSpPr>
        <p:spPr>
          <a:xfrm>
            <a:off x="520700" y="4300000"/>
            <a:ext cx="3200000" cy="400000"/>
          </a:xfrm>
          <a:prstGeom prst="rect">
            <a:avLst/>
          </a:prstGeom>
          <a:solidFill>
            <a:srgbClr val="049F84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Income</a:t>
            </a:r>
          </a:p>
        </p:txBody>
      </p:sp>
      <p:sp>
        <p:nvSpPr>
          <p:cNvPr id="21" name="Rectangle"/>
          <p:cNvSpPr/>
          <p:nvPr/>
        </p:nvSpPr>
        <p:spPr>
          <a:xfrm>
            <a:off x="37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2" name="Rectangle"/>
          <p:cNvSpPr/>
          <p:nvPr/>
        </p:nvSpPr>
        <p:spPr>
          <a:xfrm>
            <a:off x="52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67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4" name="anim_click1_f0"/>
          <p:cNvSpPr txBox="1"/>
          <p:nvPr/>
        </p:nvSpPr>
        <p:spPr>
          <a:xfrm>
            <a:off x="3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11,050</a:t>
            </a:r>
          </a:p>
        </p:txBody>
      </p:sp>
      <p:sp>
        <p:nvSpPr>
          <p:cNvPr id="25" name="anim_click1_f1"/>
          <p:cNvSpPr txBox="1"/>
          <p:nvPr/>
        </p:nvSpPr>
        <p:spPr>
          <a:xfrm>
            <a:off x="52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12,000</a:t>
            </a:r>
          </a:p>
        </p:txBody>
      </p:sp>
      <p:sp>
        <p:nvSpPr>
          <p:cNvPr id="26" name="anim_click1_f2"/>
          <p:cNvSpPr txBox="1"/>
          <p:nvPr/>
        </p:nvSpPr>
        <p:spPr>
          <a:xfrm>
            <a:off x="6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+950</a:t>
            </a:r>
          </a:p>
        </p:txBody>
      </p:sp>
      <p:sp>
        <p:nvSpPr>
          <p:cNvPr id="27" name="anim_click1_c"/>
          <p:cNvSpPr txBox="1"/>
          <p:nvPr/>
        </p:nvSpPr>
        <p:spPr>
          <a:xfrm>
            <a:off x="8420700" y="27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Sarah’s actual income was €950 more than planned: 12,000 - 11,050 = +950.</a:t>
            </a:r>
          </a:p>
        </p:txBody>
      </p:sp>
      <p:sp>
        <p:nvSpPr>
          <p:cNvPr id="28" name="anim_click2_f0"/>
          <p:cNvSpPr txBox="1"/>
          <p:nvPr/>
        </p:nvSpPr>
        <p:spPr>
          <a:xfrm>
            <a:off x="37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13,000</a:t>
            </a:r>
          </a:p>
        </p:txBody>
      </p:sp>
      <p:sp>
        <p:nvSpPr>
          <p:cNvPr id="29" name="anim_click2_f1"/>
          <p:cNvSpPr txBox="1"/>
          <p:nvPr/>
        </p:nvSpPr>
        <p:spPr>
          <a:xfrm>
            <a:off x="52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12,500</a:t>
            </a:r>
          </a:p>
        </p:txBody>
      </p:sp>
      <p:sp>
        <p:nvSpPr>
          <p:cNvPr id="30" name="anim_click2_f2"/>
          <p:cNvSpPr txBox="1"/>
          <p:nvPr/>
        </p:nvSpPr>
        <p:spPr>
          <a:xfrm>
            <a:off x="6760700" y="3607667"/>
            <a:ext cx="1410000" cy="18466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1200" b="1" i="1" dirty="0">
                <a:solidFill>
                  <a:srgbClr val="2E55C6"/>
                </a:solidFill>
                <a:latin typeface="Source Sans Pro"/>
              </a:rPr>
              <a:t>(</a:t>
            </a:r>
            <a:r>
              <a:rPr sz="1200" b="1" i="1" dirty="0">
                <a:solidFill>
                  <a:srgbClr val="2E55C6"/>
                </a:solidFill>
                <a:latin typeface="Source Sans Pro"/>
              </a:rPr>
              <a:t>500</a:t>
            </a:r>
            <a:r>
              <a:rPr lang="en-GB" sz="1200" b="1" i="1" dirty="0">
                <a:solidFill>
                  <a:srgbClr val="2E55C6"/>
                </a:solidFill>
                <a:latin typeface="Source Sans Pro"/>
              </a:rPr>
              <a:t>)</a:t>
            </a:r>
            <a:endParaRPr sz="1200" b="1" i="1" dirty="0">
              <a:solidFill>
                <a:srgbClr val="2E55C6"/>
              </a:solidFill>
              <a:latin typeface="Source Sans Pro"/>
            </a:endParaRPr>
          </a:p>
        </p:txBody>
      </p:sp>
      <p:sp>
        <p:nvSpPr>
          <p:cNvPr id="31" name="anim_click2_c"/>
          <p:cNvSpPr txBox="1"/>
          <p:nvPr/>
        </p:nvSpPr>
        <p:spPr>
          <a:xfrm>
            <a:off x="8420700" y="36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Deirdre earned €500 less than planned: 12,500 - 13,000 = -500. The minus sign shows actual was LESS than budgeted.</a:t>
            </a:r>
          </a:p>
        </p:txBody>
      </p:sp>
      <p:sp>
        <p:nvSpPr>
          <p:cNvPr id="32" name="anim_click3_f0"/>
          <p:cNvSpPr txBox="1"/>
          <p:nvPr/>
        </p:nvSpPr>
        <p:spPr>
          <a:xfrm>
            <a:off x="37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1,260</a:t>
            </a:r>
          </a:p>
        </p:txBody>
      </p:sp>
      <p:sp>
        <p:nvSpPr>
          <p:cNvPr id="33" name="anim_click3_f1"/>
          <p:cNvSpPr txBox="1"/>
          <p:nvPr/>
        </p:nvSpPr>
        <p:spPr>
          <a:xfrm>
            <a:off x="52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1,260</a:t>
            </a:r>
          </a:p>
        </p:txBody>
      </p:sp>
      <p:sp>
        <p:nvSpPr>
          <p:cNvPr id="34" name="anim_click3_f2"/>
          <p:cNvSpPr txBox="1"/>
          <p:nvPr/>
        </p:nvSpPr>
        <p:spPr>
          <a:xfrm>
            <a:off x="67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35" name="anim_click3_c"/>
          <p:cNvSpPr txBox="1"/>
          <p:nvPr/>
        </p:nvSpPr>
        <p:spPr>
          <a:xfrm>
            <a:off x="8420700" y="46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Child Benefit came in exactly as planned, so the difference is 0.</a:t>
            </a:r>
          </a:p>
        </p:txBody>
      </p:sp>
      <p:sp>
        <p:nvSpPr>
          <p:cNvPr id="36" name="anim_click4_f0"/>
          <p:cNvSpPr txBox="1"/>
          <p:nvPr/>
        </p:nvSpPr>
        <p:spPr>
          <a:xfrm>
            <a:off x="37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25,310</a:t>
            </a:r>
          </a:p>
        </p:txBody>
      </p:sp>
      <p:sp>
        <p:nvSpPr>
          <p:cNvPr id="37" name="anim_click4_f1"/>
          <p:cNvSpPr txBox="1"/>
          <p:nvPr/>
        </p:nvSpPr>
        <p:spPr>
          <a:xfrm>
            <a:off x="52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25,760</a:t>
            </a:r>
          </a:p>
        </p:txBody>
      </p:sp>
      <p:sp>
        <p:nvSpPr>
          <p:cNvPr id="38" name="anim_click4_f2"/>
          <p:cNvSpPr txBox="1"/>
          <p:nvPr/>
        </p:nvSpPr>
        <p:spPr>
          <a:xfrm>
            <a:off x="67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+450</a:t>
            </a:r>
          </a:p>
        </p:txBody>
      </p:sp>
      <p:sp>
        <p:nvSpPr>
          <p:cNvPr id="39" name="anim_click4_c"/>
          <p:cNvSpPr txBox="1"/>
          <p:nvPr/>
        </p:nvSpPr>
        <p:spPr>
          <a:xfrm>
            <a:off x="8420700" y="55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Total income was €450 higher than planned: 25,760 - 25,310 = +450.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Budget Comparison: Fixed Expenditure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Planned expenditure is compared next, category by category, starting with </a:t>
            </a:r>
            <a:r>
              <a:rPr sz="1700" b="1" i="0">
                <a:solidFill>
                  <a:srgbClr val="F32201"/>
                </a:solidFill>
                <a:latin typeface="Source Sans Pro"/>
              </a:rPr>
              <a:t>fixed expenditure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  <p:sp>
        <p:nvSpPr>
          <p:cNvPr id="4" name="Rectangle"/>
          <p:cNvSpPr/>
          <p:nvPr/>
        </p:nvSpPr>
        <p:spPr>
          <a:xfrm>
            <a:off x="520700" y="2700000"/>
            <a:ext cx="32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Groves Reilly Household</a:t>
            </a:r>
          </a:p>
        </p:txBody>
      </p:sp>
      <p:sp>
        <p:nvSpPr>
          <p:cNvPr id="5" name="Rectangle"/>
          <p:cNvSpPr/>
          <p:nvPr/>
        </p:nvSpPr>
        <p:spPr>
          <a:xfrm>
            <a:off x="3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Budgeted (€)</a:t>
            </a:r>
          </a:p>
        </p:txBody>
      </p:sp>
      <p:sp>
        <p:nvSpPr>
          <p:cNvPr id="6" name="Rectangle"/>
          <p:cNvSpPr/>
          <p:nvPr/>
        </p:nvSpPr>
        <p:spPr>
          <a:xfrm>
            <a:off x="52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Actual (€)</a:t>
            </a:r>
          </a:p>
        </p:txBody>
      </p:sp>
      <p:sp>
        <p:nvSpPr>
          <p:cNvPr id="7" name="Rectangle"/>
          <p:cNvSpPr/>
          <p:nvPr/>
        </p:nvSpPr>
        <p:spPr>
          <a:xfrm>
            <a:off x="6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Difference (€)</a:t>
            </a:r>
          </a:p>
        </p:txBody>
      </p:sp>
      <p:sp>
        <p:nvSpPr>
          <p:cNvPr id="8" name="Rectangle"/>
          <p:cNvSpPr/>
          <p:nvPr/>
        </p:nvSpPr>
        <p:spPr>
          <a:xfrm>
            <a:off x="520700" y="31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 Mortgage</a:t>
            </a:r>
          </a:p>
        </p:txBody>
      </p:sp>
      <p:sp>
        <p:nvSpPr>
          <p:cNvPr id="9" name="Rectangle"/>
          <p:cNvSpPr/>
          <p:nvPr/>
        </p:nvSpPr>
        <p:spPr>
          <a:xfrm>
            <a:off x="3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0" name="Rectangle"/>
          <p:cNvSpPr/>
          <p:nvPr/>
        </p:nvSpPr>
        <p:spPr>
          <a:xfrm>
            <a:off x="52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1" name="Rectangle"/>
          <p:cNvSpPr/>
          <p:nvPr/>
        </p:nvSpPr>
        <p:spPr>
          <a:xfrm>
            <a:off x="6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2" name="Rectangle"/>
          <p:cNvSpPr/>
          <p:nvPr/>
        </p:nvSpPr>
        <p:spPr>
          <a:xfrm>
            <a:off x="520700" y="35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 Insurance</a:t>
            </a:r>
          </a:p>
        </p:txBody>
      </p:sp>
      <p:sp>
        <p:nvSpPr>
          <p:cNvPr id="13" name="Rectangle"/>
          <p:cNvSpPr/>
          <p:nvPr/>
        </p:nvSpPr>
        <p:spPr>
          <a:xfrm>
            <a:off x="3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4" name="Rectangle"/>
          <p:cNvSpPr/>
          <p:nvPr/>
        </p:nvSpPr>
        <p:spPr>
          <a:xfrm>
            <a:off x="52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5" name="Rectangle"/>
          <p:cNvSpPr/>
          <p:nvPr/>
        </p:nvSpPr>
        <p:spPr>
          <a:xfrm>
            <a:off x="6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6" name="Rectangle"/>
          <p:cNvSpPr/>
          <p:nvPr/>
        </p:nvSpPr>
        <p:spPr>
          <a:xfrm>
            <a:off x="520700" y="39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Car Loan</a:t>
            </a:r>
          </a:p>
        </p:txBody>
      </p:sp>
      <p:sp>
        <p:nvSpPr>
          <p:cNvPr id="17" name="Rectangle"/>
          <p:cNvSpPr/>
          <p:nvPr/>
        </p:nvSpPr>
        <p:spPr>
          <a:xfrm>
            <a:off x="3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8" name="Rectangle"/>
          <p:cNvSpPr/>
          <p:nvPr/>
        </p:nvSpPr>
        <p:spPr>
          <a:xfrm>
            <a:off x="52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9" name="Rectangle"/>
          <p:cNvSpPr/>
          <p:nvPr/>
        </p:nvSpPr>
        <p:spPr>
          <a:xfrm>
            <a:off x="6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0" name="Rectangle"/>
          <p:cNvSpPr/>
          <p:nvPr/>
        </p:nvSpPr>
        <p:spPr>
          <a:xfrm>
            <a:off x="520700" y="4300000"/>
            <a:ext cx="3200000" cy="40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Subtotal</a:t>
            </a:r>
          </a:p>
        </p:txBody>
      </p:sp>
      <p:sp>
        <p:nvSpPr>
          <p:cNvPr id="21" name="Rectangle"/>
          <p:cNvSpPr/>
          <p:nvPr/>
        </p:nvSpPr>
        <p:spPr>
          <a:xfrm>
            <a:off x="37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2" name="Rectangle"/>
          <p:cNvSpPr/>
          <p:nvPr/>
        </p:nvSpPr>
        <p:spPr>
          <a:xfrm>
            <a:off x="52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67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4" name="anim_click1_f0"/>
          <p:cNvSpPr txBox="1"/>
          <p:nvPr/>
        </p:nvSpPr>
        <p:spPr>
          <a:xfrm>
            <a:off x="3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9,200</a:t>
            </a:r>
          </a:p>
        </p:txBody>
      </p:sp>
      <p:sp>
        <p:nvSpPr>
          <p:cNvPr id="25" name="anim_click1_f1"/>
          <p:cNvSpPr txBox="1"/>
          <p:nvPr/>
        </p:nvSpPr>
        <p:spPr>
          <a:xfrm>
            <a:off x="52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9,200</a:t>
            </a:r>
          </a:p>
        </p:txBody>
      </p:sp>
      <p:sp>
        <p:nvSpPr>
          <p:cNvPr id="26" name="anim_click1_f2"/>
          <p:cNvSpPr txBox="1"/>
          <p:nvPr/>
        </p:nvSpPr>
        <p:spPr>
          <a:xfrm>
            <a:off x="6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27" name="anim_click1_c"/>
          <p:cNvSpPr txBox="1"/>
          <p:nvPr/>
        </p:nvSpPr>
        <p:spPr>
          <a:xfrm>
            <a:off x="8420700" y="27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The mortgage came in exactly as planned: difference 0.</a:t>
            </a:r>
          </a:p>
        </p:txBody>
      </p:sp>
      <p:sp>
        <p:nvSpPr>
          <p:cNvPr id="28" name="anim_click2_f0"/>
          <p:cNvSpPr txBox="1"/>
          <p:nvPr/>
        </p:nvSpPr>
        <p:spPr>
          <a:xfrm>
            <a:off x="37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350</a:t>
            </a:r>
          </a:p>
        </p:txBody>
      </p:sp>
      <p:sp>
        <p:nvSpPr>
          <p:cNvPr id="29" name="anim_click2_f1"/>
          <p:cNvSpPr txBox="1"/>
          <p:nvPr/>
        </p:nvSpPr>
        <p:spPr>
          <a:xfrm>
            <a:off x="52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375</a:t>
            </a:r>
          </a:p>
        </p:txBody>
      </p:sp>
      <p:sp>
        <p:nvSpPr>
          <p:cNvPr id="30" name="anim_click2_f2"/>
          <p:cNvSpPr txBox="1"/>
          <p:nvPr/>
        </p:nvSpPr>
        <p:spPr>
          <a:xfrm>
            <a:off x="67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+25</a:t>
            </a:r>
          </a:p>
        </p:txBody>
      </p:sp>
      <p:sp>
        <p:nvSpPr>
          <p:cNvPr id="31" name="anim_click2_c"/>
          <p:cNvSpPr txBox="1"/>
          <p:nvPr/>
        </p:nvSpPr>
        <p:spPr>
          <a:xfrm>
            <a:off x="8420700" y="36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 insurance cost €25 more than planned: 375 - 350 = +25.</a:t>
            </a:r>
          </a:p>
        </p:txBody>
      </p:sp>
      <p:sp>
        <p:nvSpPr>
          <p:cNvPr id="32" name="anim_click3_f0"/>
          <p:cNvSpPr txBox="1"/>
          <p:nvPr/>
        </p:nvSpPr>
        <p:spPr>
          <a:xfrm>
            <a:off x="37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1,050</a:t>
            </a:r>
          </a:p>
        </p:txBody>
      </p:sp>
      <p:sp>
        <p:nvSpPr>
          <p:cNvPr id="33" name="anim_click3_f1"/>
          <p:cNvSpPr txBox="1"/>
          <p:nvPr/>
        </p:nvSpPr>
        <p:spPr>
          <a:xfrm>
            <a:off x="52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1,050</a:t>
            </a:r>
          </a:p>
        </p:txBody>
      </p:sp>
      <p:sp>
        <p:nvSpPr>
          <p:cNvPr id="34" name="anim_click3_f2"/>
          <p:cNvSpPr txBox="1"/>
          <p:nvPr/>
        </p:nvSpPr>
        <p:spPr>
          <a:xfrm>
            <a:off x="67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35" name="anim_click3_c"/>
          <p:cNvSpPr txBox="1"/>
          <p:nvPr/>
        </p:nvSpPr>
        <p:spPr>
          <a:xfrm>
            <a:off x="8420700" y="46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The car loan repayments were exactly as planned: difference 0.</a:t>
            </a:r>
          </a:p>
        </p:txBody>
      </p:sp>
      <p:sp>
        <p:nvSpPr>
          <p:cNvPr id="36" name="anim_click4_f0"/>
          <p:cNvSpPr txBox="1"/>
          <p:nvPr/>
        </p:nvSpPr>
        <p:spPr>
          <a:xfrm>
            <a:off x="37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10,600</a:t>
            </a:r>
          </a:p>
        </p:txBody>
      </p:sp>
      <p:sp>
        <p:nvSpPr>
          <p:cNvPr id="37" name="anim_click4_f1"/>
          <p:cNvSpPr txBox="1"/>
          <p:nvPr/>
        </p:nvSpPr>
        <p:spPr>
          <a:xfrm>
            <a:off x="52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10,625</a:t>
            </a:r>
          </a:p>
        </p:txBody>
      </p:sp>
      <p:sp>
        <p:nvSpPr>
          <p:cNvPr id="38" name="anim_click4_f2"/>
          <p:cNvSpPr txBox="1"/>
          <p:nvPr/>
        </p:nvSpPr>
        <p:spPr>
          <a:xfrm>
            <a:off x="67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+25</a:t>
            </a:r>
          </a:p>
        </p:txBody>
      </p:sp>
      <p:sp>
        <p:nvSpPr>
          <p:cNvPr id="39" name="anim_click4_c"/>
          <p:cNvSpPr txBox="1"/>
          <p:nvPr/>
        </p:nvSpPr>
        <p:spPr>
          <a:xfrm>
            <a:off x="8420700" y="55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Fixed spending was only €25 over budget: 10,625 - 10,600 = +25.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Budget Comparison: Irregular Expenditure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Next, </a:t>
            </a:r>
            <a:r>
              <a:rPr sz="1700" b="1" i="0">
                <a:solidFill>
                  <a:srgbClr val="FFA700"/>
                </a:solidFill>
                <a:latin typeface="Source Sans Pro"/>
              </a:rPr>
              <a:t>irregular expenditure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: these amounts change from month to month, so bigger differences are common here.</a:t>
            </a:r>
          </a:p>
        </p:txBody>
      </p:sp>
      <p:sp>
        <p:nvSpPr>
          <p:cNvPr id="4" name="Rectangle"/>
          <p:cNvSpPr/>
          <p:nvPr/>
        </p:nvSpPr>
        <p:spPr>
          <a:xfrm>
            <a:off x="520700" y="2700000"/>
            <a:ext cx="32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Groves Reilly Household</a:t>
            </a:r>
          </a:p>
        </p:txBody>
      </p:sp>
      <p:sp>
        <p:nvSpPr>
          <p:cNvPr id="5" name="Rectangle"/>
          <p:cNvSpPr/>
          <p:nvPr/>
        </p:nvSpPr>
        <p:spPr>
          <a:xfrm>
            <a:off x="3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Budgeted (€)</a:t>
            </a:r>
          </a:p>
        </p:txBody>
      </p:sp>
      <p:sp>
        <p:nvSpPr>
          <p:cNvPr id="6" name="Rectangle"/>
          <p:cNvSpPr/>
          <p:nvPr/>
        </p:nvSpPr>
        <p:spPr>
          <a:xfrm>
            <a:off x="52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Actual (€)</a:t>
            </a:r>
          </a:p>
        </p:txBody>
      </p:sp>
      <p:sp>
        <p:nvSpPr>
          <p:cNvPr id="7" name="Rectangle"/>
          <p:cNvSpPr/>
          <p:nvPr/>
        </p:nvSpPr>
        <p:spPr>
          <a:xfrm>
            <a:off x="6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Difference (€)</a:t>
            </a:r>
          </a:p>
        </p:txBody>
      </p:sp>
      <p:sp>
        <p:nvSpPr>
          <p:cNvPr id="8" name="Rectangle"/>
          <p:cNvSpPr/>
          <p:nvPr/>
        </p:nvSpPr>
        <p:spPr>
          <a:xfrm>
            <a:off x="520700" y="31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Household Expenses</a:t>
            </a:r>
          </a:p>
        </p:txBody>
      </p:sp>
      <p:sp>
        <p:nvSpPr>
          <p:cNvPr id="9" name="Rectangle"/>
          <p:cNvSpPr/>
          <p:nvPr/>
        </p:nvSpPr>
        <p:spPr>
          <a:xfrm>
            <a:off x="3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0" name="Rectangle"/>
          <p:cNvSpPr/>
          <p:nvPr/>
        </p:nvSpPr>
        <p:spPr>
          <a:xfrm>
            <a:off x="52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1" name="Rectangle"/>
          <p:cNvSpPr/>
          <p:nvPr/>
        </p:nvSpPr>
        <p:spPr>
          <a:xfrm>
            <a:off x="6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2" name="Rectangle"/>
          <p:cNvSpPr/>
          <p:nvPr/>
        </p:nvSpPr>
        <p:spPr>
          <a:xfrm>
            <a:off x="520700" y="35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Car Running Costs</a:t>
            </a:r>
          </a:p>
        </p:txBody>
      </p:sp>
      <p:sp>
        <p:nvSpPr>
          <p:cNvPr id="13" name="Rectangle"/>
          <p:cNvSpPr/>
          <p:nvPr/>
        </p:nvSpPr>
        <p:spPr>
          <a:xfrm>
            <a:off x="3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4" name="Rectangle"/>
          <p:cNvSpPr/>
          <p:nvPr/>
        </p:nvSpPr>
        <p:spPr>
          <a:xfrm>
            <a:off x="52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5" name="Rectangle"/>
          <p:cNvSpPr/>
          <p:nvPr/>
        </p:nvSpPr>
        <p:spPr>
          <a:xfrm>
            <a:off x="6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6" name="Rectangle"/>
          <p:cNvSpPr/>
          <p:nvPr/>
        </p:nvSpPr>
        <p:spPr>
          <a:xfrm>
            <a:off x="520700" y="39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Light and Heat Costs</a:t>
            </a:r>
          </a:p>
        </p:txBody>
      </p:sp>
      <p:sp>
        <p:nvSpPr>
          <p:cNvPr id="17" name="Rectangle"/>
          <p:cNvSpPr/>
          <p:nvPr/>
        </p:nvSpPr>
        <p:spPr>
          <a:xfrm>
            <a:off x="3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8" name="Rectangle"/>
          <p:cNvSpPr/>
          <p:nvPr/>
        </p:nvSpPr>
        <p:spPr>
          <a:xfrm>
            <a:off x="52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9" name="Rectangle"/>
          <p:cNvSpPr/>
          <p:nvPr/>
        </p:nvSpPr>
        <p:spPr>
          <a:xfrm>
            <a:off x="6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0" name="Rectangle"/>
          <p:cNvSpPr/>
          <p:nvPr/>
        </p:nvSpPr>
        <p:spPr>
          <a:xfrm>
            <a:off x="520700" y="43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Broadband</a:t>
            </a:r>
          </a:p>
        </p:txBody>
      </p:sp>
      <p:sp>
        <p:nvSpPr>
          <p:cNvPr id="21" name="Rectangle"/>
          <p:cNvSpPr/>
          <p:nvPr/>
        </p:nvSpPr>
        <p:spPr>
          <a:xfrm>
            <a:off x="37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2" name="Rectangle"/>
          <p:cNvSpPr/>
          <p:nvPr/>
        </p:nvSpPr>
        <p:spPr>
          <a:xfrm>
            <a:off x="52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67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4" name="Rectangle"/>
          <p:cNvSpPr/>
          <p:nvPr/>
        </p:nvSpPr>
        <p:spPr>
          <a:xfrm>
            <a:off x="520700" y="4700000"/>
            <a:ext cx="3200000" cy="40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Subtotal</a:t>
            </a:r>
          </a:p>
        </p:txBody>
      </p:sp>
      <p:sp>
        <p:nvSpPr>
          <p:cNvPr id="25" name="Rectangle"/>
          <p:cNvSpPr/>
          <p:nvPr/>
        </p:nvSpPr>
        <p:spPr>
          <a:xfrm>
            <a:off x="3720700" y="47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6" name="Rectangle"/>
          <p:cNvSpPr/>
          <p:nvPr/>
        </p:nvSpPr>
        <p:spPr>
          <a:xfrm>
            <a:off x="5220700" y="47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7" name="Rectangle"/>
          <p:cNvSpPr/>
          <p:nvPr/>
        </p:nvSpPr>
        <p:spPr>
          <a:xfrm>
            <a:off x="6720700" y="47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8" name="anim_click1_f0"/>
          <p:cNvSpPr txBox="1"/>
          <p:nvPr/>
        </p:nvSpPr>
        <p:spPr>
          <a:xfrm>
            <a:off x="3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4,225</a:t>
            </a:r>
          </a:p>
        </p:txBody>
      </p:sp>
      <p:sp>
        <p:nvSpPr>
          <p:cNvPr id="29" name="anim_click1_f1"/>
          <p:cNvSpPr txBox="1"/>
          <p:nvPr/>
        </p:nvSpPr>
        <p:spPr>
          <a:xfrm>
            <a:off x="52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4,480</a:t>
            </a:r>
          </a:p>
        </p:txBody>
      </p:sp>
      <p:sp>
        <p:nvSpPr>
          <p:cNvPr id="30" name="anim_click1_f2"/>
          <p:cNvSpPr txBox="1"/>
          <p:nvPr/>
        </p:nvSpPr>
        <p:spPr>
          <a:xfrm>
            <a:off x="6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+255</a:t>
            </a:r>
          </a:p>
        </p:txBody>
      </p:sp>
      <p:sp>
        <p:nvSpPr>
          <p:cNvPr id="31" name="anim_click1_c"/>
          <p:cNvSpPr txBox="1"/>
          <p:nvPr/>
        </p:nvSpPr>
        <p:spPr>
          <a:xfrm>
            <a:off x="8420700" y="27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Household expenses were €255 over budget: 4,480 - 4,225 = +255.</a:t>
            </a:r>
          </a:p>
        </p:txBody>
      </p:sp>
      <p:sp>
        <p:nvSpPr>
          <p:cNvPr id="32" name="anim_click2_f0"/>
          <p:cNvSpPr txBox="1"/>
          <p:nvPr/>
        </p:nvSpPr>
        <p:spPr>
          <a:xfrm>
            <a:off x="37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1,750</a:t>
            </a:r>
          </a:p>
        </p:txBody>
      </p:sp>
      <p:sp>
        <p:nvSpPr>
          <p:cNvPr id="33" name="anim_click2_f1"/>
          <p:cNvSpPr txBox="1"/>
          <p:nvPr/>
        </p:nvSpPr>
        <p:spPr>
          <a:xfrm>
            <a:off x="52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2,150</a:t>
            </a:r>
          </a:p>
        </p:txBody>
      </p:sp>
      <p:sp>
        <p:nvSpPr>
          <p:cNvPr id="34" name="anim_click2_f2"/>
          <p:cNvSpPr txBox="1"/>
          <p:nvPr/>
        </p:nvSpPr>
        <p:spPr>
          <a:xfrm>
            <a:off x="67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+400</a:t>
            </a:r>
          </a:p>
        </p:txBody>
      </p:sp>
      <p:sp>
        <p:nvSpPr>
          <p:cNvPr id="35" name="anim_click2_c"/>
          <p:cNvSpPr txBox="1"/>
          <p:nvPr/>
        </p:nvSpPr>
        <p:spPr>
          <a:xfrm>
            <a:off x="8420700" y="36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The car cost €400 more than planned: 2,150 - 1,750 = +400. A big variation like this is easy to spot.</a:t>
            </a:r>
          </a:p>
        </p:txBody>
      </p:sp>
      <p:sp>
        <p:nvSpPr>
          <p:cNvPr id="36" name="anim_click3_f0"/>
          <p:cNvSpPr txBox="1"/>
          <p:nvPr/>
        </p:nvSpPr>
        <p:spPr>
          <a:xfrm>
            <a:off x="37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1,480</a:t>
            </a:r>
          </a:p>
        </p:txBody>
      </p:sp>
      <p:sp>
        <p:nvSpPr>
          <p:cNvPr id="37" name="anim_click3_f1"/>
          <p:cNvSpPr txBox="1"/>
          <p:nvPr/>
        </p:nvSpPr>
        <p:spPr>
          <a:xfrm>
            <a:off x="52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1,330</a:t>
            </a:r>
          </a:p>
        </p:txBody>
      </p:sp>
      <p:sp>
        <p:nvSpPr>
          <p:cNvPr id="38" name="anim_click3_f2"/>
          <p:cNvSpPr txBox="1"/>
          <p:nvPr/>
        </p:nvSpPr>
        <p:spPr>
          <a:xfrm>
            <a:off x="6760700" y="4007667"/>
            <a:ext cx="1410000" cy="18466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1200" b="1" i="1" dirty="0">
                <a:solidFill>
                  <a:srgbClr val="2E55C6"/>
                </a:solidFill>
                <a:latin typeface="Source Sans Pro"/>
              </a:rPr>
              <a:t>(</a:t>
            </a:r>
            <a:r>
              <a:rPr sz="1200" b="1" i="1" dirty="0">
                <a:solidFill>
                  <a:srgbClr val="2E55C6"/>
                </a:solidFill>
                <a:latin typeface="Source Sans Pro"/>
              </a:rPr>
              <a:t>150</a:t>
            </a:r>
            <a:r>
              <a:rPr lang="en-GB" sz="1200" b="1" i="1" dirty="0">
                <a:solidFill>
                  <a:srgbClr val="2E55C6"/>
                </a:solidFill>
                <a:latin typeface="Source Sans Pro"/>
              </a:rPr>
              <a:t>)</a:t>
            </a:r>
            <a:endParaRPr sz="1200" b="1" i="1" dirty="0">
              <a:solidFill>
                <a:srgbClr val="2E55C6"/>
              </a:solidFill>
              <a:latin typeface="Source Sans Pro"/>
            </a:endParaRPr>
          </a:p>
        </p:txBody>
      </p:sp>
      <p:sp>
        <p:nvSpPr>
          <p:cNvPr id="39" name="anim_click3_f3"/>
          <p:cNvSpPr txBox="1"/>
          <p:nvPr/>
        </p:nvSpPr>
        <p:spPr>
          <a:xfrm>
            <a:off x="37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180</a:t>
            </a:r>
          </a:p>
        </p:txBody>
      </p:sp>
      <p:sp>
        <p:nvSpPr>
          <p:cNvPr id="40" name="anim_click3_f4"/>
          <p:cNvSpPr txBox="1"/>
          <p:nvPr/>
        </p:nvSpPr>
        <p:spPr>
          <a:xfrm>
            <a:off x="52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180</a:t>
            </a:r>
          </a:p>
        </p:txBody>
      </p:sp>
      <p:sp>
        <p:nvSpPr>
          <p:cNvPr id="41" name="anim_click3_f5"/>
          <p:cNvSpPr txBox="1"/>
          <p:nvPr/>
        </p:nvSpPr>
        <p:spPr>
          <a:xfrm>
            <a:off x="67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42" name="anim_click3_c"/>
          <p:cNvSpPr txBox="1"/>
          <p:nvPr/>
        </p:nvSpPr>
        <p:spPr>
          <a:xfrm>
            <a:off x="8420700" y="46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Light and heat came in €150 UNDER budget (-150), while broadband was exactly as planned (0).</a:t>
            </a:r>
          </a:p>
        </p:txBody>
      </p:sp>
      <p:sp>
        <p:nvSpPr>
          <p:cNvPr id="43" name="anim_click4_f0"/>
          <p:cNvSpPr txBox="1"/>
          <p:nvPr/>
        </p:nvSpPr>
        <p:spPr>
          <a:xfrm>
            <a:off x="3760700" y="47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7,635</a:t>
            </a:r>
          </a:p>
        </p:txBody>
      </p:sp>
      <p:sp>
        <p:nvSpPr>
          <p:cNvPr id="44" name="anim_click4_f1"/>
          <p:cNvSpPr txBox="1"/>
          <p:nvPr/>
        </p:nvSpPr>
        <p:spPr>
          <a:xfrm>
            <a:off x="5260700" y="47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8,140</a:t>
            </a:r>
          </a:p>
        </p:txBody>
      </p:sp>
      <p:sp>
        <p:nvSpPr>
          <p:cNvPr id="45" name="anim_click4_f2"/>
          <p:cNvSpPr txBox="1"/>
          <p:nvPr/>
        </p:nvSpPr>
        <p:spPr>
          <a:xfrm>
            <a:off x="6760700" y="47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+505</a:t>
            </a:r>
          </a:p>
        </p:txBody>
      </p:sp>
      <p:sp>
        <p:nvSpPr>
          <p:cNvPr id="46" name="anim_click4_c"/>
          <p:cNvSpPr txBox="1"/>
          <p:nvPr/>
        </p:nvSpPr>
        <p:spPr>
          <a:xfrm>
            <a:off x="8420700" y="55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Irregular spending was €505 over budget: 8,140 - 7,635 = +505.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Budget Comparison: Discretionary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Finally, </a:t>
            </a:r>
            <a:r>
              <a:rPr sz="1700" b="1" i="0">
                <a:solidFill>
                  <a:srgbClr val="00B2FF"/>
                </a:solidFill>
                <a:latin typeface="Source Sans Pro"/>
              </a:rPr>
              <a:t>discretionary expenditure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: the household’s optional spending on presents, entertainment and holidays.</a:t>
            </a:r>
          </a:p>
        </p:txBody>
      </p:sp>
      <p:sp>
        <p:nvSpPr>
          <p:cNvPr id="4" name="Rectangle"/>
          <p:cNvSpPr/>
          <p:nvPr/>
        </p:nvSpPr>
        <p:spPr>
          <a:xfrm>
            <a:off x="520700" y="2700000"/>
            <a:ext cx="32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Groves Reilly Household</a:t>
            </a:r>
          </a:p>
        </p:txBody>
      </p:sp>
      <p:sp>
        <p:nvSpPr>
          <p:cNvPr id="5" name="Rectangle"/>
          <p:cNvSpPr/>
          <p:nvPr/>
        </p:nvSpPr>
        <p:spPr>
          <a:xfrm>
            <a:off x="3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Budgeted (€)</a:t>
            </a:r>
          </a:p>
        </p:txBody>
      </p:sp>
      <p:sp>
        <p:nvSpPr>
          <p:cNvPr id="6" name="Rectangle"/>
          <p:cNvSpPr/>
          <p:nvPr/>
        </p:nvSpPr>
        <p:spPr>
          <a:xfrm>
            <a:off x="52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Actual (€)</a:t>
            </a:r>
          </a:p>
        </p:txBody>
      </p:sp>
      <p:sp>
        <p:nvSpPr>
          <p:cNvPr id="7" name="Rectangle"/>
          <p:cNvSpPr/>
          <p:nvPr/>
        </p:nvSpPr>
        <p:spPr>
          <a:xfrm>
            <a:off x="6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Difference (€)</a:t>
            </a:r>
          </a:p>
        </p:txBody>
      </p:sp>
      <p:sp>
        <p:nvSpPr>
          <p:cNvPr id="8" name="Rectangle"/>
          <p:cNvSpPr/>
          <p:nvPr/>
        </p:nvSpPr>
        <p:spPr>
          <a:xfrm>
            <a:off x="520700" y="31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Presents</a:t>
            </a:r>
          </a:p>
        </p:txBody>
      </p:sp>
      <p:sp>
        <p:nvSpPr>
          <p:cNvPr id="9" name="Rectangle"/>
          <p:cNvSpPr/>
          <p:nvPr/>
        </p:nvSpPr>
        <p:spPr>
          <a:xfrm>
            <a:off x="3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0" name="Rectangle"/>
          <p:cNvSpPr/>
          <p:nvPr/>
        </p:nvSpPr>
        <p:spPr>
          <a:xfrm>
            <a:off x="52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1" name="Rectangle"/>
          <p:cNvSpPr/>
          <p:nvPr/>
        </p:nvSpPr>
        <p:spPr>
          <a:xfrm>
            <a:off x="6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2" name="Rectangle"/>
          <p:cNvSpPr/>
          <p:nvPr/>
        </p:nvSpPr>
        <p:spPr>
          <a:xfrm>
            <a:off x="520700" y="35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Entertainment</a:t>
            </a:r>
          </a:p>
        </p:txBody>
      </p:sp>
      <p:sp>
        <p:nvSpPr>
          <p:cNvPr id="13" name="Rectangle"/>
          <p:cNvSpPr/>
          <p:nvPr/>
        </p:nvSpPr>
        <p:spPr>
          <a:xfrm>
            <a:off x="3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4" name="Rectangle"/>
          <p:cNvSpPr/>
          <p:nvPr/>
        </p:nvSpPr>
        <p:spPr>
          <a:xfrm>
            <a:off x="52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5" name="Rectangle"/>
          <p:cNvSpPr/>
          <p:nvPr/>
        </p:nvSpPr>
        <p:spPr>
          <a:xfrm>
            <a:off x="6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6" name="Rectangle"/>
          <p:cNvSpPr/>
          <p:nvPr/>
        </p:nvSpPr>
        <p:spPr>
          <a:xfrm>
            <a:off x="520700" y="3900000"/>
            <a:ext cx="32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Holidays</a:t>
            </a:r>
          </a:p>
        </p:txBody>
      </p:sp>
      <p:sp>
        <p:nvSpPr>
          <p:cNvPr id="17" name="Rectangle"/>
          <p:cNvSpPr/>
          <p:nvPr/>
        </p:nvSpPr>
        <p:spPr>
          <a:xfrm>
            <a:off x="3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8" name="Rectangle"/>
          <p:cNvSpPr/>
          <p:nvPr/>
        </p:nvSpPr>
        <p:spPr>
          <a:xfrm>
            <a:off x="52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9" name="Rectangle"/>
          <p:cNvSpPr/>
          <p:nvPr/>
        </p:nvSpPr>
        <p:spPr>
          <a:xfrm>
            <a:off x="6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0" name="Rectangle"/>
          <p:cNvSpPr/>
          <p:nvPr/>
        </p:nvSpPr>
        <p:spPr>
          <a:xfrm>
            <a:off x="520700" y="4300000"/>
            <a:ext cx="3200000" cy="40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Subtotal</a:t>
            </a:r>
          </a:p>
        </p:txBody>
      </p:sp>
      <p:sp>
        <p:nvSpPr>
          <p:cNvPr id="21" name="Rectangle"/>
          <p:cNvSpPr/>
          <p:nvPr/>
        </p:nvSpPr>
        <p:spPr>
          <a:xfrm>
            <a:off x="37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2" name="Rectangle"/>
          <p:cNvSpPr/>
          <p:nvPr/>
        </p:nvSpPr>
        <p:spPr>
          <a:xfrm>
            <a:off x="52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3" name="Rectangle"/>
          <p:cNvSpPr/>
          <p:nvPr/>
        </p:nvSpPr>
        <p:spPr>
          <a:xfrm>
            <a:off x="6720700" y="43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4" name="anim_click1_f0"/>
          <p:cNvSpPr txBox="1"/>
          <p:nvPr/>
        </p:nvSpPr>
        <p:spPr>
          <a:xfrm>
            <a:off x="3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680</a:t>
            </a:r>
          </a:p>
        </p:txBody>
      </p:sp>
      <p:sp>
        <p:nvSpPr>
          <p:cNvPr id="25" name="anim_click1_f1"/>
          <p:cNvSpPr txBox="1"/>
          <p:nvPr/>
        </p:nvSpPr>
        <p:spPr>
          <a:xfrm>
            <a:off x="52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800</a:t>
            </a:r>
          </a:p>
        </p:txBody>
      </p:sp>
      <p:sp>
        <p:nvSpPr>
          <p:cNvPr id="26" name="anim_click1_f2"/>
          <p:cNvSpPr txBox="1"/>
          <p:nvPr/>
        </p:nvSpPr>
        <p:spPr>
          <a:xfrm>
            <a:off x="6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+120</a:t>
            </a:r>
          </a:p>
        </p:txBody>
      </p:sp>
      <p:sp>
        <p:nvSpPr>
          <p:cNvPr id="27" name="anim_click1_c"/>
          <p:cNvSpPr txBox="1"/>
          <p:nvPr/>
        </p:nvSpPr>
        <p:spPr>
          <a:xfrm>
            <a:off x="8420700" y="27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Presents cost €120 more than planned: 800 - 680 = +120.</a:t>
            </a:r>
          </a:p>
        </p:txBody>
      </p:sp>
      <p:sp>
        <p:nvSpPr>
          <p:cNvPr id="28" name="anim_click2_f0"/>
          <p:cNvSpPr txBox="1"/>
          <p:nvPr/>
        </p:nvSpPr>
        <p:spPr>
          <a:xfrm>
            <a:off x="37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840</a:t>
            </a:r>
          </a:p>
        </p:txBody>
      </p:sp>
      <p:sp>
        <p:nvSpPr>
          <p:cNvPr id="29" name="anim_click2_f1"/>
          <p:cNvSpPr txBox="1"/>
          <p:nvPr/>
        </p:nvSpPr>
        <p:spPr>
          <a:xfrm>
            <a:off x="52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925</a:t>
            </a:r>
          </a:p>
        </p:txBody>
      </p:sp>
      <p:sp>
        <p:nvSpPr>
          <p:cNvPr id="30" name="anim_click2_f2"/>
          <p:cNvSpPr txBox="1"/>
          <p:nvPr/>
        </p:nvSpPr>
        <p:spPr>
          <a:xfrm>
            <a:off x="67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+85</a:t>
            </a:r>
          </a:p>
        </p:txBody>
      </p:sp>
      <p:sp>
        <p:nvSpPr>
          <p:cNvPr id="31" name="anim_click2_c"/>
          <p:cNvSpPr txBox="1"/>
          <p:nvPr/>
        </p:nvSpPr>
        <p:spPr>
          <a:xfrm>
            <a:off x="8420700" y="36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Entertainment was €85 over budget: 925 - 840 = +85.</a:t>
            </a:r>
          </a:p>
        </p:txBody>
      </p:sp>
      <p:sp>
        <p:nvSpPr>
          <p:cNvPr id="32" name="anim_click3_f0"/>
          <p:cNvSpPr txBox="1"/>
          <p:nvPr/>
        </p:nvSpPr>
        <p:spPr>
          <a:xfrm>
            <a:off x="37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1,395</a:t>
            </a:r>
          </a:p>
        </p:txBody>
      </p:sp>
      <p:sp>
        <p:nvSpPr>
          <p:cNvPr id="33" name="anim_click3_f1"/>
          <p:cNvSpPr txBox="1"/>
          <p:nvPr/>
        </p:nvSpPr>
        <p:spPr>
          <a:xfrm>
            <a:off x="52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1,500</a:t>
            </a:r>
          </a:p>
        </p:txBody>
      </p:sp>
      <p:sp>
        <p:nvSpPr>
          <p:cNvPr id="34" name="anim_click3_f2"/>
          <p:cNvSpPr txBox="1"/>
          <p:nvPr/>
        </p:nvSpPr>
        <p:spPr>
          <a:xfrm>
            <a:off x="67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+105</a:t>
            </a:r>
          </a:p>
        </p:txBody>
      </p:sp>
      <p:sp>
        <p:nvSpPr>
          <p:cNvPr id="35" name="anim_click3_c"/>
          <p:cNvSpPr txBox="1"/>
          <p:nvPr/>
        </p:nvSpPr>
        <p:spPr>
          <a:xfrm>
            <a:off x="8420700" y="46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Holidays cost €105 more than planned: 1,500 - 1,395 = +105. They spent more on EVERY discretionary item than planned.</a:t>
            </a:r>
          </a:p>
        </p:txBody>
      </p:sp>
      <p:sp>
        <p:nvSpPr>
          <p:cNvPr id="36" name="anim_click4_f0"/>
          <p:cNvSpPr txBox="1"/>
          <p:nvPr/>
        </p:nvSpPr>
        <p:spPr>
          <a:xfrm>
            <a:off x="37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2,915</a:t>
            </a:r>
          </a:p>
        </p:txBody>
      </p:sp>
      <p:sp>
        <p:nvSpPr>
          <p:cNvPr id="37" name="anim_click4_f1"/>
          <p:cNvSpPr txBox="1"/>
          <p:nvPr/>
        </p:nvSpPr>
        <p:spPr>
          <a:xfrm>
            <a:off x="52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3,225</a:t>
            </a:r>
          </a:p>
        </p:txBody>
      </p:sp>
      <p:sp>
        <p:nvSpPr>
          <p:cNvPr id="38" name="anim_click4_f2"/>
          <p:cNvSpPr txBox="1"/>
          <p:nvPr/>
        </p:nvSpPr>
        <p:spPr>
          <a:xfrm>
            <a:off x="6760700" y="43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+310</a:t>
            </a:r>
          </a:p>
        </p:txBody>
      </p:sp>
      <p:sp>
        <p:nvSpPr>
          <p:cNvPr id="39" name="anim_click4_c"/>
          <p:cNvSpPr txBox="1"/>
          <p:nvPr/>
        </p:nvSpPr>
        <p:spPr>
          <a:xfrm>
            <a:off x="8420700" y="55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Discretionary spending was €310 over budget: 3,225 - 2,915 = +310. Information like this makes it easier to budget better next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title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Budget Comparison: Net Cash</a:t>
            </a:r>
          </a:p>
        </p:txBody>
      </p:sp>
      <p:sp>
        <p:nvSpPr>
          <p:cNvPr id="3" name="TextBox intro"/>
          <p:cNvSpPr txBox="1"/>
          <p:nvPr/>
        </p:nvSpPr>
        <p:spPr>
          <a:xfrm>
            <a:off x="838200" y="1300000"/>
            <a:ext cx="10515600" cy="10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The last step compares </a:t>
            </a:r>
            <a:r>
              <a:rPr sz="1700" b="1" i="0">
                <a:solidFill>
                  <a:srgbClr val="049F84"/>
                </a:solidFill>
                <a:latin typeface="Source Sans Pro"/>
              </a:rPr>
              <a:t>Total Income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 to </a:t>
            </a:r>
            <a:r>
              <a:rPr sz="1700" b="1" i="0">
                <a:solidFill>
                  <a:srgbClr val="F32201"/>
                </a:solidFill>
                <a:latin typeface="Source Sans Pro"/>
              </a:rPr>
              <a:t>Total Expenditure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 to see what the plan meant for </a:t>
            </a:r>
            <a:r>
              <a:rPr sz="1700" b="1" i="0">
                <a:solidFill>
                  <a:srgbClr val="00B2FF"/>
                </a:solidFill>
                <a:latin typeface="Source Sans Pro"/>
              </a:rPr>
              <a:t>Net Cash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.</a:t>
            </a:r>
          </a:p>
        </p:txBody>
      </p:sp>
      <p:sp>
        <p:nvSpPr>
          <p:cNvPr id="4" name="Rectangle"/>
          <p:cNvSpPr/>
          <p:nvPr/>
        </p:nvSpPr>
        <p:spPr>
          <a:xfrm>
            <a:off x="520700" y="2700000"/>
            <a:ext cx="32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Groves Reilly Household</a:t>
            </a:r>
          </a:p>
        </p:txBody>
      </p:sp>
      <p:sp>
        <p:nvSpPr>
          <p:cNvPr id="5" name="Rectangle"/>
          <p:cNvSpPr/>
          <p:nvPr/>
        </p:nvSpPr>
        <p:spPr>
          <a:xfrm>
            <a:off x="3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Budgeted (€)</a:t>
            </a:r>
          </a:p>
        </p:txBody>
      </p:sp>
      <p:sp>
        <p:nvSpPr>
          <p:cNvPr id="6" name="Rectangle"/>
          <p:cNvSpPr/>
          <p:nvPr/>
        </p:nvSpPr>
        <p:spPr>
          <a:xfrm>
            <a:off x="52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Actual (€)</a:t>
            </a:r>
          </a:p>
        </p:txBody>
      </p:sp>
      <p:sp>
        <p:nvSpPr>
          <p:cNvPr id="7" name="Rectangle"/>
          <p:cNvSpPr/>
          <p:nvPr/>
        </p:nvSpPr>
        <p:spPr>
          <a:xfrm>
            <a:off x="6720700" y="2700000"/>
            <a:ext cx="1500000" cy="40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Difference (€)</a:t>
            </a:r>
          </a:p>
        </p:txBody>
      </p:sp>
      <p:sp>
        <p:nvSpPr>
          <p:cNvPr id="8" name="Rectangle"/>
          <p:cNvSpPr/>
          <p:nvPr/>
        </p:nvSpPr>
        <p:spPr>
          <a:xfrm>
            <a:off x="520700" y="3100000"/>
            <a:ext cx="3200000" cy="400000"/>
          </a:xfrm>
          <a:prstGeom prst="rect">
            <a:avLst/>
          </a:prstGeom>
          <a:solidFill>
            <a:srgbClr val="049F84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Income</a:t>
            </a:r>
          </a:p>
        </p:txBody>
      </p:sp>
      <p:sp>
        <p:nvSpPr>
          <p:cNvPr id="9" name="Rectangle"/>
          <p:cNvSpPr/>
          <p:nvPr/>
        </p:nvSpPr>
        <p:spPr>
          <a:xfrm>
            <a:off x="3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0" name="Rectangle"/>
          <p:cNvSpPr/>
          <p:nvPr/>
        </p:nvSpPr>
        <p:spPr>
          <a:xfrm>
            <a:off x="52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1" name="Rectangle"/>
          <p:cNvSpPr/>
          <p:nvPr/>
        </p:nvSpPr>
        <p:spPr>
          <a:xfrm>
            <a:off x="6720700" y="31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2" name="static_0_0"/>
          <p:cNvSpPr txBox="1"/>
          <p:nvPr/>
        </p:nvSpPr>
        <p:spPr>
          <a:xfrm>
            <a:off x="3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25,310</a:t>
            </a:r>
          </a:p>
        </p:txBody>
      </p:sp>
      <p:sp>
        <p:nvSpPr>
          <p:cNvPr id="13" name="static_0_1"/>
          <p:cNvSpPr txBox="1"/>
          <p:nvPr/>
        </p:nvSpPr>
        <p:spPr>
          <a:xfrm>
            <a:off x="52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25,760</a:t>
            </a:r>
          </a:p>
        </p:txBody>
      </p:sp>
      <p:sp>
        <p:nvSpPr>
          <p:cNvPr id="14" name="static_0_2"/>
          <p:cNvSpPr txBox="1"/>
          <p:nvPr/>
        </p:nvSpPr>
        <p:spPr>
          <a:xfrm>
            <a:off x="6760700" y="31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+450</a:t>
            </a:r>
          </a:p>
        </p:txBody>
      </p:sp>
      <p:sp>
        <p:nvSpPr>
          <p:cNvPr id="15" name="Rectangle"/>
          <p:cNvSpPr/>
          <p:nvPr/>
        </p:nvSpPr>
        <p:spPr>
          <a:xfrm>
            <a:off x="520700" y="3500000"/>
            <a:ext cx="3200000" cy="400000"/>
          </a:xfrm>
          <a:prstGeom prst="rect">
            <a:avLst/>
          </a:prstGeom>
          <a:solidFill>
            <a:srgbClr val="F32201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Expenditure</a:t>
            </a:r>
          </a:p>
        </p:txBody>
      </p:sp>
      <p:sp>
        <p:nvSpPr>
          <p:cNvPr id="16" name="Rectangle"/>
          <p:cNvSpPr/>
          <p:nvPr/>
        </p:nvSpPr>
        <p:spPr>
          <a:xfrm>
            <a:off x="3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7" name="Rectangle"/>
          <p:cNvSpPr/>
          <p:nvPr/>
        </p:nvSpPr>
        <p:spPr>
          <a:xfrm>
            <a:off x="52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8" name="Rectangle"/>
          <p:cNvSpPr/>
          <p:nvPr/>
        </p:nvSpPr>
        <p:spPr>
          <a:xfrm>
            <a:off x="6720700" y="35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9" name="Rectangle"/>
          <p:cNvSpPr/>
          <p:nvPr/>
        </p:nvSpPr>
        <p:spPr>
          <a:xfrm>
            <a:off x="520700" y="3900000"/>
            <a:ext cx="3200000" cy="400000"/>
          </a:xfrm>
          <a:prstGeom prst="rect">
            <a:avLst/>
          </a:prstGeom>
          <a:solidFill>
            <a:srgbClr val="00B2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Net Cash</a:t>
            </a:r>
          </a:p>
        </p:txBody>
      </p:sp>
      <p:sp>
        <p:nvSpPr>
          <p:cNvPr id="20" name="Rectangle"/>
          <p:cNvSpPr/>
          <p:nvPr/>
        </p:nvSpPr>
        <p:spPr>
          <a:xfrm>
            <a:off x="3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1" name="Rectangle"/>
          <p:cNvSpPr/>
          <p:nvPr/>
        </p:nvSpPr>
        <p:spPr>
          <a:xfrm>
            <a:off x="52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2" name="Rectangle"/>
          <p:cNvSpPr/>
          <p:nvPr/>
        </p:nvSpPr>
        <p:spPr>
          <a:xfrm>
            <a:off x="6720700" y="3900000"/>
            <a:ext cx="1500000" cy="40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3" name="anim_click1_f0"/>
          <p:cNvSpPr txBox="1"/>
          <p:nvPr/>
        </p:nvSpPr>
        <p:spPr>
          <a:xfrm>
            <a:off x="37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21,150</a:t>
            </a:r>
          </a:p>
        </p:txBody>
      </p:sp>
      <p:sp>
        <p:nvSpPr>
          <p:cNvPr id="24" name="anim_click1_f1"/>
          <p:cNvSpPr txBox="1"/>
          <p:nvPr/>
        </p:nvSpPr>
        <p:spPr>
          <a:xfrm>
            <a:off x="52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21,990</a:t>
            </a:r>
          </a:p>
        </p:txBody>
      </p:sp>
      <p:sp>
        <p:nvSpPr>
          <p:cNvPr id="25" name="anim_click1_f2"/>
          <p:cNvSpPr txBox="1"/>
          <p:nvPr/>
        </p:nvSpPr>
        <p:spPr>
          <a:xfrm>
            <a:off x="6760700" y="35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+840</a:t>
            </a:r>
          </a:p>
        </p:txBody>
      </p:sp>
      <p:sp>
        <p:nvSpPr>
          <p:cNvPr id="26" name="anim_click1_c"/>
          <p:cNvSpPr txBox="1"/>
          <p:nvPr/>
        </p:nvSpPr>
        <p:spPr>
          <a:xfrm>
            <a:off x="8420700" y="27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Add the three subtotals: actual expenditure = 10,625 + 8,140 + 3,225 = €21,990, which is €840 more than the budgeted €21,150.</a:t>
            </a:r>
          </a:p>
        </p:txBody>
      </p:sp>
      <p:sp>
        <p:nvSpPr>
          <p:cNvPr id="27" name="anim_click2_f0"/>
          <p:cNvSpPr txBox="1"/>
          <p:nvPr/>
        </p:nvSpPr>
        <p:spPr>
          <a:xfrm>
            <a:off x="37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4,160</a:t>
            </a:r>
          </a:p>
        </p:txBody>
      </p:sp>
      <p:sp>
        <p:nvSpPr>
          <p:cNvPr id="28" name="anim_click2_c"/>
          <p:cNvSpPr txBox="1"/>
          <p:nvPr/>
        </p:nvSpPr>
        <p:spPr>
          <a:xfrm>
            <a:off x="8420700" y="36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Budgeted net cash = 25,310 - 21,150 = €4,160. This is what the household PLANNED to have left over.</a:t>
            </a:r>
          </a:p>
        </p:txBody>
      </p:sp>
      <p:sp>
        <p:nvSpPr>
          <p:cNvPr id="29" name="anim_click3_f0"/>
          <p:cNvSpPr txBox="1"/>
          <p:nvPr/>
        </p:nvSpPr>
        <p:spPr>
          <a:xfrm>
            <a:off x="5260700" y="3900000"/>
            <a:ext cx="141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1">
                <a:solidFill>
                  <a:srgbClr val="2E55C6"/>
                </a:solidFill>
                <a:latin typeface="Source Sans Pro"/>
              </a:rPr>
              <a:t>3,770</a:t>
            </a:r>
          </a:p>
        </p:txBody>
      </p:sp>
      <p:sp>
        <p:nvSpPr>
          <p:cNvPr id="30" name="anim_click3_c"/>
          <p:cNvSpPr txBox="1"/>
          <p:nvPr/>
        </p:nvSpPr>
        <p:spPr>
          <a:xfrm>
            <a:off x="8420700" y="460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Actual net cash = 25,760 - 21,990 = €3,770. This is what they ACTUALLY had left over.</a:t>
            </a:r>
          </a:p>
        </p:txBody>
      </p:sp>
      <p:sp>
        <p:nvSpPr>
          <p:cNvPr id="31" name="anim_click4_f0"/>
          <p:cNvSpPr txBox="1"/>
          <p:nvPr/>
        </p:nvSpPr>
        <p:spPr>
          <a:xfrm>
            <a:off x="6760700" y="4007667"/>
            <a:ext cx="1410000" cy="18466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en-GB" sz="1200" b="1" i="1" dirty="0">
                <a:solidFill>
                  <a:srgbClr val="2E55C6"/>
                </a:solidFill>
                <a:latin typeface="Source Sans Pro"/>
              </a:rPr>
              <a:t>(</a:t>
            </a:r>
            <a:r>
              <a:rPr sz="1200" b="1" i="1" dirty="0">
                <a:solidFill>
                  <a:srgbClr val="2E55C6"/>
                </a:solidFill>
                <a:latin typeface="Source Sans Pro"/>
              </a:rPr>
              <a:t>390</a:t>
            </a:r>
            <a:r>
              <a:rPr lang="en-GB" sz="1200" b="1" i="1" dirty="0">
                <a:solidFill>
                  <a:srgbClr val="2E55C6"/>
                </a:solidFill>
                <a:latin typeface="Source Sans Pro"/>
              </a:rPr>
              <a:t>)</a:t>
            </a:r>
            <a:endParaRPr sz="1200" b="1" i="1" dirty="0">
              <a:solidFill>
                <a:srgbClr val="2E55C6"/>
              </a:solidFill>
              <a:latin typeface="Source Sans Pro"/>
            </a:endParaRPr>
          </a:p>
        </p:txBody>
      </p:sp>
      <p:sp>
        <p:nvSpPr>
          <p:cNvPr id="32" name="anim_click4_c"/>
          <p:cNvSpPr txBox="1"/>
          <p:nvPr/>
        </p:nvSpPr>
        <p:spPr>
          <a:xfrm>
            <a:off x="8420700" y="5550000"/>
            <a:ext cx="357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Income was €450 higher than budgeted, but spending was €840 higher. The net cash difference of -390 shows they overspent by €390 compared to their original plan.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ounded Rectangle 73">
            <a:extLst>
              <a:ext uri="{FF2B5EF4-FFF2-40B4-BE49-F238E27FC236}">
                <a16:creationId xmlns:a16="http://schemas.microsoft.com/office/drawing/2014/main" id="{FD37BEFB-6490-F25B-2719-B7874180C9EE}"/>
              </a:ext>
            </a:extLst>
          </p:cNvPr>
          <p:cNvSpPr/>
          <p:nvPr/>
        </p:nvSpPr>
        <p:spPr>
          <a:xfrm>
            <a:off x="221382" y="1386039"/>
            <a:ext cx="11722443" cy="5226516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838200" y="365125"/>
            <a:ext cx="93000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 dirty="0">
                <a:solidFill>
                  <a:schemeClr val="bg1">
                    <a:lumMod val="95000"/>
                  </a:schemeClr>
                </a:solidFill>
                <a:latin typeface="ADLaM Display"/>
              </a:rPr>
              <a:t>Exam Corner - 2026 Q18 (a)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0700" y="1586886"/>
            <a:ext cx="11150000" cy="9354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1" dirty="0">
                <a:solidFill>
                  <a:srgbClr val="203D48"/>
                </a:solidFill>
                <a:latin typeface="Source Sans Pro"/>
              </a:rPr>
              <a:t>Ian and Paula Dolan live in Sligo and pay €1,200 to rent their house. They have two children. Ian is a plumber and Paula works in childcare. </a:t>
            </a:r>
            <a:endParaRPr lang="en-GB" sz="1400" b="1" i="1" dirty="0">
              <a:solidFill>
                <a:srgbClr val="203D48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1" dirty="0">
                <a:solidFill>
                  <a:srgbClr val="203D48"/>
                </a:solidFill>
                <a:latin typeface="Source Sans Pro"/>
              </a:rPr>
              <a:t>(</a:t>
            </a:r>
            <a:r>
              <a:rPr sz="1400" b="1" i="1" dirty="0" err="1">
                <a:solidFill>
                  <a:srgbClr val="203D48"/>
                </a:solidFill>
                <a:latin typeface="Source Sans Pro"/>
              </a:rPr>
              <a:t>i</a:t>
            </a:r>
            <a:r>
              <a:rPr sz="1400" b="1" i="1" dirty="0">
                <a:solidFill>
                  <a:srgbClr val="203D48"/>
                </a:solidFill>
                <a:latin typeface="Source Sans Pro"/>
              </a:rPr>
              <a:t>) After completing their </a:t>
            </a:r>
            <a:r>
              <a:rPr sz="1400" b="1" i="1" dirty="0" err="1">
                <a:solidFill>
                  <a:srgbClr val="203D48"/>
                </a:solidFill>
                <a:latin typeface="Source Sans Pro"/>
              </a:rPr>
              <a:t>analysed</a:t>
            </a:r>
            <a:r>
              <a:rPr sz="1400" b="1" i="1" dirty="0">
                <a:solidFill>
                  <a:srgbClr val="203D48"/>
                </a:solidFill>
                <a:latin typeface="Source Sans Pro"/>
              </a:rPr>
              <a:t> cash book for May, they had: Wages €3,700; Child Benefit €280; Household Bills €1,000; Rent €1,200; Groceries €650; Other €400. </a:t>
            </a:r>
            <a:endParaRPr lang="en-GB" sz="1400" b="1" i="1" dirty="0">
              <a:solidFill>
                <a:srgbClr val="203D48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1" dirty="0">
                <a:solidFill>
                  <a:srgbClr val="203D48"/>
                </a:solidFill>
                <a:latin typeface="Source Sans Pro"/>
              </a:rPr>
              <a:t>Complete the Budget Comparison Statement.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520700" y="2686886"/>
            <a:ext cx="230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Dolan Household</a:t>
            </a:r>
          </a:p>
        </p:txBody>
      </p:sp>
      <p:sp>
        <p:nvSpPr>
          <p:cNvPr id="5" name="Rectangle 4"/>
          <p:cNvSpPr/>
          <p:nvPr/>
        </p:nvSpPr>
        <p:spPr>
          <a:xfrm>
            <a:off x="2820700" y="2686886"/>
            <a:ext cx="120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Budgeted (€)</a:t>
            </a:r>
          </a:p>
        </p:txBody>
      </p:sp>
      <p:sp>
        <p:nvSpPr>
          <p:cNvPr id="6" name="Rectangle 5"/>
          <p:cNvSpPr/>
          <p:nvPr/>
        </p:nvSpPr>
        <p:spPr>
          <a:xfrm>
            <a:off x="4020700" y="2686886"/>
            <a:ext cx="120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Actual (€)</a:t>
            </a:r>
          </a:p>
        </p:txBody>
      </p:sp>
      <p:sp>
        <p:nvSpPr>
          <p:cNvPr id="7" name="Rectangle 6"/>
          <p:cNvSpPr/>
          <p:nvPr/>
        </p:nvSpPr>
        <p:spPr>
          <a:xfrm>
            <a:off x="5220700" y="2686886"/>
            <a:ext cx="1200000" cy="36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Difference (€)</a:t>
            </a:r>
          </a:p>
        </p:txBody>
      </p:sp>
      <p:sp>
        <p:nvSpPr>
          <p:cNvPr id="8" name="Rectangle 7"/>
          <p:cNvSpPr/>
          <p:nvPr/>
        </p:nvSpPr>
        <p:spPr>
          <a:xfrm>
            <a:off x="520700" y="3046886"/>
            <a:ext cx="23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Wages</a:t>
            </a:r>
          </a:p>
        </p:txBody>
      </p:sp>
      <p:sp>
        <p:nvSpPr>
          <p:cNvPr id="9" name="Rectangle 8"/>
          <p:cNvSpPr/>
          <p:nvPr/>
        </p:nvSpPr>
        <p:spPr>
          <a:xfrm>
            <a:off x="2820700" y="304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10" name="Rectangle 9"/>
          <p:cNvSpPr/>
          <p:nvPr/>
        </p:nvSpPr>
        <p:spPr>
          <a:xfrm>
            <a:off x="4020700" y="304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11" name="Rectangle 10"/>
          <p:cNvSpPr/>
          <p:nvPr/>
        </p:nvSpPr>
        <p:spPr>
          <a:xfrm>
            <a:off x="5220700" y="304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12" name="Rectangle 11"/>
          <p:cNvSpPr/>
          <p:nvPr/>
        </p:nvSpPr>
        <p:spPr>
          <a:xfrm>
            <a:off x="520700" y="3406886"/>
            <a:ext cx="23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Child Benefit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820700" y="340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14" name="Rectangle 13"/>
          <p:cNvSpPr/>
          <p:nvPr/>
        </p:nvSpPr>
        <p:spPr>
          <a:xfrm>
            <a:off x="4020700" y="340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15" name="Rectangle 14"/>
          <p:cNvSpPr/>
          <p:nvPr/>
        </p:nvSpPr>
        <p:spPr>
          <a:xfrm>
            <a:off x="5220700" y="340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16" name="Rectangle 15"/>
          <p:cNvSpPr/>
          <p:nvPr/>
        </p:nvSpPr>
        <p:spPr>
          <a:xfrm>
            <a:off x="520700" y="3766886"/>
            <a:ext cx="2300000" cy="360000"/>
          </a:xfrm>
          <a:prstGeom prst="rect">
            <a:avLst/>
          </a:prstGeom>
          <a:solidFill>
            <a:srgbClr val="049F84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Source Sans Pro"/>
              </a:rPr>
              <a:t>Total Income (A)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820700" y="376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18" name="Rectangle 17"/>
          <p:cNvSpPr/>
          <p:nvPr/>
        </p:nvSpPr>
        <p:spPr>
          <a:xfrm>
            <a:off x="4020700" y="376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19" name="Rectangle 18"/>
          <p:cNvSpPr/>
          <p:nvPr/>
        </p:nvSpPr>
        <p:spPr>
          <a:xfrm>
            <a:off x="5220700" y="376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20" name="Rectangle 19"/>
          <p:cNvSpPr/>
          <p:nvPr/>
        </p:nvSpPr>
        <p:spPr>
          <a:xfrm>
            <a:off x="520700" y="4126886"/>
            <a:ext cx="23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Household bills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820700" y="412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22" name="Rectangle 21"/>
          <p:cNvSpPr/>
          <p:nvPr/>
        </p:nvSpPr>
        <p:spPr>
          <a:xfrm>
            <a:off x="4020700" y="412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23" name="Rectangle 22"/>
          <p:cNvSpPr/>
          <p:nvPr/>
        </p:nvSpPr>
        <p:spPr>
          <a:xfrm>
            <a:off x="5220700" y="412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24" name="Rectangle 23"/>
          <p:cNvSpPr/>
          <p:nvPr/>
        </p:nvSpPr>
        <p:spPr>
          <a:xfrm>
            <a:off x="520700" y="4486886"/>
            <a:ext cx="23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Rent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820700" y="448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26" name="Rectangle 25"/>
          <p:cNvSpPr/>
          <p:nvPr/>
        </p:nvSpPr>
        <p:spPr>
          <a:xfrm>
            <a:off x="4020700" y="448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27" name="Rectangle 26"/>
          <p:cNvSpPr/>
          <p:nvPr/>
        </p:nvSpPr>
        <p:spPr>
          <a:xfrm>
            <a:off x="5220700" y="448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28" name="Rectangle 27"/>
          <p:cNvSpPr/>
          <p:nvPr/>
        </p:nvSpPr>
        <p:spPr>
          <a:xfrm>
            <a:off x="520700" y="4846886"/>
            <a:ext cx="23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Groceries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820700" y="484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30" name="Rectangle 29"/>
          <p:cNvSpPr/>
          <p:nvPr/>
        </p:nvSpPr>
        <p:spPr>
          <a:xfrm>
            <a:off x="4020700" y="484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31" name="Rectangle 30"/>
          <p:cNvSpPr/>
          <p:nvPr/>
        </p:nvSpPr>
        <p:spPr>
          <a:xfrm>
            <a:off x="5220700" y="484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32" name="Rectangle 31"/>
          <p:cNvSpPr/>
          <p:nvPr/>
        </p:nvSpPr>
        <p:spPr>
          <a:xfrm>
            <a:off x="520700" y="5206886"/>
            <a:ext cx="23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203D48"/>
                </a:solidFill>
                <a:latin typeface="Source Sans Pro"/>
              </a:rPr>
              <a:t>Other</a:t>
            </a:r>
          </a:p>
        </p:txBody>
      </p:sp>
      <p:sp>
        <p:nvSpPr>
          <p:cNvPr id="33" name="Rectangle 32"/>
          <p:cNvSpPr/>
          <p:nvPr/>
        </p:nvSpPr>
        <p:spPr>
          <a:xfrm>
            <a:off x="2820700" y="520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34" name="Rectangle 33"/>
          <p:cNvSpPr/>
          <p:nvPr/>
        </p:nvSpPr>
        <p:spPr>
          <a:xfrm>
            <a:off x="4020700" y="520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35" name="Rectangle 34"/>
          <p:cNvSpPr/>
          <p:nvPr/>
        </p:nvSpPr>
        <p:spPr>
          <a:xfrm>
            <a:off x="5220700" y="520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36" name="Rectangle 35"/>
          <p:cNvSpPr/>
          <p:nvPr/>
        </p:nvSpPr>
        <p:spPr>
          <a:xfrm>
            <a:off x="520700" y="5566886"/>
            <a:ext cx="2300000" cy="360000"/>
          </a:xfrm>
          <a:prstGeom prst="rect">
            <a:avLst/>
          </a:prstGeom>
          <a:solidFill>
            <a:srgbClr val="F32201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Source Sans Pro"/>
              </a:rPr>
              <a:t>Total Expenditure (B)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2820700" y="556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38" name="Rectangle 37"/>
          <p:cNvSpPr/>
          <p:nvPr/>
        </p:nvSpPr>
        <p:spPr>
          <a:xfrm>
            <a:off x="4020700" y="556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39" name="Rectangle 38"/>
          <p:cNvSpPr/>
          <p:nvPr/>
        </p:nvSpPr>
        <p:spPr>
          <a:xfrm>
            <a:off x="5220700" y="556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40" name="Rectangle 39"/>
          <p:cNvSpPr/>
          <p:nvPr/>
        </p:nvSpPr>
        <p:spPr>
          <a:xfrm>
            <a:off x="520700" y="5926886"/>
            <a:ext cx="2300000" cy="360000"/>
          </a:xfrm>
          <a:prstGeom prst="rect">
            <a:avLst/>
          </a:prstGeom>
          <a:solidFill>
            <a:srgbClr val="00B2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FFFF"/>
                </a:solidFill>
                <a:latin typeface="Source Sans Pro"/>
              </a:rPr>
              <a:t>Net Cash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820700" y="592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42" name="Rectangle 41"/>
          <p:cNvSpPr/>
          <p:nvPr/>
        </p:nvSpPr>
        <p:spPr>
          <a:xfrm>
            <a:off x="4020700" y="592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43" name="Rectangle 42"/>
          <p:cNvSpPr/>
          <p:nvPr/>
        </p:nvSpPr>
        <p:spPr>
          <a:xfrm>
            <a:off x="5220700" y="5926886"/>
            <a:ext cx="1200000" cy="36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3200"/>
          </a:p>
        </p:txBody>
      </p:sp>
      <p:sp>
        <p:nvSpPr>
          <p:cNvPr id="44" name="TextBox 43"/>
          <p:cNvSpPr txBox="1"/>
          <p:nvPr/>
        </p:nvSpPr>
        <p:spPr>
          <a:xfrm>
            <a:off x="2860700" y="311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3,500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860700" y="347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250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2860700" y="383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3,750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860700" y="419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800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2860700" y="455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1,200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860700" y="491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500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860700" y="527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500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860700" y="563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3,000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860700" y="599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750</a:t>
            </a:r>
          </a:p>
        </p:txBody>
      </p:sp>
      <p:sp>
        <p:nvSpPr>
          <p:cNvPr id="53" name="anim_click1_a0"/>
          <p:cNvSpPr txBox="1"/>
          <p:nvPr/>
        </p:nvSpPr>
        <p:spPr>
          <a:xfrm>
            <a:off x="4060700" y="311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3,700</a:t>
            </a:r>
          </a:p>
        </p:txBody>
      </p:sp>
      <p:sp>
        <p:nvSpPr>
          <p:cNvPr id="54" name="anim_click2_d0"/>
          <p:cNvSpPr txBox="1"/>
          <p:nvPr/>
        </p:nvSpPr>
        <p:spPr>
          <a:xfrm>
            <a:off x="5260700" y="311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+200</a:t>
            </a:r>
          </a:p>
        </p:txBody>
      </p:sp>
      <p:sp>
        <p:nvSpPr>
          <p:cNvPr id="55" name="anim_click1_a1"/>
          <p:cNvSpPr txBox="1"/>
          <p:nvPr/>
        </p:nvSpPr>
        <p:spPr>
          <a:xfrm>
            <a:off x="4060700" y="347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280</a:t>
            </a:r>
          </a:p>
        </p:txBody>
      </p:sp>
      <p:sp>
        <p:nvSpPr>
          <p:cNvPr id="56" name="anim_click2_d1"/>
          <p:cNvSpPr txBox="1"/>
          <p:nvPr/>
        </p:nvSpPr>
        <p:spPr>
          <a:xfrm>
            <a:off x="5260700" y="347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+30</a:t>
            </a:r>
          </a:p>
        </p:txBody>
      </p:sp>
      <p:sp>
        <p:nvSpPr>
          <p:cNvPr id="57" name="anim_click1_a2"/>
          <p:cNvSpPr txBox="1"/>
          <p:nvPr/>
        </p:nvSpPr>
        <p:spPr>
          <a:xfrm>
            <a:off x="4060700" y="383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3,980</a:t>
            </a:r>
          </a:p>
        </p:txBody>
      </p:sp>
      <p:sp>
        <p:nvSpPr>
          <p:cNvPr id="58" name="anim_click2_d2"/>
          <p:cNvSpPr txBox="1"/>
          <p:nvPr/>
        </p:nvSpPr>
        <p:spPr>
          <a:xfrm>
            <a:off x="5260700" y="383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+230</a:t>
            </a:r>
          </a:p>
        </p:txBody>
      </p:sp>
      <p:sp>
        <p:nvSpPr>
          <p:cNvPr id="59" name="anim_click1_a3"/>
          <p:cNvSpPr txBox="1"/>
          <p:nvPr/>
        </p:nvSpPr>
        <p:spPr>
          <a:xfrm>
            <a:off x="4060700" y="419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1,000</a:t>
            </a:r>
          </a:p>
        </p:txBody>
      </p:sp>
      <p:sp>
        <p:nvSpPr>
          <p:cNvPr id="60" name="anim_click2_d3"/>
          <p:cNvSpPr txBox="1"/>
          <p:nvPr/>
        </p:nvSpPr>
        <p:spPr>
          <a:xfrm>
            <a:off x="5260700" y="419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+200</a:t>
            </a:r>
          </a:p>
        </p:txBody>
      </p:sp>
      <p:sp>
        <p:nvSpPr>
          <p:cNvPr id="61" name="anim_click1_a4"/>
          <p:cNvSpPr txBox="1"/>
          <p:nvPr/>
        </p:nvSpPr>
        <p:spPr>
          <a:xfrm>
            <a:off x="4060700" y="455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1,200</a:t>
            </a:r>
          </a:p>
        </p:txBody>
      </p:sp>
      <p:sp>
        <p:nvSpPr>
          <p:cNvPr id="62" name="anim_click2_d4"/>
          <p:cNvSpPr txBox="1"/>
          <p:nvPr/>
        </p:nvSpPr>
        <p:spPr>
          <a:xfrm>
            <a:off x="5260700" y="455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0</a:t>
            </a:r>
          </a:p>
        </p:txBody>
      </p:sp>
      <p:sp>
        <p:nvSpPr>
          <p:cNvPr id="63" name="anim_click1_a5"/>
          <p:cNvSpPr txBox="1"/>
          <p:nvPr/>
        </p:nvSpPr>
        <p:spPr>
          <a:xfrm>
            <a:off x="4060700" y="491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650</a:t>
            </a:r>
          </a:p>
        </p:txBody>
      </p:sp>
      <p:sp>
        <p:nvSpPr>
          <p:cNvPr id="64" name="anim_click2_d5"/>
          <p:cNvSpPr txBox="1"/>
          <p:nvPr/>
        </p:nvSpPr>
        <p:spPr>
          <a:xfrm>
            <a:off x="5260700" y="491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+150</a:t>
            </a:r>
          </a:p>
        </p:txBody>
      </p:sp>
      <p:sp>
        <p:nvSpPr>
          <p:cNvPr id="65" name="anim_click1_a6"/>
          <p:cNvSpPr txBox="1"/>
          <p:nvPr/>
        </p:nvSpPr>
        <p:spPr>
          <a:xfrm>
            <a:off x="4060700" y="527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400</a:t>
            </a:r>
          </a:p>
        </p:txBody>
      </p:sp>
      <p:sp>
        <p:nvSpPr>
          <p:cNvPr id="66" name="anim_click2_d6"/>
          <p:cNvSpPr txBox="1"/>
          <p:nvPr/>
        </p:nvSpPr>
        <p:spPr>
          <a:xfrm>
            <a:off x="5260700" y="527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-100</a:t>
            </a:r>
          </a:p>
        </p:txBody>
      </p:sp>
      <p:sp>
        <p:nvSpPr>
          <p:cNvPr id="67" name="anim_click1_a7"/>
          <p:cNvSpPr txBox="1"/>
          <p:nvPr/>
        </p:nvSpPr>
        <p:spPr>
          <a:xfrm>
            <a:off x="4060700" y="563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3,250</a:t>
            </a:r>
          </a:p>
        </p:txBody>
      </p:sp>
      <p:sp>
        <p:nvSpPr>
          <p:cNvPr id="68" name="anim_click2_d7"/>
          <p:cNvSpPr txBox="1"/>
          <p:nvPr/>
        </p:nvSpPr>
        <p:spPr>
          <a:xfrm>
            <a:off x="5260700" y="563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+250</a:t>
            </a:r>
          </a:p>
        </p:txBody>
      </p:sp>
      <p:sp>
        <p:nvSpPr>
          <p:cNvPr id="69" name="anim_click1_a8"/>
          <p:cNvSpPr txBox="1"/>
          <p:nvPr/>
        </p:nvSpPr>
        <p:spPr>
          <a:xfrm>
            <a:off x="4060700" y="599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730</a:t>
            </a:r>
          </a:p>
        </p:txBody>
      </p:sp>
      <p:sp>
        <p:nvSpPr>
          <p:cNvPr id="70" name="anim_click2_d8"/>
          <p:cNvSpPr txBox="1"/>
          <p:nvPr/>
        </p:nvSpPr>
        <p:spPr>
          <a:xfrm>
            <a:off x="5260700" y="5999164"/>
            <a:ext cx="1120000" cy="215444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400" b="1" i="1">
                <a:solidFill>
                  <a:srgbClr val="2E55C6"/>
                </a:solidFill>
                <a:latin typeface="Source Sans Pro"/>
              </a:rPr>
              <a:t>-20</a:t>
            </a:r>
          </a:p>
        </p:txBody>
      </p:sp>
      <p:sp>
        <p:nvSpPr>
          <p:cNvPr id="71" name="anim_click1_c"/>
          <p:cNvSpPr txBox="1"/>
          <p:nvPr/>
        </p:nvSpPr>
        <p:spPr>
          <a:xfrm>
            <a:off x="6670700" y="2686886"/>
            <a:ext cx="5321300" cy="1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Enter the actual figures from the analysed cash book, then total: income €3,980, expenditure €3,250, net cash €730.</a:t>
            </a:r>
          </a:p>
        </p:txBody>
      </p:sp>
      <p:sp>
        <p:nvSpPr>
          <p:cNvPr id="72" name="anim_click2_c"/>
          <p:cNvSpPr txBox="1"/>
          <p:nvPr/>
        </p:nvSpPr>
        <p:spPr>
          <a:xfrm>
            <a:off x="6670650" y="3454608"/>
            <a:ext cx="5321300" cy="4178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 dirty="0">
                <a:solidFill>
                  <a:srgbClr val="203D48"/>
                </a:solidFill>
                <a:latin typeface="Source Sans Pro"/>
              </a:rPr>
              <a:t>Difference = Actual minus Budgeted, with a +/- sign. </a:t>
            </a:r>
            <a:endParaRPr lang="en-GB" sz="1200" b="1" i="0" dirty="0">
              <a:solidFill>
                <a:srgbClr val="203D48"/>
              </a:solidFill>
              <a:latin typeface="Source Sans Pro"/>
            </a:endParaRP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 dirty="0">
                <a:solidFill>
                  <a:srgbClr val="203D48"/>
                </a:solidFill>
                <a:latin typeface="Source Sans Pro"/>
              </a:rPr>
              <a:t>Net cash is €20 worse than planned (-20).</a:t>
            </a:r>
          </a:p>
        </p:txBody>
      </p:sp>
      <p:sp>
        <p:nvSpPr>
          <p:cNvPr id="73" name="anim_click3"/>
          <p:cNvSpPr txBox="1"/>
          <p:nvPr/>
        </p:nvSpPr>
        <p:spPr>
          <a:xfrm>
            <a:off x="6670650" y="4242860"/>
            <a:ext cx="53213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200" b="1" i="0" dirty="0">
                <a:solidFill>
                  <a:srgbClr val="049F84"/>
                </a:solidFill>
                <a:latin typeface="Source Sans Pro"/>
              </a:rPr>
              <a:t>(ii) </a:t>
            </a:r>
            <a:r>
              <a:rPr sz="1200" b="1" i="0" dirty="0">
                <a:solidFill>
                  <a:srgbClr val="2E55C6"/>
                </a:solidFill>
                <a:latin typeface="Source Sans Pro"/>
              </a:rPr>
              <a:t>Actual wages were €200 more than budgeted. Reason: Ian or Paula may have worked additional hours and been paid overtime, so ended up earning a higher income than they planned 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key skill"/>
          <p:cNvSpPr txBox="1"/>
          <p:nvPr/>
        </p:nvSpPr>
        <p:spPr>
          <a:xfrm>
            <a:off x="820366" y="1753311"/>
            <a:ext cx="1067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>
                <a:solidFill>
                  <a:srgbClr val="FFFFFF"/>
                </a:solidFill>
                <a:latin typeface="Source Sans Pro"/>
              </a:rPr>
              <a:t>Compare actual spending to planned spending using a budget comparison statement (1 of 3)</a:t>
            </a:r>
          </a:p>
        </p:txBody>
      </p:sp>
      <p:sp>
        <p:nvSpPr>
          <p:cNvPr id="3" name="Rectangle"/>
          <p:cNvSpPr/>
          <p:nvPr/>
        </p:nvSpPr>
        <p:spPr>
          <a:xfrm>
            <a:off x="820366" y="2603311"/>
            <a:ext cx="230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Judge Household</a:t>
            </a:r>
          </a:p>
        </p:txBody>
      </p:sp>
      <p:sp>
        <p:nvSpPr>
          <p:cNvPr id="4" name="Rectangle"/>
          <p:cNvSpPr/>
          <p:nvPr/>
        </p:nvSpPr>
        <p:spPr>
          <a:xfrm>
            <a:off x="3120366" y="2603311"/>
            <a:ext cx="1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Budgeted (€)</a:t>
            </a:r>
          </a:p>
        </p:txBody>
      </p:sp>
      <p:sp>
        <p:nvSpPr>
          <p:cNvPr id="5" name="Rectangle"/>
          <p:cNvSpPr/>
          <p:nvPr/>
        </p:nvSpPr>
        <p:spPr>
          <a:xfrm>
            <a:off x="4270366" y="2603311"/>
            <a:ext cx="1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Actual (€)</a:t>
            </a:r>
          </a:p>
        </p:txBody>
      </p:sp>
      <p:sp>
        <p:nvSpPr>
          <p:cNvPr id="6" name="Rectangle"/>
          <p:cNvSpPr/>
          <p:nvPr/>
        </p:nvSpPr>
        <p:spPr>
          <a:xfrm>
            <a:off x="5420366" y="2603311"/>
            <a:ext cx="1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Difference (€)</a:t>
            </a:r>
          </a:p>
        </p:txBody>
      </p:sp>
      <p:sp>
        <p:nvSpPr>
          <p:cNvPr id="7" name="Rectangle"/>
          <p:cNvSpPr/>
          <p:nvPr/>
        </p:nvSpPr>
        <p:spPr>
          <a:xfrm>
            <a:off x="820366" y="298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Gavin Judge</a:t>
            </a:r>
          </a:p>
        </p:txBody>
      </p:sp>
      <p:sp>
        <p:nvSpPr>
          <p:cNvPr id="8" name="Rectangle"/>
          <p:cNvSpPr/>
          <p:nvPr/>
        </p:nvSpPr>
        <p:spPr>
          <a:xfrm>
            <a:off x="3120366" y="29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9" name="v_0_0"/>
          <p:cNvSpPr txBox="1"/>
          <p:nvPr/>
        </p:nvSpPr>
        <p:spPr>
          <a:xfrm>
            <a:off x="3160366" y="29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14,500</a:t>
            </a:r>
          </a:p>
        </p:txBody>
      </p:sp>
      <p:sp>
        <p:nvSpPr>
          <p:cNvPr id="10" name="Rectangle"/>
          <p:cNvSpPr/>
          <p:nvPr/>
        </p:nvSpPr>
        <p:spPr>
          <a:xfrm>
            <a:off x="4270366" y="29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1" name="v_0_1"/>
          <p:cNvSpPr txBox="1"/>
          <p:nvPr/>
        </p:nvSpPr>
        <p:spPr>
          <a:xfrm>
            <a:off x="4310366" y="29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15,000</a:t>
            </a:r>
          </a:p>
        </p:txBody>
      </p:sp>
      <p:sp>
        <p:nvSpPr>
          <p:cNvPr id="12" name="Rectangle"/>
          <p:cNvSpPr/>
          <p:nvPr/>
        </p:nvSpPr>
        <p:spPr>
          <a:xfrm>
            <a:off x="5420366" y="29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3" name="v_0_2"/>
          <p:cNvSpPr txBox="1"/>
          <p:nvPr/>
        </p:nvSpPr>
        <p:spPr>
          <a:xfrm>
            <a:off x="5460366" y="29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+500</a:t>
            </a:r>
          </a:p>
        </p:txBody>
      </p:sp>
      <p:sp>
        <p:nvSpPr>
          <p:cNvPr id="14" name="Rectangle"/>
          <p:cNvSpPr/>
          <p:nvPr/>
        </p:nvSpPr>
        <p:spPr>
          <a:xfrm>
            <a:off x="820366" y="336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Jennifer Judge</a:t>
            </a:r>
          </a:p>
        </p:txBody>
      </p:sp>
      <p:sp>
        <p:nvSpPr>
          <p:cNvPr id="15" name="Rectangle"/>
          <p:cNvSpPr/>
          <p:nvPr/>
        </p:nvSpPr>
        <p:spPr>
          <a:xfrm>
            <a:off x="3120366" y="33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6" name="v_1_0"/>
          <p:cNvSpPr txBox="1"/>
          <p:nvPr/>
        </p:nvSpPr>
        <p:spPr>
          <a:xfrm>
            <a:off x="3160366" y="33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13,250</a:t>
            </a:r>
          </a:p>
        </p:txBody>
      </p:sp>
      <p:sp>
        <p:nvSpPr>
          <p:cNvPr id="17" name="Rectangle"/>
          <p:cNvSpPr/>
          <p:nvPr/>
        </p:nvSpPr>
        <p:spPr>
          <a:xfrm>
            <a:off x="4270366" y="33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8" name="v_1_1"/>
          <p:cNvSpPr txBox="1"/>
          <p:nvPr/>
        </p:nvSpPr>
        <p:spPr>
          <a:xfrm>
            <a:off x="4310366" y="33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12,500</a:t>
            </a:r>
          </a:p>
        </p:txBody>
      </p:sp>
      <p:sp>
        <p:nvSpPr>
          <p:cNvPr id="19" name="Rectangle"/>
          <p:cNvSpPr/>
          <p:nvPr/>
        </p:nvSpPr>
        <p:spPr>
          <a:xfrm>
            <a:off x="5420366" y="33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0" name="v_1_2"/>
          <p:cNvSpPr txBox="1"/>
          <p:nvPr/>
        </p:nvSpPr>
        <p:spPr>
          <a:xfrm>
            <a:off x="5460366" y="33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-750</a:t>
            </a:r>
          </a:p>
        </p:txBody>
      </p:sp>
      <p:sp>
        <p:nvSpPr>
          <p:cNvPr id="21" name="Rectangle"/>
          <p:cNvSpPr/>
          <p:nvPr/>
        </p:nvSpPr>
        <p:spPr>
          <a:xfrm>
            <a:off x="820366" y="374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Child Benefit</a:t>
            </a:r>
          </a:p>
        </p:txBody>
      </p:sp>
      <p:sp>
        <p:nvSpPr>
          <p:cNvPr id="22" name="Rectangle"/>
          <p:cNvSpPr/>
          <p:nvPr/>
        </p:nvSpPr>
        <p:spPr>
          <a:xfrm>
            <a:off x="3120366" y="37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3" name="v_2_0"/>
          <p:cNvSpPr txBox="1"/>
          <p:nvPr/>
        </p:nvSpPr>
        <p:spPr>
          <a:xfrm>
            <a:off x="3160366" y="37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1,260</a:t>
            </a:r>
          </a:p>
        </p:txBody>
      </p:sp>
      <p:sp>
        <p:nvSpPr>
          <p:cNvPr id="24" name="Rectangle"/>
          <p:cNvSpPr/>
          <p:nvPr/>
        </p:nvSpPr>
        <p:spPr>
          <a:xfrm>
            <a:off x="4270366" y="37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5" name="v_2_1"/>
          <p:cNvSpPr txBox="1"/>
          <p:nvPr/>
        </p:nvSpPr>
        <p:spPr>
          <a:xfrm>
            <a:off x="4310366" y="37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1,260</a:t>
            </a:r>
          </a:p>
        </p:txBody>
      </p:sp>
      <p:sp>
        <p:nvSpPr>
          <p:cNvPr id="26" name="Rectangle"/>
          <p:cNvSpPr/>
          <p:nvPr/>
        </p:nvSpPr>
        <p:spPr>
          <a:xfrm>
            <a:off x="5420366" y="37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7" name="v_2_2"/>
          <p:cNvSpPr txBox="1"/>
          <p:nvPr/>
        </p:nvSpPr>
        <p:spPr>
          <a:xfrm>
            <a:off x="5460366" y="37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0</a:t>
            </a:r>
          </a:p>
        </p:txBody>
      </p:sp>
      <p:sp>
        <p:nvSpPr>
          <p:cNvPr id="28" name="Rectangle"/>
          <p:cNvSpPr/>
          <p:nvPr/>
        </p:nvSpPr>
        <p:spPr>
          <a:xfrm>
            <a:off x="820366" y="4123311"/>
            <a:ext cx="2300000" cy="380000"/>
          </a:xfrm>
          <a:prstGeom prst="rect">
            <a:avLst/>
          </a:prstGeom>
          <a:solidFill>
            <a:srgbClr val="049F84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Income</a:t>
            </a:r>
          </a:p>
        </p:txBody>
      </p:sp>
      <p:sp>
        <p:nvSpPr>
          <p:cNvPr id="29" name="Rectangle"/>
          <p:cNvSpPr/>
          <p:nvPr/>
        </p:nvSpPr>
        <p:spPr>
          <a:xfrm>
            <a:off x="3120366" y="412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0" name="v_3_0"/>
          <p:cNvSpPr txBox="1"/>
          <p:nvPr/>
        </p:nvSpPr>
        <p:spPr>
          <a:xfrm>
            <a:off x="3160366" y="411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29,010</a:t>
            </a:r>
          </a:p>
        </p:txBody>
      </p:sp>
      <p:sp>
        <p:nvSpPr>
          <p:cNvPr id="31" name="Rectangle"/>
          <p:cNvSpPr/>
          <p:nvPr/>
        </p:nvSpPr>
        <p:spPr>
          <a:xfrm>
            <a:off x="4270366" y="412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2" name="v_3_1"/>
          <p:cNvSpPr txBox="1"/>
          <p:nvPr/>
        </p:nvSpPr>
        <p:spPr>
          <a:xfrm>
            <a:off x="4310366" y="411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28,760</a:t>
            </a:r>
          </a:p>
        </p:txBody>
      </p:sp>
      <p:sp>
        <p:nvSpPr>
          <p:cNvPr id="33" name="Rectangle"/>
          <p:cNvSpPr/>
          <p:nvPr/>
        </p:nvSpPr>
        <p:spPr>
          <a:xfrm>
            <a:off x="5420366" y="412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4" name="v_3_2"/>
          <p:cNvSpPr txBox="1"/>
          <p:nvPr/>
        </p:nvSpPr>
        <p:spPr>
          <a:xfrm>
            <a:off x="5460366" y="411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-250</a:t>
            </a:r>
          </a:p>
        </p:txBody>
      </p:sp>
      <p:sp>
        <p:nvSpPr>
          <p:cNvPr id="35" name="Rectangle"/>
          <p:cNvSpPr/>
          <p:nvPr/>
        </p:nvSpPr>
        <p:spPr>
          <a:xfrm>
            <a:off x="820366" y="450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 Mortgage</a:t>
            </a:r>
          </a:p>
        </p:txBody>
      </p:sp>
      <p:sp>
        <p:nvSpPr>
          <p:cNvPr id="36" name="Rectangle"/>
          <p:cNvSpPr/>
          <p:nvPr/>
        </p:nvSpPr>
        <p:spPr>
          <a:xfrm>
            <a:off x="3120366" y="450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7" name="v_4_0"/>
          <p:cNvSpPr txBox="1"/>
          <p:nvPr/>
        </p:nvSpPr>
        <p:spPr>
          <a:xfrm>
            <a:off x="3160366" y="449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7,600</a:t>
            </a:r>
          </a:p>
        </p:txBody>
      </p:sp>
      <p:sp>
        <p:nvSpPr>
          <p:cNvPr id="38" name="Rectangle"/>
          <p:cNvSpPr/>
          <p:nvPr/>
        </p:nvSpPr>
        <p:spPr>
          <a:xfrm>
            <a:off x="4270366" y="450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9" name="v_4_1"/>
          <p:cNvSpPr txBox="1"/>
          <p:nvPr/>
        </p:nvSpPr>
        <p:spPr>
          <a:xfrm>
            <a:off x="4310366" y="449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8,000</a:t>
            </a:r>
          </a:p>
        </p:txBody>
      </p:sp>
      <p:sp>
        <p:nvSpPr>
          <p:cNvPr id="40" name="Rectangle"/>
          <p:cNvSpPr/>
          <p:nvPr/>
        </p:nvSpPr>
        <p:spPr>
          <a:xfrm>
            <a:off x="5420366" y="450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1" name="v_4_2"/>
          <p:cNvSpPr txBox="1"/>
          <p:nvPr/>
        </p:nvSpPr>
        <p:spPr>
          <a:xfrm>
            <a:off x="5460366" y="449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+400</a:t>
            </a:r>
          </a:p>
        </p:txBody>
      </p:sp>
      <p:sp>
        <p:nvSpPr>
          <p:cNvPr id="42" name="Rectangle"/>
          <p:cNvSpPr/>
          <p:nvPr/>
        </p:nvSpPr>
        <p:spPr>
          <a:xfrm>
            <a:off x="820366" y="488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 Insurance</a:t>
            </a:r>
          </a:p>
        </p:txBody>
      </p:sp>
      <p:sp>
        <p:nvSpPr>
          <p:cNvPr id="43" name="Rectangle"/>
          <p:cNvSpPr/>
          <p:nvPr/>
        </p:nvSpPr>
        <p:spPr>
          <a:xfrm>
            <a:off x="3120366" y="48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4" name="v_5_0"/>
          <p:cNvSpPr txBox="1"/>
          <p:nvPr/>
        </p:nvSpPr>
        <p:spPr>
          <a:xfrm>
            <a:off x="3160366" y="48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400</a:t>
            </a:r>
          </a:p>
        </p:txBody>
      </p:sp>
      <p:sp>
        <p:nvSpPr>
          <p:cNvPr id="45" name="Rectangle"/>
          <p:cNvSpPr/>
          <p:nvPr/>
        </p:nvSpPr>
        <p:spPr>
          <a:xfrm>
            <a:off x="4270366" y="48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6" name="v_5_1"/>
          <p:cNvSpPr txBox="1"/>
          <p:nvPr/>
        </p:nvSpPr>
        <p:spPr>
          <a:xfrm>
            <a:off x="4310366" y="48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375</a:t>
            </a:r>
          </a:p>
        </p:txBody>
      </p:sp>
      <p:sp>
        <p:nvSpPr>
          <p:cNvPr id="47" name="Rectangle"/>
          <p:cNvSpPr/>
          <p:nvPr/>
        </p:nvSpPr>
        <p:spPr>
          <a:xfrm>
            <a:off x="5420366" y="48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8" name="v_5_2"/>
          <p:cNvSpPr txBox="1"/>
          <p:nvPr/>
        </p:nvSpPr>
        <p:spPr>
          <a:xfrm>
            <a:off x="5460366" y="48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-25</a:t>
            </a:r>
          </a:p>
        </p:txBody>
      </p:sp>
      <p:sp>
        <p:nvSpPr>
          <p:cNvPr id="49" name="Rectangle"/>
          <p:cNvSpPr/>
          <p:nvPr/>
        </p:nvSpPr>
        <p:spPr>
          <a:xfrm>
            <a:off x="820366" y="526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Car Loan</a:t>
            </a:r>
          </a:p>
        </p:txBody>
      </p:sp>
      <p:sp>
        <p:nvSpPr>
          <p:cNvPr id="50" name="Rectangle"/>
          <p:cNvSpPr/>
          <p:nvPr/>
        </p:nvSpPr>
        <p:spPr>
          <a:xfrm>
            <a:off x="3120366" y="52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1" name="v_6_0"/>
          <p:cNvSpPr txBox="1"/>
          <p:nvPr/>
        </p:nvSpPr>
        <p:spPr>
          <a:xfrm>
            <a:off x="3160366" y="52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1,050</a:t>
            </a:r>
          </a:p>
        </p:txBody>
      </p:sp>
      <p:sp>
        <p:nvSpPr>
          <p:cNvPr id="52" name="Rectangle"/>
          <p:cNvSpPr/>
          <p:nvPr/>
        </p:nvSpPr>
        <p:spPr>
          <a:xfrm>
            <a:off x="4270366" y="52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3" name="v_6_1"/>
          <p:cNvSpPr txBox="1"/>
          <p:nvPr/>
        </p:nvSpPr>
        <p:spPr>
          <a:xfrm>
            <a:off x="4310366" y="52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1,300</a:t>
            </a:r>
          </a:p>
        </p:txBody>
      </p:sp>
      <p:sp>
        <p:nvSpPr>
          <p:cNvPr id="54" name="Rectangle"/>
          <p:cNvSpPr/>
          <p:nvPr/>
        </p:nvSpPr>
        <p:spPr>
          <a:xfrm>
            <a:off x="5420366" y="52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5" name="v_6_2"/>
          <p:cNvSpPr txBox="1"/>
          <p:nvPr/>
        </p:nvSpPr>
        <p:spPr>
          <a:xfrm>
            <a:off x="5460366" y="52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+250</a:t>
            </a:r>
          </a:p>
        </p:txBody>
      </p:sp>
      <p:sp>
        <p:nvSpPr>
          <p:cNvPr id="56" name="Rectangle"/>
          <p:cNvSpPr/>
          <p:nvPr/>
        </p:nvSpPr>
        <p:spPr>
          <a:xfrm>
            <a:off x="820366" y="5643311"/>
            <a:ext cx="2300000" cy="38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Fixed Subtotal</a:t>
            </a:r>
          </a:p>
        </p:txBody>
      </p:sp>
      <p:sp>
        <p:nvSpPr>
          <p:cNvPr id="57" name="Rectangle"/>
          <p:cNvSpPr/>
          <p:nvPr/>
        </p:nvSpPr>
        <p:spPr>
          <a:xfrm>
            <a:off x="3120366" y="56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8" name="v_7_0"/>
          <p:cNvSpPr txBox="1"/>
          <p:nvPr/>
        </p:nvSpPr>
        <p:spPr>
          <a:xfrm>
            <a:off x="3160366" y="56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9,050</a:t>
            </a:r>
          </a:p>
        </p:txBody>
      </p:sp>
      <p:sp>
        <p:nvSpPr>
          <p:cNvPr id="59" name="Rectangle"/>
          <p:cNvSpPr/>
          <p:nvPr/>
        </p:nvSpPr>
        <p:spPr>
          <a:xfrm>
            <a:off x="4270366" y="56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0" name="v_7_1"/>
          <p:cNvSpPr txBox="1"/>
          <p:nvPr/>
        </p:nvSpPr>
        <p:spPr>
          <a:xfrm>
            <a:off x="4310366" y="56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9,675</a:t>
            </a:r>
          </a:p>
        </p:txBody>
      </p:sp>
      <p:sp>
        <p:nvSpPr>
          <p:cNvPr id="61" name="Rectangle"/>
          <p:cNvSpPr/>
          <p:nvPr/>
        </p:nvSpPr>
        <p:spPr>
          <a:xfrm>
            <a:off x="5420366" y="56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2" name="v_7_2"/>
          <p:cNvSpPr txBox="1"/>
          <p:nvPr/>
        </p:nvSpPr>
        <p:spPr>
          <a:xfrm>
            <a:off x="5460366" y="56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+625</a:t>
            </a:r>
          </a:p>
        </p:txBody>
      </p:sp>
      <p:sp>
        <p:nvSpPr>
          <p:cNvPr id="63" name="TextBox questions"/>
          <p:cNvSpPr txBox="1"/>
          <p:nvPr/>
        </p:nvSpPr>
        <p:spPr>
          <a:xfrm>
            <a:off x="6958366" y="2603311"/>
            <a:ext cx="47000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Study the Judge Household’s full Budget Comparison Statement across the next three slides.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This slide shows their income and their fixed expenditure.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As you read each line, check: was the actual figure over budget (+), under budget (-) or exactly as planned (0)?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1000" y="1786889"/>
            <a:ext cx="10670000" cy="437382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sz="2400" b="1" i="0" dirty="0">
                <a:solidFill>
                  <a:srgbClr val="FFDE5C"/>
                </a:solidFill>
                <a:latin typeface="Source Sans Pro"/>
              </a:rPr>
              <a:t>Introduction Activity: </a:t>
            </a:r>
            <a:endParaRPr lang="en-GB" sz="2400" b="1" i="0" dirty="0">
              <a:solidFill>
                <a:srgbClr val="FFDE5C"/>
              </a:solidFill>
              <a:latin typeface="Source Sans Pro"/>
            </a:endParaRP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1600"/>
              </a:spcAft>
            </a:pPr>
            <a:r>
              <a:rPr lang="en-GB" sz="2400" b="1" i="0" dirty="0">
                <a:solidFill>
                  <a:srgbClr val="FFFFFF"/>
                </a:solidFill>
                <a:latin typeface="Source Sans Pro"/>
              </a:rPr>
              <a:t>(A) </a:t>
            </a:r>
            <a:r>
              <a:rPr sz="2400" b="1" i="0" dirty="0">
                <a:solidFill>
                  <a:srgbClr val="FFFFFF"/>
                </a:solidFill>
                <a:latin typeface="Source Sans Pro"/>
              </a:rPr>
              <a:t>Read each statement and decide if you think it is True or False.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2100" b="1" i="0" dirty="0">
                <a:solidFill>
                  <a:srgbClr val="FFFFFF"/>
                </a:solidFill>
                <a:latin typeface="Source Sans Pro"/>
              </a:rPr>
              <a:t>A record of your spending can help you manage your money better.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2100" b="1" i="0" dirty="0">
                <a:solidFill>
                  <a:srgbClr val="FFFFFF"/>
                </a:solidFill>
                <a:latin typeface="Source Sans Pro"/>
              </a:rPr>
              <a:t>If you spend more money than you have in your account, your balance goes below zero.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  <a:buAutoNum type="arabicPeriod"/>
            </a:pPr>
            <a:r>
              <a:rPr sz="2100" b="1" i="0" dirty="0">
                <a:solidFill>
                  <a:srgbClr val="FFFFFF"/>
                </a:solidFill>
                <a:latin typeface="Source Sans Pro"/>
              </a:rPr>
              <a:t>Banking apps like Revolut can automatically show you how much you spend in different categories.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endParaRPr lang="en-GB" sz="2100" b="1" i="0" dirty="0">
              <a:solidFill>
                <a:srgbClr val="FFFFFF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400"/>
              </a:spcAft>
            </a:pPr>
            <a:r>
              <a:rPr sz="2100" b="1" i="0" dirty="0">
                <a:solidFill>
                  <a:srgbClr val="FFFFFF"/>
                </a:solidFill>
                <a:latin typeface="Source Sans Pro"/>
              </a:rPr>
              <a:t>(B) Ciarán sees on his Revolut app that he spent €45 on takeaways last month. Suggest one reason why seeing this on his app might change his spending habits.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key skill"/>
          <p:cNvSpPr txBox="1"/>
          <p:nvPr/>
        </p:nvSpPr>
        <p:spPr>
          <a:xfrm>
            <a:off x="820366" y="1753311"/>
            <a:ext cx="1067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>
                <a:solidFill>
                  <a:srgbClr val="FFFFFF"/>
                </a:solidFill>
                <a:latin typeface="Source Sans Pro"/>
              </a:rPr>
              <a:t>Compare actual spending to planned spending using a budget comparison statement (2 of 3)</a:t>
            </a:r>
          </a:p>
        </p:txBody>
      </p:sp>
      <p:sp>
        <p:nvSpPr>
          <p:cNvPr id="3" name="Rectangle"/>
          <p:cNvSpPr/>
          <p:nvPr/>
        </p:nvSpPr>
        <p:spPr>
          <a:xfrm>
            <a:off x="820366" y="2603311"/>
            <a:ext cx="230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Judge Household</a:t>
            </a:r>
          </a:p>
        </p:txBody>
      </p:sp>
      <p:sp>
        <p:nvSpPr>
          <p:cNvPr id="4" name="Rectangle"/>
          <p:cNvSpPr/>
          <p:nvPr/>
        </p:nvSpPr>
        <p:spPr>
          <a:xfrm>
            <a:off x="3120366" y="2603311"/>
            <a:ext cx="1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Budgeted (€)</a:t>
            </a:r>
          </a:p>
        </p:txBody>
      </p:sp>
      <p:sp>
        <p:nvSpPr>
          <p:cNvPr id="5" name="Rectangle"/>
          <p:cNvSpPr/>
          <p:nvPr/>
        </p:nvSpPr>
        <p:spPr>
          <a:xfrm>
            <a:off x="4270366" y="2603311"/>
            <a:ext cx="1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Actual (€)</a:t>
            </a:r>
          </a:p>
        </p:txBody>
      </p:sp>
      <p:sp>
        <p:nvSpPr>
          <p:cNvPr id="6" name="Rectangle"/>
          <p:cNvSpPr/>
          <p:nvPr/>
        </p:nvSpPr>
        <p:spPr>
          <a:xfrm>
            <a:off x="5420366" y="2603311"/>
            <a:ext cx="1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Difference (€)</a:t>
            </a:r>
          </a:p>
        </p:txBody>
      </p:sp>
      <p:sp>
        <p:nvSpPr>
          <p:cNvPr id="7" name="Rectangle"/>
          <p:cNvSpPr/>
          <p:nvPr/>
        </p:nvSpPr>
        <p:spPr>
          <a:xfrm>
            <a:off x="820366" y="298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Household Expenses</a:t>
            </a:r>
          </a:p>
        </p:txBody>
      </p:sp>
      <p:sp>
        <p:nvSpPr>
          <p:cNvPr id="8" name="Rectangle"/>
          <p:cNvSpPr/>
          <p:nvPr/>
        </p:nvSpPr>
        <p:spPr>
          <a:xfrm>
            <a:off x="3120366" y="29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9" name="v_0_0"/>
          <p:cNvSpPr txBox="1"/>
          <p:nvPr/>
        </p:nvSpPr>
        <p:spPr>
          <a:xfrm>
            <a:off x="3160366" y="29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5,050</a:t>
            </a:r>
          </a:p>
        </p:txBody>
      </p:sp>
      <p:sp>
        <p:nvSpPr>
          <p:cNvPr id="10" name="Rectangle"/>
          <p:cNvSpPr/>
          <p:nvPr/>
        </p:nvSpPr>
        <p:spPr>
          <a:xfrm>
            <a:off x="4270366" y="29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1" name="v_0_1"/>
          <p:cNvSpPr txBox="1"/>
          <p:nvPr/>
        </p:nvSpPr>
        <p:spPr>
          <a:xfrm>
            <a:off x="4310366" y="29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4,480</a:t>
            </a:r>
          </a:p>
        </p:txBody>
      </p:sp>
      <p:sp>
        <p:nvSpPr>
          <p:cNvPr id="12" name="Rectangle"/>
          <p:cNvSpPr/>
          <p:nvPr/>
        </p:nvSpPr>
        <p:spPr>
          <a:xfrm>
            <a:off x="5420366" y="29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3" name="v_0_2"/>
          <p:cNvSpPr txBox="1"/>
          <p:nvPr/>
        </p:nvSpPr>
        <p:spPr>
          <a:xfrm>
            <a:off x="5460366" y="29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-570</a:t>
            </a:r>
          </a:p>
        </p:txBody>
      </p:sp>
      <p:sp>
        <p:nvSpPr>
          <p:cNvPr id="14" name="Rectangle"/>
          <p:cNvSpPr/>
          <p:nvPr/>
        </p:nvSpPr>
        <p:spPr>
          <a:xfrm>
            <a:off x="820366" y="336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Car Running Costs</a:t>
            </a:r>
          </a:p>
        </p:txBody>
      </p:sp>
      <p:sp>
        <p:nvSpPr>
          <p:cNvPr id="15" name="Rectangle"/>
          <p:cNvSpPr/>
          <p:nvPr/>
        </p:nvSpPr>
        <p:spPr>
          <a:xfrm>
            <a:off x="3120366" y="33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6" name="v_1_0"/>
          <p:cNvSpPr txBox="1"/>
          <p:nvPr/>
        </p:nvSpPr>
        <p:spPr>
          <a:xfrm>
            <a:off x="3160366" y="33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1,750</a:t>
            </a:r>
          </a:p>
        </p:txBody>
      </p:sp>
      <p:sp>
        <p:nvSpPr>
          <p:cNvPr id="17" name="Rectangle"/>
          <p:cNvSpPr/>
          <p:nvPr/>
        </p:nvSpPr>
        <p:spPr>
          <a:xfrm>
            <a:off x="4270366" y="33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8" name="v_1_1"/>
          <p:cNvSpPr txBox="1"/>
          <p:nvPr/>
        </p:nvSpPr>
        <p:spPr>
          <a:xfrm>
            <a:off x="4310366" y="33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2,150</a:t>
            </a:r>
          </a:p>
        </p:txBody>
      </p:sp>
      <p:sp>
        <p:nvSpPr>
          <p:cNvPr id="19" name="Rectangle"/>
          <p:cNvSpPr/>
          <p:nvPr/>
        </p:nvSpPr>
        <p:spPr>
          <a:xfrm>
            <a:off x="5420366" y="33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0" name="v_1_2"/>
          <p:cNvSpPr txBox="1"/>
          <p:nvPr/>
        </p:nvSpPr>
        <p:spPr>
          <a:xfrm>
            <a:off x="5460366" y="33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+400</a:t>
            </a:r>
          </a:p>
        </p:txBody>
      </p:sp>
      <p:sp>
        <p:nvSpPr>
          <p:cNvPr id="21" name="Rectangle"/>
          <p:cNvSpPr/>
          <p:nvPr/>
        </p:nvSpPr>
        <p:spPr>
          <a:xfrm>
            <a:off x="820366" y="374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Light and Heat Costs</a:t>
            </a:r>
          </a:p>
        </p:txBody>
      </p:sp>
      <p:sp>
        <p:nvSpPr>
          <p:cNvPr id="22" name="Rectangle"/>
          <p:cNvSpPr/>
          <p:nvPr/>
        </p:nvSpPr>
        <p:spPr>
          <a:xfrm>
            <a:off x="3120366" y="37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3" name="v_2_0"/>
          <p:cNvSpPr txBox="1"/>
          <p:nvPr/>
        </p:nvSpPr>
        <p:spPr>
          <a:xfrm>
            <a:off x="3160366" y="37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1,480</a:t>
            </a:r>
          </a:p>
        </p:txBody>
      </p:sp>
      <p:sp>
        <p:nvSpPr>
          <p:cNvPr id="24" name="Rectangle"/>
          <p:cNvSpPr/>
          <p:nvPr/>
        </p:nvSpPr>
        <p:spPr>
          <a:xfrm>
            <a:off x="4270366" y="37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5" name="v_2_1"/>
          <p:cNvSpPr txBox="1"/>
          <p:nvPr/>
        </p:nvSpPr>
        <p:spPr>
          <a:xfrm>
            <a:off x="4310366" y="37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1,330</a:t>
            </a:r>
          </a:p>
        </p:txBody>
      </p:sp>
      <p:sp>
        <p:nvSpPr>
          <p:cNvPr id="26" name="Rectangle"/>
          <p:cNvSpPr/>
          <p:nvPr/>
        </p:nvSpPr>
        <p:spPr>
          <a:xfrm>
            <a:off x="5420366" y="37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7" name="v_2_2"/>
          <p:cNvSpPr txBox="1"/>
          <p:nvPr/>
        </p:nvSpPr>
        <p:spPr>
          <a:xfrm>
            <a:off x="5460366" y="37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-150</a:t>
            </a:r>
          </a:p>
        </p:txBody>
      </p:sp>
      <p:sp>
        <p:nvSpPr>
          <p:cNvPr id="28" name="Rectangle"/>
          <p:cNvSpPr/>
          <p:nvPr/>
        </p:nvSpPr>
        <p:spPr>
          <a:xfrm>
            <a:off x="820366" y="412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Broadband</a:t>
            </a:r>
          </a:p>
        </p:txBody>
      </p:sp>
      <p:sp>
        <p:nvSpPr>
          <p:cNvPr id="29" name="Rectangle"/>
          <p:cNvSpPr/>
          <p:nvPr/>
        </p:nvSpPr>
        <p:spPr>
          <a:xfrm>
            <a:off x="3120366" y="412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0" name="v_3_0"/>
          <p:cNvSpPr txBox="1"/>
          <p:nvPr/>
        </p:nvSpPr>
        <p:spPr>
          <a:xfrm>
            <a:off x="3160366" y="411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250</a:t>
            </a:r>
          </a:p>
        </p:txBody>
      </p:sp>
      <p:sp>
        <p:nvSpPr>
          <p:cNvPr id="31" name="Rectangle"/>
          <p:cNvSpPr/>
          <p:nvPr/>
        </p:nvSpPr>
        <p:spPr>
          <a:xfrm>
            <a:off x="4270366" y="412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2" name="v_3_1"/>
          <p:cNvSpPr txBox="1"/>
          <p:nvPr/>
        </p:nvSpPr>
        <p:spPr>
          <a:xfrm>
            <a:off x="4310366" y="411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250</a:t>
            </a:r>
          </a:p>
        </p:txBody>
      </p:sp>
      <p:sp>
        <p:nvSpPr>
          <p:cNvPr id="33" name="Rectangle"/>
          <p:cNvSpPr/>
          <p:nvPr/>
        </p:nvSpPr>
        <p:spPr>
          <a:xfrm>
            <a:off x="5420366" y="412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4" name="v_3_2"/>
          <p:cNvSpPr txBox="1"/>
          <p:nvPr/>
        </p:nvSpPr>
        <p:spPr>
          <a:xfrm>
            <a:off x="5460366" y="411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0</a:t>
            </a:r>
          </a:p>
        </p:txBody>
      </p:sp>
      <p:sp>
        <p:nvSpPr>
          <p:cNvPr id="35" name="Rectangle"/>
          <p:cNvSpPr/>
          <p:nvPr/>
        </p:nvSpPr>
        <p:spPr>
          <a:xfrm>
            <a:off x="820366" y="4503311"/>
            <a:ext cx="2300000" cy="38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Irregular Subtotal</a:t>
            </a:r>
          </a:p>
        </p:txBody>
      </p:sp>
      <p:sp>
        <p:nvSpPr>
          <p:cNvPr id="36" name="Rectangle"/>
          <p:cNvSpPr/>
          <p:nvPr/>
        </p:nvSpPr>
        <p:spPr>
          <a:xfrm>
            <a:off x="3120366" y="450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7" name="v_4_0"/>
          <p:cNvSpPr txBox="1"/>
          <p:nvPr/>
        </p:nvSpPr>
        <p:spPr>
          <a:xfrm>
            <a:off x="3160366" y="449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8,530</a:t>
            </a:r>
          </a:p>
        </p:txBody>
      </p:sp>
      <p:sp>
        <p:nvSpPr>
          <p:cNvPr id="38" name="Rectangle"/>
          <p:cNvSpPr/>
          <p:nvPr/>
        </p:nvSpPr>
        <p:spPr>
          <a:xfrm>
            <a:off x="4270366" y="450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39" name="v_4_1"/>
          <p:cNvSpPr txBox="1"/>
          <p:nvPr/>
        </p:nvSpPr>
        <p:spPr>
          <a:xfrm>
            <a:off x="4310366" y="449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8,210</a:t>
            </a:r>
          </a:p>
        </p:txBody>
      </p:sp>
      <p:sp>
        <p:nvSpPr>
          <p:cNvPr id="40" name="Rectangle"/>
          <p:cNvSpPr/>
          <p:nvPr/>
        </p:nvSpPr>
        <p:spPr>
          <a:xfrm>
            <a:off x="5420366" y="450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1" name="v_4_2"/>
          <p:cNvSpPr txBox="1"/>
          <p:nvPr/>
        </p:nvSpPr>
        <p:spPr>
          <a:xfrm>
            <a:off x="5460366" y="449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-320</a:t>
            </a:r>
          </a:p>
        </p:txBody>
      </p:sp>
      <p:sp>
        <p:nvSpPr>
          <p:cNvPr id="42" name="Rectangle"/>
          <p:cNvSpPr/>
          <p:nvPr/>
        </p:nvSpPr>
        <p:spPr>
          <a:xfrm>
            <a:off x="820366" y="488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Presents</a:t>
            </a:r>
          </a:p>
        </p:txBody>
      </p:sp>
      <p:sp>
        <p:nvSpPr>
          <p:cNvPr id="43" name="Rectangle"/>
          <p:cNvSpPr/>
          <p:nvPr/>
        </p:nvSpPr>
        <p:spPr>
          <a:xfrm>
            <a:off x="3120366" y="48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4" name="v_5_0"/>
          <p:cNvSpPr txBox="1"/>
          <p:nvPr/>
        </p:nvSpPr>
        <p:spPr>
          <a:xfrm>
            <a:off x="3160366" y="48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680</a:t>
            </a:r>
          </a:p>
        </p:txBody>
      </p:sp>
      <p:sp>
        <p:nvSpPr>
          <p:cNvPr id="45" name="Rectangle"/>
          <p:cNvSpPr/>
          <p:nvPr/>
        </p:nvSpPr>
        <p:spPr>
          <a:xfrm>
            <a:off x="4270366" y="48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6" name="v_5_1"/>
          <p:cNvSpPr txBox="1"/>
          <p:nvPr/>
        </p:nvSpPr>
        <p:spPr>
          <a:xfrm>
            <a:off x="4310366" y="48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900</a:t>
            </a:r>
          </a:p>
        </p:txBody>
      </p:sp>
      <p:sp>
        <p:nvSpPr>
          <p:cNvPr id="47" name="Rectangle"/>
          <p:cNvSpPr/>
          <p:nvPr/>
        </p:nvSpPr>
        <p:spPr>
          <a:xfrm>
            <a:off x="5420366" y="48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48" name="v_5_2"/>
          <p:cNvSpPr txBox="1"/>
          <p:nvPr/>
        </p:nvSpPr>
        <p:spPr>
          <a:xfrm>
            <a:off x="5460366" y="48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+220</a:t>
            </a:r>
          </a:p>
        </p:txBody>
      </p:sp>
      <p:sp>
        <p:nvSpPr>
          <p:cNvPr id="49" name="Rectangle"/>
          <p:cNvSpPr/>
          <p:nvPr/>
        </p:nvSpPr>
        <p:spPr>
          <a:xfrm>
            <a:off x="820366" y="526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Entertainment</a:t>
            </a:r>
          </a:p>
        </p:txBody>
      </p:sp>
      <p:sp>
        <p:nvSpPr>
          <p:cNvPr id="50" name="Rectangle"/>
          <p:cNvSpPr/>
          <p:nvPr/>
        </p:nvSpPr>
        <p:spPr>
          <a:xfrm>
            <a:off x="3120366" y="52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1" name="v_6_0"/>
          <p:cNvSpPr txBox="1"/>
          <p:nvPr/>
        </p:nvSpPr>
        <p:spPr>
          <a:xfrm>
            <a:off x="3160366" y="52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1,200</a:t>
            </a:r>
          </a:p>
        </p:txBody>
      </p:sp>
      <p:sp>
        <p:nvSpPr>
          <p:cNvPr id="52" name="Rectangle"/>
          <p:cNvSpPr/>
          <p:nvPr/>
        </p:nvSpPr>
        <p:spPr>
          <a:xfrm>
            <a:off x="4270366" y="52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3" name="v_6_1"/>
          <p:cNvSpPr txBox="1"/>
          <p:nvPr/>
        </p:nvSpPr>
        <p:spPr>
          <a:xfrm>
            <a:off x="4310366" y="52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925</a:t>
            </a:r>
          </a:p>
        </p:txBody>
      </p:sp>
      <p:sp>
        <p:nvSpPr>
          <p:cNvPr id="54" name="Rectangle"/>
          <p:cNvSpPr/>
          <p:nvPr/>
        </p:nvSpPr>
        <p:spPr>
          <a:xfrm>
            <a:off x="5420366" y="52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5" name="v_6_2"/>
          <p:cNvSpPr txBox="1"/>
          <p:nvPr/>
        </p:nvSpPr>
        <p:spPr>
          <a:xfrm>
            <a:off x="5460366" y="52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-275</a:t>
            </a:r>
          </a:p>
        </p:txBody>
      </p:sp>
      <p:sp>
        <p:nvSpPr>
          <p:cNvPr id="56" name="Rectangle"/>
          <p:cNvSpPr/>
          <p:nvPr/>
        </p:nvSpPr>
        <p:spPr>
          <a:xfrm>
            <a:off x="820366" y="5643311"/>
            <a:ext cx="23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Holidays</a:t>
            </a:r>
          </a:p>
        </p:txBody>
      </p:sp>
      <p:sp>
        <p:nvSpPr>
          <p:cNvPr id="57" name="Rectangle"/>
          <p:cNvSpPr/>
          <p:nvPr/>
        </p:nvSpPr>
        <p:spPr>
          <a:xfrm>
            <a:off x="3120366" y="56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58" name="v_7_0"/>
          <p:cNvSpPr txBox="1"/>
          <p:nvPr/>
        </p:nvSpPr>
        <p:spPr>
          <a:xfrm>
            <a:off x="3160366" y="56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5,000</a:t>
            </a:r>
          </a:p>
        </p:txBody>
      </p:sp>
      <p:sp>
        <p:nvSpPr>
          <p:cNvPr id="59" name="Rectangle"/>
          <p:cNvSpPr/>
          <p:nvPr/>
        </p:nvSpPr>
        <p:spPr>
          <a:xfrm>
            <a:off x="4270366" y="56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0" name="v_7_1"/>
          <p:cNvSpPr txBox="1"/>
          <p:nvPr/>
        </p:nvSpPr>
        <p:spPr>
          <a:xfrm>
            <a:off x="4310366" y="56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6,500</a:t>
            </a:r>
          </a:p>
        </p:txBody>
      </p:sp>
      <p:sp>
        <p:nvSpPr>
          <p:cNvPr id="61" name="Rectangle"/>
          <p:cNvSpPr/>
          <p:nvPr/>
        </p:nvSpPr>
        <p:spPr>
          <a:xfrm>
            <a:off x="5420366" y="56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2" name="v_7_2"/>
          <p:cNvSpPr txBox="1"/>
          <p:nvPr/>
        </p:nvSpPr>
        <p:spPr>
          <a:xfrm>
            <a:off x="5460366" y="56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+1,500</a:t>
            </a:r>
          </a:p>
        </p:txBody>
      </p:sp>
      <p:sp>
        <p:nvSpPr>
          <p:cNvPr id="63" name="Rectangle"/>
          <p:cNvSpPr/>
          <p:nvPr/>
        </p:nvSpPr>
        <p:spPr>
          <a:xfrm>
            <a:off x="820366" y="6023311"/>
            <a:ext cx="2300000" cy="380000"/>
          </a:xfrm>
          <a:prstGeom prst="rect">
            <a:avLst/>
          </a:prstGeom>
          <a:solidFill>
            <a:srgbClr val="D9D9D9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Discretionary Subtotal</a:t>
            </a:r>
          </a:p>
        </p:txBody>
      </p:sp>
      <p:sp>
        <p:nvSpPr>
          <p:cNvPr id="64" name="Rectangle"/>
          <p:cNvSpPr/>
          <p:nvPr/>
        </p:nvSpPr>
        <p:spPr>
          <a:xfrm>
            <a:off x="3120366" y="602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5" name="v_8_0"/>
          <p:cNvSpPr txBox="1"/>
          <p:nvPr/>
        </p:nvSpPr>
        <p:spPr>
          <a:xfrm>
            <a:off x="3160366" y="601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6,880</a:t>
            </a:r>
          </a:p>
        </p:txBody>
      </p:sp>
      <p:sp>
        <p:nvSpPr>
          <p:cNvPr id="66" name="Rectangle"/>
          <p:cNvSpPr/>
          <p:nvPr/>
        </p:nvSpPr>
        <p:spPr>
          <a:xfrm>
            <a:off x="4270366" y="602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7" name="v_8_1"/>
          <p:cNvSpPr txBox="1"/>
          <p:nvPr/>
        </p:nvSpPr>
        <p:spPr>
          <a:xfrm>
            <a:off x="4310366" y="601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8,325</a:t>
            </a:r>
          </a:p>
        </p:txBody>
      </p:sp>
      <p:sp>
        <p:nvSpPr>
          <p:cNvPr id="68" name="Rectangle"/>
          <p:cNvSpPr/>
          <p:nvPr/>
        </p:nvSpPr>
        <p:spPr>
          <a:xfrm>
            <a:off x="5420366" y="602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69" name="v_8_2"/>
          <p:cNvSpPr txBox="1"/>
          <p:nvPr/>
        </p:nvSpPr>
        <p:spPr>
          <a:xfrm>
            <a:off x="5460366" y="601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+1,445</a:t>
            </a:r>
          </a:p>
        </p:txBody>
      </p:sp>
      <p:sp>
        <p:nvSpPr>
          <p:cNvPr id="70" name="TextBox questions"/>
          <p:cNvSpPr txBox="1"/>
          <p:nvPr/>
        </p:nvSpPr>
        <p:spPr>
          <a:xfrm>
            <a:off x="6958366" y="2603311"/>
            <a:ext cx="47000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This slide shows the Judge Household’s irregular and discretionary expenditure.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Some lines came in under budget and some came in over budget.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Which lines stand out to you as the biggest variations from the plan?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key skill"/>
          <p:cNvSpPr txBox="1"/>
          <p:nvPr/>
        </p:nvSpPr>
        <p:spPr>
          <a:xfrm>
            <a:off x="820366" y="1753311"/>
            <a:ext cx="10670000" cy="7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>
                <a:solidFill>
                  <a:srgbClr val="FFFFFF"/>
                </a:solidFill>
                <a:latin typeface="Source Sans Pro"/>
              </a:rPr>
              <a:t>Compare actual spending to planned spending using a budget comparison statement (3 of 3)</a:t>
            </a:r>
          </a:p>
        </p:txBody>
      </p:sp>
      <p:sp>
        <p:nvSpPr>
          <p:cNvPr id="3" name="Rectangle"/>
          <p:cNvSpPr/>
          <p:nvPr/>
        </p:nvSpPr>
        <p:spPr>
          <a:xfrm>
            <a:off x="820366" y="2603311"/>
            <a:ext cx="230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Judge Household</a:t>
            </a:r>
          </a:p>
        </p:txBody>
      </p:sp>
      <p:sp>
        <p:nvSpPr>
          <p:cNvPr id="4" name="Rectangle"/>
          <p:cNvSpPr/>
          <p:nvPr/>
        </p:nvSpPr>
        <p:spPr>
          <a:xfrm>
            <a:off x="3120366" y="2603311"/>
            <a:ext cx="1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Budgeted (€)</a:t>
            </a:r>
          </a:p>
        </p:txBody>
      </p:sp>
      <p:sp>
        <p:nvSpPr>
          <p:cNvPr id="5" name="Rectangle"/>
          <p:cNvSpPr/>
          <p:nvPr/>
        </p:nvSpPr>
        <p:spPr>
          <a:xfrm>
            <a:off x="4270366" y="2603311"/>
            <a:ext cx="1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Actual (€)</a:t>
            </a:r>
          </a:p>
        </p:txBody>
      </p:sp>
      <p:sp>
        <p:nvSpPr>
          <p:cNvPr id="6" name="Rectangle"/>
          <p:cNvSpPr/>
          <p:nvPr/>
        </p:nvSpPr>
        <p:spPr>
          <a:xfrm>
            <a:off x="5420366" y="2603311"/>
            <a:ext cx="1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Difference (€)</a:t>
            </a:r>
          </a:p>
        </p:txBody>
      </p:sp>
      <p:sp>
        <p:nvSpPr>
          <p:cNvPr id="7" name="Rectangle"/>
          <p:cNvSpPr/>
          <p:nvPr/>
        </p:nvSpPr>
        <p:spPr>
          <a:xfrm>
            <a:off x="820366" y="2983311"/>
            <a:ext cx="2300000" cy="380000"/>
          </a:xfrm>
          <a:prstGeom prst="rect">
            <a:avLst/>
          </a:prstGeom>
          <a:solidFill>
            <a:srgbClr val="049F84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Income</a:t>
            </a:r>
          </a:p>
        </p:txBody>
      </p:sp>
      <p:sp>
        <p:nvSpPr>
          <p:cNvPr id="8" name="Rectangle"/>
          <p:cNvSpPr/>
          <p:nvPr/>
        </p:nvSpPr>
        <p:spPr>
          <a:xfrm>
            <a:off x="3120366" y="29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9" name="v_0_0"/>
          <p:cNvSpPr txBox="1"/>
          <p:nvPr/>
        </p:nvSpPr>
        <p:spPr>
          <a:xfrm>
            <a:off x="3160366" y="29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29,010</a:t>
            </a:r>
          </a:p>
        </p:txBody>
      </p:sp>
      <p:sp>
        <p:nvSpPr>
          <p:cNvPr id="10" name="Rectangle"/>
          <p:cNvSpPr/>
          <p:nvPr/>
        </p:nvSpPr>
        <p:spPr>
          <a:xfrm>
            <a:off x="4270366" y="29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1" name="v_0_1"/>
          <p:cNvSpPr txBox="1"/>
          <p:nvPr/>
        </p:nvSpPr>
        <p:spPr>
          <a:xfrm>
            <a:off x="4310366" y="29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28,760</a:t>
            </a:r>
          </a:p>
        </p:txBody>
      </p:sp>
      <p:sp>
        <p:nvSpPr>
          <p:cNvPr id="12" name="Rectangle"/>
          <p:cNvSpPr/>
          <p:nvPr/>
        </p:nvSpPr>
        <p:spPr>
          <a:xfrm>
            <a:off x="5420366" y="298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3" name="v_0_2"/>
          <p:cNvSpPr txBox="1"/>
          <p:nvPr/>
        </p:nvSpPr>
        <p:spPr>
          <a:xfrm>
            <a:off x="5460366" y="297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-250</a:t>
            </a:r>
          </a:p>
        </p:txBody>
      </p:sp>
      <p:sp>
        <p:nvSpPr>
          <p:cNvPr id="14" name="Rectangle"/>
          <p:cNvSpPr/>
          <p:nvPr/>
        </p:nvSpPr>
        <p:spPr>
          <a:xfrm>
            <a:off x="820366" y="3363311"/>
            <a:ext cx="2300000" cy="380000"/>
          </a:xfrm>
          <a:prstGeom prst="rect">
            <a:avLst/>
          </a:prstGeom>
          <a:solidFill>
            <a:srgbClr val="F32201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Total Expenditure</a:t>
            </a:r>
          </a:p>
        </p:txBody>
      </p:sp>
      <p:sp>
        <p:nvSpPr>
          <p:cNvPr id="15" name="Rectangle"/>
          <p:cNvSpPr/>
          <p:nvPr/>
        </p:nvSpPr>
        <p:spPr>
          <a:xfrm>
            <a:off x="3120366" y="33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6" name="v_1_0"/>
          <p:cNvSpPr txBox="1"/>
          <p:nvPr/>
        </p:nvSpPr>
        <p:spPr>
          <a:xfrm>
            <a:off x="3160366" y="33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24,460</a:t>
            </a:r>
          </a:p>
        </p:txBody>
      </p:sp>
      <p:sp>
        <p:nvSpPr>
          <p:cNvPr id="17" name="Rectangle"/>
          <p:cNvSpPr/>
          <p:nvPr/>
        </p:nvSpPr>
        <p:spPr>
          <a:xfrm>
            <a:off x="4270366" y="33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18" name="v_1_1"/>
          <p:cNvSpPr txBox="1"/>
          <p:nvPr/>
        </p:nvSpPr>
        <p:spPr>
          <a:xfrm>
            <a:off x="4310366" y="33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26,210</a:t>
            </a:r>
          </a:p>
        </p:txBody>
      </p:sp>
      <p:sp>
        <p:nvSpPr>
          <p:cNvPr id="19" name="Rectangle"/>
          <p:cNvSpPr/>
          <p:nvPr/>
        </p:nvSpPr>
        <p:spPr>
          <a:xfrm>
            <a:off x="5420366" y="336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0" name="v_1_2"/>
          <p:cNvSpPr txBox="1"/>
          <p:nvPr/>
        </p:nvSpPr>
        <p:spPr>
          <a:xfrm>
            <a:off x="5460366" y="335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+1,750</a:t>
            </a:r>
          </a:p>
        </p:txBody>
      </p:sp>
      <p:sp>
        <p:nvSpPr>
          <p:cNvPr id="21" name="Rectangle"/>
          <p:cNvSpPr/>
          <p:nvPr/>
        </p:nvSpPr>
        <p:spPr>
          <a:xfrm>
            <a:off x="820366" y="3743311"/>
            <a:ext cx="2300000" cy="380000"/>
          </a:xfrm>
          <a:prstGeom prst="rect">
            <a:avLst/>
          </a:prstGeom>
          <a:solidFill>
            <a:srgbClr val="00B2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Net Cash</a:t>
            </a:r>
          </a:p>
        </p:txBody>
      </p:sp>
      <p:sp>
        <p:nvSpPr>
          <p:cNvPr id="22" name="Rectangle"/>
          <p:cNvSpPr/>
          <p:nvPr/>
        </p:nvSpPr>
        <p:spPr>
          <a:xfrm>
            <a:off x="3120366" y="37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3" name="v_2_0"/>
          <p:cNvSpPr txBox="1"/>
          <p:nvPr/>
        </p:nvSpPr>
        <p:spPr>
          <a:xfrm>
            <a:off x="3160366" y="37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4,550</a:t>
            </a:r>
          </a:p>
        </p:txBody>
      </p:sp>
      <p:sp>
        <p:nvSpPr>
          <p:cNvPr id="24" name="Rectangle"/>
          <p:cNvSpPr/>
          <p:nvPr/>
        </p:nvSpPr>
        <p:spPr>
          <a:xfrm>
            <a:off x="4270366" y="37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5" name="v_2_1"/>
          <p:cNvSpPr txBox="1"/>
          <p:nvPr/>
        </p:nvSpPr>
        <p:spPr>
          <a:xfrm>
            <a:off x="4310366" y="37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2,550</a:t>
            </a:r>
          </a:p>
        </p:txBody>
      </p:sp>
      <p:sp>
        <p:nvSpPr>
          <p:cNvPr id="26" name="Rectangle"/>
          <p:cNvSpPr/>
          <p:nvPr/>
        </p:nvSpPr>
        <p:spPr>
          <a:xfrm>
            <a:off x="5420366" y="3743311"/>
            <a:ext cx="1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endParaRPr/>
          </a:p>
        </p:txBody>
      </p:sp>
      <p:sp>
        <p:nvSpPr>
          <p:cNvPr id="27" name="v_2_2"/>
          <p:cNvSpPr txBox="1"/>
          <p:nvPr/>
        </p:nvSpPr>
        <p:spPr>
          <a:xfrm>
            <a:off x="5460366" y="3733311"/>
            <a:ext cx="1060000" cy="40000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-2,000</a:t>
            </a:r>
          </a:p>
        </p:txBody>
      </p:sp>
      <p:sp>
        <p:nvSpPr>
          <p:cNvPr id="28" name="TextBox questions"/>
          <p:cNvSpPr txBox="1"/>
          <p:nvPr/>
        </p:nvSpPr>
        <p:spPr>
          <a:xfrm>
            <a:off x="6958366" y="2603311"/>
            <a:ext cx="4700000" cy="43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1. Identify the overall difference between actual and budgeted income and expenditure for the Judge Household.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2. Suggest one possible reason house insurance was lower than budgeted.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3. Did they spend more or less money than they planned to?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4. Overall, are they in a better or worse financial situation than they planned for?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5. What item had the largest overspend compared to the planned spend?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Q18 -&gt; Q22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 dirty="0">
                <a:solidFill>
                  <a:srgbClr val="00B2FF"/>
                </a:solidFill>
                <a:latin typeface="ADLaM Display"/>
              </a:rPr>
              <a:t>What is a Bank Statement?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350000"/>
            <a:ext cx="10515600" cy="14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70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A </a:t>
            </a:r>
            <a:r>
              <a:rPr sz="1700" b="1" i="0">
                <a:solidFill>
                  <a:srgbClr val="00B2FF"/>
                </a:solidFill>
                <a:latin typeface="Source Sans Pro"/>
              </a:rPr>
              <a:t>bank statement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 shows a record of all of the money that has gone in and gone out of a bank account. The balance updates after each transaction.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203D48"/>
                </a:solidFill>
                <a:latin typeface="Source Sans Pro"/>
              </a:rPr>
              <a:t>A budget plans </a:t>
            </a:r>
            <a:r>
              <a:rPr sz="1700" b="1" i="0">
                <a:solidFill>
                  <a:srgbClr val="049F84"/>
                </a:solidFill>
                <a:latin typeface="Source Sans Pro"/>
              </a:rPr>
              <a:t>future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 income and spending; a bank statement shows the </a:t>
            </a:r>
            <a:r>
              <a:rPr sz="1700" b="1" i="0">
                <a:solidFill>
                  <a:srgbClr val="FFA700"/>
                </a:solidFill>
                <a:latin typeface="Source Sans Pro"/>
              </a:rPr>
              <a:t>actual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 income and expenditure that has occurred over a period of time.</a:t>
            </a:r>
          </a:p>
        </p:txBody>
      </p:sp>
      <p:sp>
        <p:nvSpPr>
          <p:cNvPr id="4" name="anim_click1"/>
          <p:cNvSpPr txBox="1"/>
          <p:nvPr/>
        </p:nvSpPr>
        <p:spPr>
          <a:xfrm>
            <a:off x="838200" y="3348000"/>
            <a:ext cx="10515600" cy="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049F84"/>
                </a:solidFill>
                <a:latin typeface="Source Sans Pro"/>
              </a:rPr>
              <a:t>Monitor income and expenditure: </a:t>
            </a:r>
            <a:r>
              <a:rPr sz="1600" b="1" i="0">
                <a:solidFill>
                  <a:srgbClr val="203D48"/>
                </a:solidFill>
                <a:latin typeface="Source Sans Pro"/>
              </a:rPr>
              <a:t>see exactly what came in and went out of the account.</a:t>
            </a:r>
          </a:p>
        </p:txBody>
      </p:sp>
      <p:sp>
        <p:nvSpPr>
          <p:cNvPr id="5" name="anim_click2"/>
          <p:cNvSpPr txBox="1"/>
          <p:nvPr/>
        </p:nvSpPr>
        <p:spPr>
          <a:xfrm>
            <a:off x="838200" y="3828000"/>
            <a:ext cx="10515600" cy="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00B2FF"/>
                </a:solidFill>
                <a:latin typeface="Source Sans Pro"/>
              </a:rPr>
              <a:t>Determine their financial position: </a:t>
            </a:r>
            <a:r>
              <a:rPr sz="1600" b="1" i="0" dirty="0">
                <a:solidFill>
                  <a:srgbClr val="203D48"/>
                </a:solidFill>
                <a:latin typeface="Source Sans Pro"/>
              </a:rPr>
              <a:t>check the balance and compare how much was earned and spent over a period of time.</a:t>
            </a:r>
          </a:p>
        </p:txBody>
      </p:sp>
      <p:sp>
        <p:nvSpPr>
          <p:cNvPr id="6" name="anim_click3"/>
          <p:cNvSpPr txBox="1"/>
          <p:nvPr/>
        </p:nvSpPr>
        <p:spPr>
          <a:xfrm>
            <a:off x="838200" y="4628000"/>
            <a:ext cx="10515600" cy="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>
                <a:solidFill>
                  <a:srgbClr val="FFA700"/>
                </a:solidFill>
                <a:latin typeface="Source Sans Pro"/>
              </a:rPr>
              <a:t>Categorise spending: </a:t>
            </a:r>
            <a:r>
              <a:rPr sz="1600" b="1" i="0">
                <a:solidFill>
                  <a:srgbClr val="203D48"/>
                </a:solidFill>
                <a:latin typeface="Source Sans Pro"/>
              </a:rPr>
              <a:t>group spending (eg food, car, household bills) to see where their money is going.</a:t>
            </a:r>
          </a:p>
        </p:txBody>
      </p:sp>
      <p:sp>
        <p:nvSpPr>
          <p:cNvPr id="7" name="anim_click4"/>
          <p:cNvSpPr txBox="1"/>
          <p:nvPr/>
        </p:nvSpPr>
        <p:spPr>
          <a:xfrm>
            <a:off x="838200" y="5108000"/>
            <a:ext cx="10515600" cy="8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32201"/>
                </a:solidFill>
                <a:latin typeface="Source Sans Pro"/>
              </a:rPr>
              <a:t>Help when applying for a loan or mortgage: </a:t>
            </a:r>
            <a:r>
              <a:rPr sz="1600" b="1" i="0" dirty="0">
                <a:solidFill>
                  <a:srgbClr val="203D48"/>
                </a:solidFill>
                <a:latin typeface="Source Sans Pro"/>
              </a:rPr>
              <a:t>lenders ask to see recent statements to check spending patterns before approving a loan.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63F115-2D39-CE13-112F-84B007E3CE10}"/>
              </a:ext>
            </a:extLst>
          </p:cNvPr>
          <p:cNvSpPr txBox="1"/>
          <p:nvPr/>
        </p:nvSpPr>
        <p:spPr>
          <a:xfrm>
            <a:off x="838200" y="2805334"/>
            <a:ext cx="93000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sz="2400" b="0" i="0" dirty="0">
                <a:solidFill>
                  <a:srgbClr val="00B2FF"/>
                </a:solidFill>
                <a:latin typeface="ADLaM Display"/>
              </a:rPr>
              <a:t>Uses of</a:t>
            </a:r>
            <a:r>
              <a:rPr sz="2400" b="0" i="0" dirty="0">
                <a:solidFill>
                  <a:srgbClr val="00B2FF"/>
                </a:solidFill>
                <a:latin typeface="ADLaM Display"/>
              </a:rPr>
              <a:t> a Bank Statement?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Reading a Bank Statement</a:t>
            </a:r>
          </a:p>
        </p:txBody>
      </p:sp>
      <p:sp>
        <p:nvSpPr>
          <p:cNvPr id="3" name="Rectangle 2"/>
          <p:cNvSpPr/>
          <p:nvPr/>
        </p:nvSpPr>
        <p:spPr>
          <a:xfrm>
            <a:off x="520700" y="1500000"/>
            <a:ext cx="12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770700" y="1500000"/>
            <a:ext cx="215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Transaction Details</a:t>
            </a:r>
          </a:p>
        </p:txBody>
      </p:sp>
      <p:sp>
        <p:nvSpPr>
          <p:cNvPr id="5" name="Rectangle 4"/>
          <p:cNvSpPr/>
          <p:nvPr/>
        </p:nvSpPr>
        <p:spPr>
          <a:xfrm>
            <a:off x="3920700" y="1500000"/>
            <a:ext cx="140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 dirty="0">
                <a:solidFill>
                  <a:srgbClr val="FFFFFF"/>
                </a:solidFill>
                <a:latin typeface="Source Sans Pro"/>
              </a:rPr>
              <a:t>Payments Out (€)</a:t>
            </a:r>
          </a:p>
        </p:txBody>
      </p:sp>
      <p:sp>
        <p:nvSpPr>
          <p:cNvPr id="6" name="Rectangle 5"/>
          <p:cNvSpPr/>
          <p:nvPr/>
        </p:nvSpPr>
        <p:spPr>
          <a:xfrm>
            <a:off x="5320700" y="1500000"/>
            <a:ext cx="140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Payments In (€)</a:t>
            </a:r>
          </a:p>
        </p:txBody>
      </p:sp>
      <p:sp>
        <p:nvSpPr>
          <p:cNvPr id="7" name="Rectangle 6"/>
          <p:cNvSpPr/>
          <p:nvPr/>
        </p:nvSpPr>
        <p:spPr>
          <a:xfrm>
            <a:off x="6720700" y="1500000"/>
            <a:ext cx="1500000" cy="38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Source Sans Pro"/>
              </a:rPr>
              <a:t>Balance (€)</a:t>
            </a:r>
          </a:p>
        </p:txBody>
      </p:sp>
      <p:sp>
        <p:nvSpPr>
          <p:cNvPr id="8" name="Rectangle 7"/>
          <p:cNvSpPr/>
          <p:nvPr/>
        </p:nvSpPr>
        <p:spPr>
          <a:xfrm>
            <a:off x="520700" y="1880000"/>
            <a:ext cx="12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 dirty="0">
                <a:solidFill>
                  <a:srgbClr val="203D48"/>
                </a:solidFill>
                <a:latin typeface="Source Sans Pro"/>
              </a:rPr>
              <a:t>01 Jan 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1770700" y="1880000"/>
            <a:ext cx="2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0" name="Rectangle 9"/>
          <p:cNvSpPr/>
          <p:nvPr/>
        </p:nvSpPr>
        <p:spPr>
          <a:xfrm>
            <a:off x="3920700" y="188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1" name="Rectangle 10"/>
          <p:cNvSpPr/>
          <p:nvPr/>
        </p:nvSpPr>
        <p:spPr>
          <a:xfrm>
            <a:off x="5320700" y="188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2" name="Rectangle 11"/>
          <p:cNvSpPr/>
          <p:nvPr/>
        </p:nvSpPr>
        <p:spPr>
          <a:xfrm>
            <a:off x="6720700" y="1880000"/>
            <a:ext cx="15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3" name="Rectangle 12"/>
          <p:cNvSpPr/>
          <p:nvPr/>
        </p:nvSpPr>
        <p:spPr>
          <a:xfrm>
            <a:off x="520700" y="2260000"/>
            <a:ext cx="12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03 Jan 2026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770700" y="2260000"/>
            <a:ext cx="2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5" name="Rectangle 14"/>
          <p:cNvSpPr/>
          <p:nvPr/>
        </p:nvSpPr>
        <p:spPr>
          <a:xfrm>
            <a:off x="3920700" y="226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6" name="Rectangle 15"/>
          <p:cNvSpPr/>
          <p:nvPr/>
        </p:nvSpPr>
        <p:spPr>
          <a:xfrm>
            <a:off x="5320700" y="226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7" name="Rectangle 16"/>
          <p:cNvSpPr/>
          <p:nvPr/>
        </p:nvSpPr>
        <p:spPr>
          <a:xfrm>
            <a:off x="6720700" y="2260000"/>
            <a:ext cx="15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18" name="Rectangle 17"/>
          <p:cNvSpPr/>
          <p:nvPr/>
        </p:nvSpPr>
        <p:spPr>
          <a:xfrm>
            <a:off x="520700" y="2640000"/>
            <a:ext cx="12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05 Jan 2026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770700" y="2640000"/>
            <a:ext cx="2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0" name="Rectangle 19"/>
          <p:cNvSpPr/>
          <p:nvPr/>
        </p:nvSpPr>
        <p:spPr>
          <a:xfrm>
            <a:off x="3920700" y="264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1" name="Rectangle 20"/>
          <p:cNvSpPr/>
          <p:nvPr/>
        </p:nvSpPr>
        <p:spPr>
          <a:xfrm>
            <a:off x="5320700" y="264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2" name="Rectangle 21"/>
          <p:cNvSpPr/>
          <p:nvPr/>
        </p:nvSpPr>
        <p:spPr>
          <a:xfrm>
            <a:off x="6720700" y="2640000"/>
            <a:ext cx="15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3" name="Rectangle 22"/>
          <p:cNvSpPr/>
          <p:nvPr/>
        </p:nvSpPr>
        <p:spPr>
          <a:xfrm>
            <a:off x="520700" y="3020000"/>
            <a:ext cx="12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06 Jan 2026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770700" y="3020000"/>
            <a:ext cx="2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5" name="Rectangle 24"/>
          <p:cNvSpPr/>
          <p:nvPr/>
        </p:nvSpPr>
        <p:spPr>
          <a:xfrm>
            <a:off x="3920700" y="302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6" name="Rectangle 25"/>
          <p:cNvSpPr/>
          <p:nvPr/>
        </p:nvSpPr>
        <p:spPr>
          <a:xfrm>
            <a:off x="5320700" y="302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7" name="Rectangle 26"/>
          <p:cNvSpPr/>
          <p:nvPr/>
        </p:nvSpPr>
        <p:spPr>
          <a:xfrm>
            <a:off x="6720700" y="3020000"/>
            <a:ext cx="15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28" name="Rectangle 27"/>
          <p:cNvSpPr/>
          <p:nvPr/>
        </p:nvSpPr>
        <p:spPr>
          <a:xfrm>
            <a:off x="520700" y="3400000"/>
            <a:ext cx="12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10 Jan 2026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770700" y="3400000"/>
            <a:ext cx="2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0" name="Rectangle 29"/>
          <p:cNvSpPr/>
          <p:nvPr/>
        </p:nvSpPr>
        <p:spPr>
          <a:xfrm>
            <a:off x="3920700" y="340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1" name="Rectangle 30"/>
          <p:cNvSpPr/>
          <p:nvPr/>
        </p:nvSpPr>
        <p:spPr>
          <a:xfrm>
            <a:off x="5320700" y="340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2" name="Rectangle 31"/>
          <p:cNvSpPr/>
          <p:nvPr/>
        </p:nvSpPr>
        <p:spPr>
          <a:xfrm>
            <a:off x="6720700" y="3400000"/>
            <a:ext cx="15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3" name="Rectangle 32"/>
          <p:cNvSpPr/>
          <p:nvPr/>
        </p:nvSpPr>
        <p:spPr>
          <a:xfrm>
            <a:off x="520700" y="3780000"/>
            <a:ext cx="12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20 Jan 2026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770700" y="3780000"/>
            <a:ext cx="2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5" name="Rectangle 34"/>
          <p:cNvSpPr/>
          <p:nvPr/>
        </p:nvSpPr>
        <p:spPr>
          <a:xfrm>
            <a:off x="3920700" y="378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6" name="Rectangle 35"/>
          <p:cNvSpPr/>
          <p:nvPr/>
        </p:nvSpPr>
        <p:spPr>
          <a:xfrm>
            <a:off x="5320700" y="378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7" name="Rectangle 36"/>
          <p:cNvSpPr/>
          <p:nvPr/>
        </p:nvSpPr>
        <p:spPr>
          <a:xfrm>
            <a:off x="6720700" y="3780000"/>
            <a:ext cx="15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38" name="Rectangle 37"/>
          <p:cNvSpPr/>
          <p:nvPr/>
        </p:nvSpPr>
        <p:spPr>
          <a:xfrm>
            <a:off x="520700" y="4160000"/>
            <a:ext cx="12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28 Jan 2026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770700" y="4160000"/>
            <a:ext cx="2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0" name="Rectangle 39"/>
          <p:cNvSpPr/>
          <p:nvPr/>
        </p:nvSpPr>
        <p:spPr>
          <a:xfrm>
            <a:off x="3920700" y="416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1" name="Rectangle 40"/>
          <p:cNvSpPr/>
          <p:nvPr/>
        </p:nvSpPr>
        <p:spPr>
          <a:xfrm>
            <a:off x="5320700" y="416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2" name="Rectangle 41"/>
          <p:cNvSpPr/>
          <p:nvPr/>
        </p:nvSpPr>
        <p:spPr>
          <a:xfrm>
            <a:off x="6720700" y="4160000"/>
            <a:ext cx="15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3" name="Rectangle 42"/>
          <p:cNvSpPr/>
          <p:nvPr/>
        </p:nvSpPr>
        <p:spPr>
          <a:xfrm>
            <a:off x="520700" y="4540000"/>
            <a:ext cx="12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203D48"/>
                </a:solidFill>
                <a:latin typeface="Source Sans Pro"/>
              </a:rPr>
              <a:t>30 Jan 2026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770700" y="4540000"/>
            <a:ext cx="215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5" name="Rectangle 44"/>
          <p:cNvSpPr/>
          <p:nvPr/>
        </p:nvSpPr>
        <p:spPr>
          <a:xfrm>
            <a:off x="3920700" y="454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6" name="Rectangle 45"/>
          <p:cNvSpPr/>
          <p:nvPr/>
        </p:nvSpPr>
        <p:spPr>
          <a:xfrm>
            <a:off x="5320700" y="4540000"/>
            <a:ext cx="14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7" name="Rectangle 46"/>
          <p:cNvSpPr/>
          <p:nvPr/>
        </p:nvSpPr>
        <p:spPr>
          <a:xfrm>
            <a:off x="6720700" y="4540000"/>
            <a:ext cx="1500000" cy="38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400"/>
          </a:p>
        </p:txBody>
      </p:sp>
      <p:sp>
        <p:nvSpPr>
          <p:cNvPr id="48" name="TextBox 47"/>
          <p:cNvSpPr txBox="1"/>
          <p:nvPr/>
        </p:nvSpPr>
        <p:spPr>
          <a:xfrm>
            <a:off x="1810700" y="1985361"/>
            <a:ext cx="20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BALANCE FORWARD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810700" y="2365361"/>
            <a:ext cx="20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Tesco - Groceries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810700" y="2745361"/>
            <a:ext cx="20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Netflix SEPA DD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810700" y="3125361"/>
            <a:ext cx="20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Child Benefit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810700" y="3505361"/>
            <a:ext cx="20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Sky Broadband SEPA DD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810700" y="3885361"/>
            <a:ext cx="20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Sunshine Creche SEPA DD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10700" y="4265361"/>
            <a:ext cx="20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Mortgage SEPA DD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1810700" y="4645361"/>
            <a:ext cx="20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Paypath - Salary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760700" y="1985361"/>
            <a:ext cx="14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850.00</a:t>
            </a:r>
          </a:p>
        </p:txBody>
      </p:sp>
      <p:sp>
        <p:nvSpPr>
          <p:cNvPr id="57" name="anim_click1_f0"/>
          <p:cNvSpPr txBox="1"/>
          <p:nvPr/>
        </p:nvSpPr>
        <p:spPr>
          <a:xfrm>
            <a:off x="3960700" y="2365361"/>
            <a:ext cx="13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95.00</a:t>
            </a:r>
          </a:p>
        </p:txBody>
      </p:sp>
      <p:sp>
        <p:nvSpPr>
          <p:cNvPr id="58" name="anim_click1_f1"/>
          <p:cNvSpPr txBox="1"/>
          <p:nvPr/>
        </p:nvSpPr>
        <p:spPr>
          <a:xfrm>
            <a:off x="6760700" y="2365361"/>
            <a:ext cx="14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755.00</a:t>
            </a:r>
          </a:p>
        </p:txBody>
      </p:sp>
      <p:sp>
        <p:nvSpPr>
          <p:cNvPr id="59" name="anim_click1_f2"/>
          <p:cNvSpPr txBox="1"/>
          <p:nvPr/>
        </p:nvSpPr>
        <p:spPr>
          <a:xfrm>
            <a:off x="3960700" y="2745361"/>
            <a:ext cx="13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16.99</a:t>
            </a:r>
          </a:p>
        </p:txBody>
      </p:sp>
      <p:sp>
        <p:nvSpPr>
          <p:cNvPr id="60" name="anim_click1_f3"/>
          <p:cNvSpPr txBox="1"/>
          <p:nvPr/>
        </p:nvSpPr>
        <p:spPr>
          <a:xfrm>
            <a:off x="6760700" y="2745361"/>
            <a:ext cx="14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738.01</a:t>
            </a:r>
          </a:p>
        </p:txBody>
      </p:sp>
      <p:sp>
        <p:nvSpPr>
          <p:cNvPr id="61" name="anim_click1_c"/>
          <p:cNvSpPr txBox="1"/>
          <p:nvPr/>
        </p:nvSpPr>
        <p:spPr>
          <a:xfrm>
            <a:off x="8400700" y="1500000"/>
            <a:ext cx="3611300" cy="3478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 dirty="0">
                <a:solidFill>
                  <a:srgbClr val="203D48"/>
                </a:solidFill>
                <a:latin typeface="Source Sans Pro"/>
              </a:rPr>
              <a:t>Payments out (debits) are SUBTRACTED: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850 -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95 =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755, then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755 -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16.99 =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738.01.</a:t>
            </a:r>
          </a:p>
        </p:txBody>
      </p:sp>
      <p:sp>
        <p:nvSpPr>
          <p:cNvPr id="62" name="anim_click2_f0"/>
          <p:cNvSpPr txBox="1"/>
          <p:nvPr/>
        </p:nvSpPr>
        <p:spPr>
          <a:xfrm>
            <a:off x="5360700" y="3125361"/>
            <a:ext cx="13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280.00</a:t>
            </a:r>
          </a:p>
        </p:txBody>
      </p:sp>
      <p:sp>
        <p:nvSpPr>
          <p:cNvPr id="63" name="anim_click2_f1"/>
          <p:cNvSpPr txBox="1"/>
          <p:nvPr/>
        </p:nvSpPr>
        <p:spPr>
          <a:xfrm>
            <a:off x="6760700" y="3125361"/>
            <a:ext cx="14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1,018.01</a:t>
            </a:r>
          </a:p>
        </p:txBody>
      </p:sp>
      <p:sp>
        <p:nvSpPr>
          <p:cNvPr id="64" name="anim_click2_c"/>
          <p:cNvSpPr txBox="1"/>
          <p:nvPr/>
        </p:nvSpPr>
        <p:spPr>
          <a:xfrm>
            <a:off x="8400700" y="2430000"/>
            <a:ext cx="3611300" cy="3478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 dirty="0">
                <a:solidFill>
                  <a:srgbClr val="203D48"/>
                </a:solidFill>
                <a:latin typeface="Source Sans Pro"/>
              </a:rPr>
              <a:t>Payments in (credits) are ADDED: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738.01 +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280 =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1,018.01.</a:t>
            </a:r>
          </a:p>
        </p:txBody>
      </p:sp>
      <p:sp>
        <p:nvSpPr>
          <p:cNvPr id="65" name="anim_click3_f0"/>
          <p:cNvSpPr txBox="1"/>
          <p:nvPr/>
        </p:nvSpPr>
        <p:spPr>
          <a:xfrm>
            <a:off x="3960700" y="3505361"/>
            <a:ext cx="13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70.00</a:t>
            </a:r>
          </a:p>
        </p:txBody>
      </p:sp>
      <p:sp>
        <p:nvSpPr>
          <p:cNvPr id="66" name="anim_click3_f1"/>
          <p:cNvSpPr txBox="1"/>
          <p:nvPr/>
        </p:nvSpPr>
        <p:spPr>
          <a:xfrm>
            <a:off x="6760700" y="3505361"/>
            <a:ext cx="14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948.01</a:t>
            </a:r>
          </a:p>
        </p:txBody>
      </p:sp>
      <p:sp>
        <p:nvSpPr>
          <p:cNvPr id="67" name="anim_click3_f2"/>
          <p:cNvSpPr txBox="1"/>
          <p:nvPr/>
        </p:nvSpPr>
        <p:spPr>
          <a:xfrm>
            <a:off x="3960700" y="3885361"/>
            <a:ext cx="13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650.00</a:t>
            </a:r>
          </a:p>
        </p:txBody>
      </p:sp>
      <p:sp>
        <p:nvSpPr>
          <p:cNvPr id="68" name="anim_click3_f3"/>
          <p:cNvSpPr txBox="1"/>
          <p:nvPr/>
        </p:nvSpPr>
        <p:spPr>
          <a:xfrm>
            <a:off x="6760700" y="3885361"/>
            <a:ext cx="14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298.01</a:t>
            </a:r>
          </a:p>
        </p:txBody>
      </p:sp>
      <p:sp>
        <p:nvSpPr>
          <p:cNvPr id="69" name="anim_click3_c"/>
          <p:cNvSpPr txBox="1"/>
          <p:nvPr/>
        </p:nvSpPr>
        <p:spPr>
          <a:xfrm>
            <a:off x="8400700" y="3360000"/>
            <a:ext cx="361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The balance updates after every transaction.</a:t>
            </a:r>
          </a:p>
        </p:txBody>
      </p:sp>
      <p:sp>
        <p:nvSpPr>
          <p:cNvPr id="70" name="anim_click4_f0"/>
          <p:cNvSpPr txBox="1"/>
          <p:nvPr/>
        </p:nvSpPr>
        <p:spPr>
          <a:xfrm>
            <a:off x="3960700" y="4265361"/>
            <a:ext cx="13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950.00</a:t>
            </a:r>
          </a:p>
        </p:txBody>
      </p:sp>
      <p:sp>
        <p:nvSpPr>
          <p:cNvPr id="71" name="anim_click4_f1"/>
          <p:cNvSpPr txBox="1"/>
          <p:nvPr/>
        </p:nvSpPr>
        <p:spPr>
          <a:xfrm>
            <a:off x="6760700" y="4265361"/>
            <a:ext cx="14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 dirty="0">
                <a:solidFill>
                  <a:srgbClr val="FF0000"/>
                </a:solidFill>
                <a:latin typeface="Source Sans Pro"/>
              </a:rPr>
              <a:t>(651.99)</a:t>
            </a:r>
          </a:p>
        </p:txBody>
      </p:sp>
      <p:sp>
        <p:nvSpPr>
          <p:cNvPr id="72" name="anim_click4_c"/>
          <p:cNvSpPr txBox="1"/>
          <p:nvPr/>
        </p:nvSpPr>
        <p:spPr>
          <a:xfrm>
            <a:off x="8400700" y="4290000"/>
            <a:ext cx="36113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 dirty="0">
                <a:solidFill>
                  <a:srgbClr val="203D48"/>
                </a:solidFill>
                <a:latin typeface="Source Sans Pro"/>
              </a:rPr>
              <a:t>The €950 mortgage takes the account below zero: OVERDRAWN, shown in brackets.</a:t>
            </a:r>
          </a:p>
        </p:txBody>
      </p:sp>
      <p:sp>
        <p:nvSpPr>
          <p:cNvPr id="73" name="anim_click5_f0"/>
          <p:cNvSpPr txBox="1"/>
          <p:nvPr/>
        </p:nvSpPr>
        <p:spPr>
          <a:xfrm>
            <a:off x="5360700" y="4645361"/>
            <a:ext cx="13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3,200.00</a:t>
            </a:r>
          </a:p>
        </p:txBody>
      </p:sp>
      <p:sp>
        <p:nvSpPr>
          <p:cNvPr id="74" name="anim_click5_f1"/>
          <p:cNvSpPr txBox="1"/>
          <p:nvPr/>
        </p:nvSpPr>
        <p:spPr>
          <a:xfrm>
            <a:off x="6760700" y="4645361"/>
            <a:ext cx="14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1">
                <a:solidFill>
                  <a:srgbClr val="2E55C6"/>
                </a:solidFill>
                <a:latin typeface="Source Sans Pro"/>
              </a:rPr>
              <a:t>2,548.01</a:t>
            </a:r>
          </a:p>
        </p:txBody>
      </p:sp>
      <p:sp>
        <p:nvSpPr>
          <p:cNvPr id="75" name="anim_click5_c"/>
          <p:cNvSpPr txBox="1"/>
          <p:nvPr/>
        </p:nvSpPr>
        <p:spPr>
          <a:xfrm>
            <a:off x="8400700" y="5220000"/>
            <a:ext cx="3611300" cy="3478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1" i="0" dirty="0">
                <a:solidFill>
                  <a:srgbClr val="203D48"/>
                </a:solidFill>
                <a:latin typeface="Source Sans Pro"/>
              </a:rPr>
              <a:t>The salary arrives by </a:t>
            </a:r>
            <a:r>
              <a:rPr sz="1100" b="1" i="0" dirty="0" err="1">
                <a:solidFill>
                  <a:srgbClr val="203D48"/>
                </a:solidFill>
                <a:latin typeface="Source Sans Pro"/>
              </a:rPr>
              <a:t>Paypath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: (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651.99) +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3,200 = </a:t>
            </a:r>
            <a:r>
              <a:rPr lang="en-GB" sz="11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100" b="1" i="0" dirty="0">
                <a:solidFill>
                  <a:srgbClr val="203D48"/>
                </a:solidFill>
                <a:latin typeface="Source Sans Pro"/>
              </a:rPr>
              <a:t>2,548.01.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520700" y="5120000"/>
            <a:ext cx="7600000" cy="42857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 dirty="0">
                <a:solidFill>
                  <a:srgbClr val="00B2FF"/>
                </a:solidFill>
                <a:latin typeface="Source Sans Pro"/>
              </a:rPr>
              <a:t>Totals: </a:t>
            </a:r>
            <a:r>
              <a:rPr sz="1300" b="1" i="0" dirty="0">
                <a:solidFill>
                  <a:srgbClr val="203D48"/>
                </a:solidFill>
                <a:latin typeface="Source Sans Pro"/>
              </a:rPr>
              <a:t>Opening </a:t>
            </a:r>
            <a:r>
              <a:rPr lang="en-GB" sz="13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300" b="1" i="0" dirty="0">
                <a:solidFill>
                  <a:srgbClr val="203D48"/>
                </a:solidFill>
                <a:latin typeface="Source Sans Pro"/>
              </a:rPr>
              <a:t>850.00  |  Payments Out </a:t>
            </a:r>
            <a:r>
              <a:rPr lang="en-GB" sz="13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300" b="1" i="0" dirty="0">
                <a:solidFill>
                  <a:srgbClr val="203D48"/>
                </a:solidFill>
                <a:latin typeface="Source Sans Pro"/>
              </a:rPr>
              <a:t>1,781.99  |  Payments In </a:t>
            </a:r>
            <a:r>
              <a:rPr lang="en-GB" sz="13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300" b="1" i="0" dirty="0">
                <a:solidFill>
                  <a:srgbClr val="203D48"/>
                </a:solidFill>
                <a:latin typeface="Source Sans Pro"/>
              </a:rPr>
              <a:t>3,480.00  |  Closing </a:t>
            </a:r>
            <a:r>
              <a:rPr lang="en-GB" sz="1300" b="1" i="0" dirty="0">
                <a:solidFill>
                  <a:srgbClr val="203D48"/>
                </a:solidFill>
                <a:latin typeface="Source Sans Pro"/>
              </a:rPr>
              <a:t>€</a:t>
            </a:r>
            <a:r>
              <a:rPr sz="1300" b="1" i="0" dirty="0">
                <a:solidFill>
                  <a:srgbClr val="203D48"/>
                </a:solidFill>
                <a:latin typeface="Source Sans Pro"/>
              </a:rPr>
              <a:t>2,548.01.  </a:t>
            </a:r>
            <a:endParaRPr lang="en-GB" sz="1300" b="1" i="0" dirty="0">
              <a:solidFill>
                <a:srgbClr val="203D48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 dirty="0">
                <a:solidFill>
                  <a:srgbClr val="203D48"/>
                </a:solidFill>
                <a:latin typeface="Source Sans Pro"/>
              </a:rPr>
              <a:t>The IBAN is a unique number identifying the account.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Current Account Services</a:t>
            </a:r>
          </a:p>
        </p:txBody>
      </p:sp>
      <p:sp>
        <p:nvSpPr>
          <p:cNvPr id="3" name="anim_click1"/>
          <p:cNvSpPr txBox="1"/>
          <p:nvPr/>
        </p:nvSpPr>
        <p:spPr>
          <a:xfrm>
            <a:off x="838200" y="1500000"/>
            <a:ext cx="51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900" b="1" i="0">
                <a:solidFill>
                  <a:srgbClr val="00B2FF"/>
                </a:solidFill>
                <a:latin typeface="Source Sans Pro"/>
              </a:rPr>
              <a:t>Debit Card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203D48"/>
                </a:solidFill>
                <a:latin typeface="Source Sans Pro"/>
              </a:rPr>
              <a:t>A card for day-to-day transactions: pay for purchases or withdraw money from an ATM using a PIN.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0B2FF"/>
                </a:solidFill>
                <a:latin typeface="Source Sans Pro"/>
              </a:rPr>
              <a:t>eg </a:t>
            </a:r>
            <a:r>
              <a:rPr sz="1300" b="1" i="0">
                <a:solidFill>
                  <a:srgbClr val="203D48"/>
                </a:solidFill>
                <a:latin typeface="Source Sans Pro"/>
              </a:rPr>
              <a:t>Tapping for a takeaway coffee.</a:t>
            </a:r>
          </a:p>
        </p:txBody>
      </p:sp>
      <p:sp>
        <p:nvSpPr>
          <p:cNvPr id="4" name="anim_click1_b"/>
          <p:cNvSpPr txBox="1"/>
          <p:nvPr/>
        </p:nvSpPr>
        <p:spPr>
          <a:xfrm>
            <a:off x="6253800" y="1500000"/>
            <a:ext cx="5100000" cy="10472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900" b="1" i="0" dirty="0">
                <a:solidFill>
                  <a:srgbClr val="049F84"/>
                </a:solidFill>
                <a:latin typeface="Source Sans Pro"/>
              </a:rPr>
              <a:t>ATM</a:t>
            </a:r>
            <a:r>
              <a:rPr lang="en-GB" sz="1900" b="1" i="0" dirty="0">
                <a:solidFill>
                  <a:srgbClr val="049F84"/>
                </a:solidFill>
                <a:latin typeface="Source Sans Pro"/>
              </a:rPr>
              <a:t> (Automated Teller Machine)</a:t>
            </a:r>
            <a:endParaRPr sz="1900" b="1" i="0" dirty="0">
              <a:solidFill>
                <a:srgbClr val="049F84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 dirty="0">
                <a:solidFill>
                  <a:srgbClr val="203D48"/>
                </a:solidFill>
                <a:latin typeface="Source Sans Pro"/>
              </a:rPr>
              <a:t>A debit card can be used at an ATM to withdraw cash or check the account balance.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 dirty="0" err="1">
                <a:solidFill>
                  <a:srgbClr val="049F84"/>
                </a:solidFill>
                <a:latin typeface="Source Sans Pro"/>
              </a:rPr>
              <a:t>eg</a:t>
            </a:r>
            <a:r>
              <a:rPr sz="1300" b="1" i="0" dirty="0">
                <a:solidFill>
                  <a:srgbClr val="049F84"/>
                </a:solidFill>
                <a:latin typeface="Source Sans Pro"/>
              </a:rPr>
              <a:t> </a:t>
            </a:r>
            <a:r>
              <a:rPr sz="1300" b="1" i="0" dirty="0">
                <a:solidFill>
                  <a:srgbClr val="203D48"/>
                </a:solidFill>
                <a:latin typeface="Source Sans Pro"/>
              </a:rPr>
              <a:t>Withdrawing €100 cash.</a:t>
            </a:r>
          </a:p>
        </p:txBody>
      </p:sp>
      <p:sp>
        <p:nvSpPr>
          <p:cNvPr id="5" name="anim_click2"/>
          <p:cNvSpPr txBox="1"/>
          <p:nvPr/>
        </p:nvSpPr>
        <p:spPr>
          <a:xfrm>
            <a:off x="838200" y="3050000"/>
            <a:ext cx="51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900" b="1" i="0">
                <a:solidFill>
                  <a:srgbClr val="FFA700"/>
                </a:solidFill>
                <a:latin typeface="Source Sans Pro"/>
              </a:rPr>
              <a:t>Paypath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203D48"/>
                </a:solidFill>
                <a:latin typeface="Source Sans Pro"/>
              </a:rPr>
              <a:t>Used by an employer to pay wages directly into an employee’s account.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FA700"/>
                </a:solidFill>
                <a:latin typeface="Source Sans Pro"/>
              </a:rPr>
              <a:t>eg </a:t>
            </a:r>
            <a:r>
              <a:rPr sz="1300" b="1" i="0">
                <a:solidFill>
                  <a:srgbClr val="203D48"/>
                </a:solidFill>
                <a:latin typeface="Source Sans Pro"/>
              </a:rPr>
              <a:t>Salary lodged every month.</a:t>
            </a:r>
          </a:p>
        </p:txBody>
      </p:sp>
      <p:sp>
        <p:nvSpPr>
          <p:cNvPr id="6" name="anim_click2_b"/>
          <p:cNvSpPr txBox="1"/>
          <p:nvPr/>
        </p:nvSpPr>
        <p:spPr>
          <a:xfrm>
            <a:off x="6253800" y="3050000"/>
            <a:ext cx="51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900" b="1" i="0">
                <a:solidFill>
                  <a:srgbClr val="F32201"/>
                </a:solidFill>
                <a:latin typeface="Source Sans Pro"/>
              </a:rPr>
              <a:t>Direct Debit (DD)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203D48"/>
                </a:solidFill>
                <a:latin typeface="Source Sans Pro"/>
              </a:rPr>
              <a:t>An instruction to your bank to allow a company take a variable amount from your account on an agreed date.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32201"/>
                </a:solidFill>
                <a:latin typeface="Source Sans Pro"/>
              </a:rPr>
              <a:t>eg </a:t>
            </a:r>
            <a:r>
              <a:rPr sz="1300" b="1" i="0">
                <a:solidFill>
                  <a:srgbClr val="203D48"/>
                </a:solidFill>
                <a:latin typeface="Source Sans Pro"/>
              </a:rPr>
              <a:t>Paying an electricity or phone bill that varies with use.</a:t>
            </a:r>
          </a:p>
        </p:txBody>
      </p:sp>
      <p:sp>
        <p:nvSpPr>
          <p:cNvPr id="7" name="anim_click3"/>
          <p:cNvSpPr txBox="1"/>
          <p:nvPr/>
        </p:nvSpPr>
        <p:spPr>
          <a:xfrm>
            <a:off x="838200" y="4600000"/>
            <a:ext cx="51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900" b="1" i="0">
                <a:solidFill>
                  <a:srgbClr val="00B2FF"/>
                </a:solidFill>
                <a:latin typeface="Source Sans Pro"/>
              </a:rPr>
              <a:t>Standing Order (SO)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203D48"/>
                </a:solidFill>
                <a:latin typeface="Source Sans Pro"/>
              </a:rPr>
              <a:t>An instruction to your bank to pay a fixed amount at regular intervals to a business.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00B2FF"/>
                </a:solidFill>
                <a:latin typeface="Source Sans Pro"/>
              </a:rPr>
              <a:t>eg </a:t>
            </a:r>
            <a:r>
              <a:rPr sz="1300" b="1" i="0">
                <a:solidFill>
                  <a:srgbClr val="203D48"/>
                </a:solidFill>
                <a:latin typeface="Source Sans Pro"/>
              </a:rPr>
              <a:t>Paying a gym membership each month.</a:t>
            </a:r>
          </a:p>
        </p:txBody>
      </p:sp>
      <p:sp>
        <p:nvSpPr>
          <p:cNvPr id="8" name="anim_click3_b"/>
          <p:cNvSpPr txBox="1"/>
          <p:nvPr/>
        </p:nvSpPr>
        <p:spPr>
          <a:xfrm>
            <a:off x="6253800" y="4600000"/>
            <a:ext cx="5100000" cy="15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900" b="1" i="0">
                <a:solidFill>
                  <a:srgbClr val="F32201"/>
                </a:solidFill>
                <a:latin typeface="Source Sans Pro"/>
              </a:rPr>
              <a:t>Overdraft (OD)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300"/>
              </a:spcAft>
            </a:pPr>
            <a:r>
              <a:rPr sz="1300" b="1" i="0">
                <a:solidFill>
                  <a:srgbClr val="203D48"/>
                </a:solidFill>
                <a:latin typeface="Source Sans Pro"/>
              </a:rPr>
              <a:t>An agreement with your bank that allows a negative balance up to an agreed limit.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F32201"/>
                </a:solidFill>
                <a:latin typeface="Source Sans Pro"/>
              </a:rPr>
              <a:t>eg </a:t>
            </a:r>
            <a:r>
              <a:rPr sz="1300" b="1" i="0">
                <a:solidFill>
                  <a:srgbClr val="203D48"/>
                </a:solidFill>
                <a:latin typeface="Source Sans Pro"/>
              </a:rPr>
              <a:t>A €200 balance and €300 spent leaves you overdrawn by €100.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409800"/>
            <a:ext cx="10670000" cy="9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 dirty="0">
                <a:solidFill>
                  <a:srgbClr val="FFDE5C"/>
                </a:solidFill>
                <a:latin typeface="Source Sans Pro"/>
              </a:rPr>
              <a:t>Key Skill: </a:t>
            </a:r>
            <a:r>
              <a:rPr sz="2200" b="1" i="0" dirty="0">
                <a:solidFill>
                  <a:srgbClr val="FFFFFF"/>
                </a:solidFill>
                <a:latin typeface="Source Sans Pro"/>
              </a:rPr>
              <a:t>Calculate debit and credit entries and the continuous balance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762000" y="1794129"/>
            <a:ext cx="11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Date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1912000" y="1794129"/>
            <a:ext cx="19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Transaction Details</a:t>
            </a:r>
          </a:p>
        </p:txBody>
      </p:sp>
      <p:sp>
        <p:nvSpPr>
          <p:cNvPr id="5" name="Rectangle 4"/>
          <p:cNvSpPr/>
          <p:nvPr/>
        </p:nvSpPr>
        <p:spPr>
          <a:xfrm>
            <a:off x="3862000" y="1794129"/>
            <a:ext cx="130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Out (€)</a:t>
            </a:r>
          </a:p>
        </p:txBody>
      </p:sp>
      <p:sp>
        <p:nvSpPr>
          <p:cNvPr id="6" name="Rectangle 5"/>
          <p:cNvSpPr/>
          <p:nvPr/>
        </p:nvSpPr>
        <p:spPr>
          <a:xfrm>
            <a:off x="5162000" y="1794129"/>
            <a:ext cx="130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In (€)</a:t>
            </a:r>
          </a:p>
        </p:txBody>
      </p:sp>
      <p:sp>
        <p:nvSpPr>
          <p:cNvPr id="7" name="Rectangle 6"/>
          <p:cNvSpPr/>
          <p:nvPr/>
        </p:nvSpPr>
        <p:spPr>
          <a:xfrm>
            <a:off x="6462000" y="1794129"/>
            <a:ext cx="1350000" cy="340000"/>
          </a:xfrm>
          <a:prstGeom prst="rect">
            <a:avLst/>
          </a:prstGeom>
          <a:solidFill>
            <a:srgbClr val="203D48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FFFF"/>
                </a:solidFill>
                <a:latin typeface="Source Sans Pro"/>
              </a:rPr>
              <a:t>Balance (€)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213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01 Mar</a:t>
            </a:r>
          </a:p>
        </p:txBody>
      </p:sp>
      <p:sp>
        <p:nvSpPr>
          <p:cNvPr id="9" name="Rectangle 8"/>
          <p:cNvSpPr/>
          <p:nvPr/>
        </p:nvSpPr>
        <p:spPr>
          <a:xfrm>
            <a:off x="1912000" y="213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10" name="Rectangle 9"/>
          <p:cNvSpPr/>
          <p:nvPr/>
        </p:nvSpPr>
        <p:spPr>
          <a:xfrm>
            <a:off x="3862000" y="213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11" name="Rectangle 10"/>
          <p:cNvSpPr/>
          <p:nvPr/>
        </p:nvSpPr>
        <p:spPr>
          <a:xfrm>
            <a:off x="5162000" y="213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12" name="Rectangle 11"/>
          <p:cNvSpPr/>
          <p:nvPr/>
        </p:nvSpPr>
        <p:spPr>
          <a:xfrm>
            <a:off x="6462000" y="2134129"/>
            <a:ext cx="13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13" name="Rectangle 12"/>
          <p:cNvSpPr/>
          <p:nvPr/>
        </p:nvSpPr>
        <p:spPr>
          <a:xfrm>
            <a:off x="762000" y="247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03 Mar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912000" y="247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15" name="Rectangle 14"/>
          <p:cNvSpPr/>
          <p:nvPr/>
        </p:nvSpPr>
        <p:spPr>
          <a:xfrm>
            <a:off x="3862000" y="247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16" name="Rectangle 15"/>
          <p:cNvSpPr/>
          <p:nvPr/>
        </p:nvSpPr>
        <p:spPr>
          <a:xfrm>
            <a:off x="5162000" y="247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17" name="Rectangle 16"/>
          <p:cNvSpPr/>
          <p:nvPr/>
        </p:nvSpPr>
        <p:spPr>
          <a:xfrm>
            <a:off x="6462000" y="2474129"/>
            <a:ext cx="13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18" name="Rectangle 17"/>
          <p:cNvSpPr/>
          <p:nvPr/>
        </p:nvSpPr>
        <p:spPr>
          <a:xfrm>
            <a:off x="762000" y="281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04 Mar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912000" y="281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20" name="Rectangle 19"/>
          <p:cNvSpPr/>
          <p:nvPr/>
        </p:nvSpPr>
        <p:spPr>
          <a:xfrm>
            <a:off x="3862000" y="281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21" name="Rectangle 20"/>
          <p:cNvSpPr/>
          <p:nvPr/>
        </p:nvSpPr>
        <p:spPr>
          <a:xfrm>
            <a:off x="5162000" y="281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22" name="Rectangle 21"/>
          <p:cNvSpPr/>
          <p:nvPr/>
        </p:nvSpPr>
        <p:spPr>
          <a:xfrm>
            <a:off x="6462000" y="2814129"/>
            <a:ext cx="135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23" name="Rectangle 22"/>
          <p:cNvSpPr/>
          <p:nvPr/>
        </p:nvSpPr>
        <p:spPr>
          <a:xfrm>
            <a:off x="762000" y="315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07 Mar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912000" y="315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25" name="Rectangle 24"/>
          <p:cNvSpPr/>
          <p:nvPr/>
        </p:nvSpPr>
        <p:spPr>
          <a:xfrm>
            <a:off x="3862000" y="315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26" name="Rectangle 25"/>
          <p:cNvSpPr/>
          <p:nvPr/>
        </p:nvSpPr>
        <p:spPr>
          <a:xfrm>
            <a:off x="5162000" y="315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27" name="Rectangle 26"/>
          <p:cNvSpPr/>
          <p:nvPr/>
        </p:nvSpPr>
        <p:spPr>
          <a:xfrm>
            <a:off x="6462000" y="3154129"/>
            <a:ext cx="13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28" name="Rectangle 27"/>
          <p:cNvSpPr/>
          <p:nvPr/>
        </p:nvSpPr>
        <p:spPr>
          <a:xfrm>
            <a:off x="762000" y="349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15 Mar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1912000" y="349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30" name="Rectangle 29"/>
          <p:cNvSpPr/>
          <p:nvPr/>
        </p:nvSpPr>
        <p:spPr>
          <a:xfrm>
            <a:off x="3862000" y="349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31" name="Rectangle 30"/>
          <p:cNvSpPr/>
          <p:nvPr/>
        </p:nvSpPr>
        <p:spPr>
          <a:xfrm>
            <a:off x="5162000" y="349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32" name="Rectangle 31"/>
          <p:cNvSpPr/>
          <p:nvPr/>
        </p:nvSpPr>
        <p:spPr>
          <a:xfrm>
            <a:off x="6462000" y="3494129"/>
            <a:ext cx="13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33" name="Rectangle 32"/>
          <p:cNvSpPr/>
          <p:nvPr/>
        </p:nvSpPr>
        <p:spPr>
          <a:xfrm>
            <a:off x="762000" y="383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18 Mar</a:t>
            </a:r>
          </a:p>
        </p:txBody>
      </p:sp>
      <p:sp>
        <p:nvSpPr>
          <p:cNvPr id="34" name="Rectangle 33"/>
          <p:cNvSpPr/>
          <p:nvPr/>
        </p:nvSpPr>
        <p:spPr>
          <a:xfrm>
            <a:off x="1912000" y="383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35" name="Rectangle 34"/>
          <p:cNvSpPr/>
          <p:nvPr/>
        </p:nvSpPr>
        <p:spPr>
          <a:xfrm>
            <a:off x="3862000" y="3834129"/>
            <a:ext cx="130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36" name="Rectangle 35"/>
          <p:cNvSpPr/>
          <p:nvPr/>
        </p:nvSpPr>
        <p:spPr>
          <a:xfrm>
            <a:off x="5162000" y="383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37" name="Rectangle 36"/>
          <p:cNvSpPr/>
          <p:nvPr/>
        </p:nvSpPr>
        <p:spPr>
          <a:xfrm>
            <a:off x="6462000" y="3834129"/>
            <a:ext cx="13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38" name="Rectangle 37"/>
          <p:cNvSpPr/>
          <p:nvPr/>
        </p:nvSpPr>
        <p:spPr>
          <a:xfrm>
            <a:off x="762000" y="417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22 Mar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912000" y="417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40" name="Rectangle 39"/>
          <p:cNvSpPr/>
          <p:nvPr/>
        </p:nvSpPr>
        <p:spPr>
          <a:xfrm>
            <a:off x="3862000" y="417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41" name="Rectangle 40"/>
          <p:cNvSpPr/>
          <p:nvPr/>
        </p:nvSpPr>
        <p:spPr>
          <a:xfrm>
            <a:off x="5162000" y="417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42" name="Rectangle 41"/>
          <p:cNvSpPr/>
          <p:nvPr/>
        </p:nvSpPr>
        <p:spPr>
          <a:xfrm>
            <a:off x="6462000" y="4174129"/>
            <a:ext cx="13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43" name="Rectangle 42"/>
          <p:cNvSpPr/>
          <p:nvPr/>
        </p:nvSpPr>
        <p:spPr>
          <a:xfrm>
            <a:off x="762000" y="451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25 Mar</a:t>
            </a:r>
          </a:p>
        </p:txBody>
      </p:sp>
      <p:sp>
        <p:nvSpPr>
          <p:cNvPr id="44" name="Rectangle 43"/>
          <p:cNvSpPr/>
          <p:nvPr/>
        </p:nvSpPr>
        <p:spPr>
          <a:xfrm>
            <a:off x="1912000" y="451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45" name="Rectangle 44"/>
          <p:cNvSpPr/>
          <p:nvPr/>
        </p:nvSpPr>
        <p:spPr>
          <a:xfrm>
            <a:off x="3862000" y="451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46" name="Rectangle 45"/>
          <p:cNvSpPr/>
          <p:nvPr/>
        </p:nvSpPr>
        <p:spPr>
          <a:xfrm>
            <a:off x="5162000" y="451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47" name="Rectangle 46"/>
          <p:cNvSpPr/>
          <p:nvPr/>
        </p:nvSpPr>
        <p:spPr>
          <a:xfrm>
            <a:off x="6462000" y="4514129"/>
            <a:ext cx="13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48" name="Rectangle 47"/>
          <p:cNvSpPr/>
          <p:nvPr/>
        </p:nvSpPr>
        <p:spPr>
          <a:xfrm>
            <a:off x="762000" y="485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28 Mar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912000" y="485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50" name="Rectangle 49"/>
          <p:cNvSpPr/>
          <p:nvPr/>
        </p:nvSpPr>
        <p:spPr>
          <a:xfrm>
            <a:off x="3862000" y="485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51" name="Rectangle 50"/>
          <p:cNvSpPr/>
          <p:nvPr/>
        </p:nvSpPr>
        <p:spPr>
          <a:xfrm>
            <a:off x="5162000" y="485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52" name="Rectangle 51"/>
          <p:cNvSpPr/>
          <p:nvPr/>
        </p:nvSpPr>
        <p:spPr>
          <a:xfrm>
            <a:off x="6462000" y="4854129"/>
            <a:ext cx="135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53" name="Rectangle 52"/>
          <p:cNvSpPr/>
          <p:nvPr/>
        </p:nvSpPr>
        <p:spPr>
          <a:xfrm>
            <a:off x="762000" y="5194129"/>
            <a:ext cx="11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203D48"/>
                </a:solidFill>
                <a:latin typeface="Source Sans Pro"/>
              </a:rPr>
              <a:t>31 Mar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912000" y="5194129"/>
            <a:ext cx="19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55" name="Rectangle 54"/>
          <p:cNvSpPr/>
          <p:nvPr/>
        </p:nvSpPr>
        <p:spPr>
          <a:xfrm>
            <a:off x="3862000" y="5194129"/>
            <a:ext cx="130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56" name="Rectangle 55"/>
          <p:cNvSpPr/>
          <p:nvPr/>
        </p:nvSpPr>
        <p:spPr>
          <a:xfrm>
            <a:off x="5162000" y="5194129"/>
            <a:ext cx="1300000" cy="340000"/>
          </a:xfrm>
          <a:prstGeom prst="rect">
            <a:avLst/>
          </a:prstGeom>
          <a:solidFill>
            <a:srgbClr val="FFFF00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57" name="Rectangle 56"/>
          <p:cNvSpPr/>
          <p:nvPr/>
        </p:nvSpPr>
        <p:spPr>
          <a:xfrm>
            <a:off x="6462000" y="5194129"/>
            <a:ext cx="1350000" cy="340000"/>
          </a:xfrm>
          <a:prstGeom prst="rect">
            <a:avLst/>
          </a:prstGeom>
          <a:solidFill>
            <a:srgbClr val="FFFFFF"/>
          </a:solidFill>
          <a:ln w="9525">
            <a:solidFill>
              <a:srgbClr val="203D4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0000" tIns="20000" rIns="60000" bIns="20000" rtlCol="0" anchor="ctr"/>
          <a:lstStyle/>
          <a:p>
            <a:pPr algn="ctr"/>
            <a:endParaRPr sz="2800"/>
          </a:p>
        </p:txBody>
      </p:sp>
      <p:sp>
        <p:nvSpPr>
          <p:cNvPr id="58" name="TextBox 57"/>
          <p:cNvSpPr txBox="1"/>
          <p:nvPr/>
        </p:nvSpPr>
        <p:spPr>
          <a:xfrm>
            <a:off x="1952000" y="221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BALANCE FORWARD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02000" y="221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420.00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952000" y="255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Child Benefit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202000" y="2559491"/>
            <a:ext cx="12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280.00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502000" y="255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700.00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952000" y="289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Lidl - Groceries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902000" y="2899491"/>
            <a:ext cx="12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145.00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6502000" y="289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A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952000" y="323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Disney+ SEPA DD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902000" y="3239491"/>
            <a:ext cx="12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16.99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502000" y="323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538.01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952000" y="357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Vodafone SEPA DD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902000" y="3579491"/>
            <a:ext cx="12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45.00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502000" y="357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493.01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1952000" y="391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Savings Account SO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902000" y="3919491"/>
            <a:ext cx="12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C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502000" y="391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393.01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1952000" y="425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Lidl - Groceries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902000" y="4259491"/>
            <a:ext cx="12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160.00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02000" y="425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233.01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952000" y="459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Paypath - Salary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202000" y="4599491"/>
            <a:ext cx="12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2,200.00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502000" y="459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2,433.01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1952000" y="493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Rent SO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902000" y="4939491"/>
            <a:ext cx="12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900.00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502000" y="493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B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952000" y="5279491"/>
            <a:ext cx="18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Paypath - Wages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5202000" y="5279491"/>
            <a:ext cx="122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D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502000" y="5279491"/>
            <a:ext cx="1270000" cy="1692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203D48"/>
                </a:solidFill>
                <a:latin typeface="Source Sans Pro"/>
              </a:rPr>
              <a:t>1,983.01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8000000" y="2258000"/>
            <a:ext cx="3903242" cy="28548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sz="1500" b="1" i="0" dirty="0">
                <a:solidFill>
                  <a:srgbClr val="FFFFFF"/>
                </a:solidFill>
                <a:latin typeface="Source Sans Pro"/>
              </a:rPr>
              <a:t>A. Calculate the missing figures A, B, C and D.</a:t>
            </a:r>
            <a:endParaRPr lang="en-GB" sz="1500" b="1" i="0" dirty="0">
              <a:solidFill>
                <a:srgbClr val="FFFFFF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endParaRPr lang="en-IE" sz="1500" b="1" dirty="0">
              <a:solidFill>
                <a:srgbClr val="FFFFFF"/>
              </a:solidFill>
              <a:latin typeface="Source Sans Pro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800"/>
              </a:spcAft>
            </a:pPr>
            <a:r>
              <a:rPr lang="en-IE" sz="1500" b="1" i="0" dirty="0">
                <a:solidFill>
                  <a:srgbClr val="FFFFFF"/>
                </a:solidFill>
                <a:latin typeface="Source Sans Pro"/>
              </a:rPr>
              <a:t>B. Answer the following questions:</a:t>
            </a:r>
            <a:endParaRPr sz="1500" b="1" i="0" dirty="0">
              <a:solidFill>
                <a:srgbClr val="FFFFFF"/>
              </a:solidFill>
              <a:latin typeface="Source Sans Pro"/>
            </a:endParaRP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AutoNum type="arabicPeriod"/>
            </a:pPr>
            <a:r>
              <a:rPr sz="1300" b="1" i="0" dirty="0">
                <a:solidFill>
                  <a:srgbClr val="FFFFFF"/>
                </a:solidFill>
                <a:latin typeface="Source Sans Pro"/>
              </a:rPr>
              <a:t>How much did they start March with?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AutoNum type="arabicPeriod"/>
            </a:pPr>
            <a:r>
              <a:rPr sz="1300" b="1" i="0" dirty="0">
                <a:solidFill>
                  <a:srgbClr val="FFFFFF"/>
                </a:solidFill>
                <a:latin typeface="Source Sans Pro"/>
              </a:rPr>
              <a:t>Identify one direct debit. Why is a DD used for this bill?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AutoNum type="arabicPeriod"/>
            </a:pPr>
            <a:r>
              <a:rPr sz="1300" b="1" i="0" dirty="0">
                <a:solidFill>
                  <a:srgbClr val="FFFFFF"/>
                </a:solidFill>
                <a:latin typeface="Source Sans Pro"/>
              </a:rPr>
              <a:t>Identify one standing order. Why is an SO used?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AutoNum type="arabicPeriod"/>
            </a:pPr>
            <a:r>
              <a:rPr sz="1300" b="1" i="0" dirty="0">
                <a:solidFill>
                  <a:srgbClr val="FFFFFF"/>
                </a:solidFill>
                <a:latin typeface="Source Sans Pro"/>
              </a:rPr>
              <a:t>Name two sources of income.</a:t>
            </a:r>
          </a:p>
          <a:p>
            <a:pPr marL="285750" indent="-285750">
              <a:lnSpc>
                <a:spcPct val="110000"/>
              </a:lnSpc>
              <a:spcBef>
                <a:spcPts val="0"/>
              </a:spcBef>
              <a:spcAft>
                <a:spcPts val="500"/>
              </a:spcAft>
              <a:buAutoNum type="arabicPeriod"/>
            </a:pPr>
            <a:r>
              <a:rPr sz="1300" b="1" i="0" dirty="0">
                <a:solidFill>
                  <a:srgbClr val="FFFFFF"/>
                </a:solidFill>
                <a:latin typeface="Source Sans Pro"/>
              </a:rPr>
              <a:t>Give one example each of fixed, irregular and discretionary expenditure.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762000" y="5684129"/>
            <a:ext cx="8654716" cy="7644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DE5C"/>
                </a:solidFill>
                <a:latin typeface="Source Sans Pro"/>
              </a:rPr>
              <a:t>Top Tip: money in is ADDED to the previous balance; money out is SUBTRACTED. </a:t>
            </a:r>
            <a:endParaRPr lang="en-GB" sz="1600" b="1" i="0" dirty="0">
              <a:solidFill>
                <a:srgbClr val="FFDE5C"/>
              </a:solidFill>
              <a:latin typeface="Source Sans Pro"/>
            </a:endParaRP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endParaRPr lang="en-GB" sz="1600" b="1" i="0" dirty="0">
              <a:solidFill>
                <a:srgbClr val="FFDE5C"/>
              </a:solidFill>
              <a:latin typeface="Source Sans Pro"/>
            </a:endParaRPr>
          </a:p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1600" b="1" i="0" dirty="0">
                <a:solidFill>
                  <a:srgbClr val="FFDE5C"/>
                </a:solidFill>
                <a:latin typeface="Source Sans Pro"/>
              </a:rPr>
              <a:t>Below zero = overdrawn, shown in brackets </a:t>
            </a:r>
            <a:r>
              <a:rPr sz="1600" b="1" i="0" dirty="0" err="1">
                <a:solidFill>
                  <a:srgbClr val="FFDE5C"/>
                </a:solidFill>
                <a:latin typeface="Source Sans Pro"/>
              </a:rPr>
              <a:t>eg</a:t>
            </a:r>
            <a:r>
              <a:rPr sz="1600" b="1" i="0" dirty="0">
                <a:solidFill>
                  <a:srgbClr val="FFDE5C"/>
                </a:solidFill>
                <a:latin typeface="Source Sans Pro"/>
              </a:rPr>
              <a:t> (€666.99).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4208992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5400" b="0" i="0">
                <a:solidFill>
                  <a:srgbClr val="FFFFFF"/>
                </a:solidFill>
                <a:latin typeface="ADLaM Display"/>
              </a:rPr>
              <a:t>Workbook Q1 -&gt; Q4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65125"/>
            <a:ext cx="9300000" cy="11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200" b="0" i="0">
                <a:solidFill>
                  <a:srgbClr val="00B2FF"/>
                </a:solidFill>
                <a:latin typeface="ADLaM Display"/>
              </a:rPr>
              <a:t>Analysing Good Practice - The Byrnes</a:t>
            </a:r>
          </a:p>
        </p:txBody>
      </p:sp>
      <p:sp>
        <p:nvSpPr>
          <p:cNvPr id="3" name="anim_click1"/>
          <p:cNvSpPr txBox="1"/>
          <p:nvPr/>
        </p:nvSpPr>
        <p:spPr>
          <a:xfrm>
            <a:off x="838200" y="1167613"/>
            <a:ext cx="10515600" cy="9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049F84"/>
                </a:solidFill>
                <a:latin typeface="Source Sans Pro"/>
              </a:rPr>
              <a:t>Never in the red: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the Byrne statement is always positive, so they never use an overdraft, which charges interest and is expensive.</a:t>
            </a:r>
          </a:p>
        </p:txBody>
      </p:sp>
      <p:sp>
        <p:nvSpPr>
          <p:cNvPr id="4" name="anim_click2"/>
          <p:cNvSpPr txBox="1"/>
          <p:nvPr/>
        </p:nvSpPr>
        <p:spPr>
          <a:xfrm>
            <a:off x="838200" y="2197613"/>
            <a:ext cx="10515600" cy="9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00B2FF"/>
                </a:solidFill>
                <a:latin typeface="Source Sans Pro"/>
              </a:rPr>
              <a:t>Regular savings: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a standing order of €200 transfers to a savings account each month without the household having to do anything.</a:t>
            </a:r>
          </a:p>
        </p:txBody>
      </p:sp>
      <p:sp>
        <p:nvSpPr>
          <p:cNvPr id="5" name="anim_click3"/>
          <p:cNvSpPr txBox="1"/>
          <p:nvPr/>
        </p:nvSpPr>
        <p:spPr>
          <a:xfrm>
            <a:off x="838200" y="3227613"/>
            <a:ext cx="10515600" cy="9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049F84"/>
                </a:solidFill>
                <a:latin typeface="Source Sans Pro"/>
              </a:rPr>
              <a:t>Increasing balance: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they are living within their means: the closing balance rises from €1,611.01 in January to €2,359.02 in February.</a:t>
            </a:r>
          </a:p>
        </p:txBody>
      </p:sp>
      <p:sp>
        <p:nvSpPr>
          <p:cNvPr id="6" name="anim_click4"/>
          <p:cNvSpPr txBox="1"/>
          <p:nvPr/>
        </p:nvSpPr>
        <p:spPr>
          <a:xfrm>
            <a:off x="838200" y="4257613"/>
            <a:ext cx="10515600" cy="9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FFA700"/>
                </a:solidFill>
                <a:latin typeface="Source Sans Pro"/>
              </a:rPr>
              <a:t>Shop around for the best deal: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in January they paid €72 for XYZ Insurance. In February they switched to ABC Insurance at €60, saving €12 per month, or €144 for the year.</a:t>
            </a:r>
          </a:p>
        </p:txBody>
      </p:sp>
      <p:sp>
        <p:nvSpPr>
          <p:cNvPr id="7" name="anim_click5"/>
          <p:cNvSpPr txBox="1"/>
          <p:nvPr/>
        </p:nvSpPr>
        <p:spPr>
          <a:xfrm>
            <a:off x="838200" y="5287613"/>
            <a:ext cx="10515600" cy="95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700" b="1" i="0">
                <a:solidFill>
                  <a:srgbClr val="00B2FF"/>
                </a:solidFill>
                <a:latin typeface="Source Sans Pro"/>
              </a:rPr>
              <a:t>Storing records: </a:t>
            </a:r>
            <a:r>
              <a:rPr sz="1700" b="1" i="0">
                <a:solidFill>
                  <a:srgbClr val="203D48"/>
                </a:solidFill>
                <a:latin typeface="Source Sans Pro"/>
              </a:rPr>
              <a:t>keeping statements means they are ready if applying for a loan, and months can be compared to spot trends.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4015</Words>
  <Application>Microsoft Macintosh PowerPoint</Application>
  <PresentationFormat>Widescreen</PresentationFormat>
  <Paragraphs>717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ADLaM Display</vt:lpstr>
      <vt:lpstr>Aptos</vt:lpstr>
      <vt:lpstr>Arial</vt:lpstr>
      <vt:lpstr>Calibri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Gavin Duffy</cp:lastModifiedBy>
  <cp:revision>5</cp:revision>
  <dcterms:created xsi:type="dcterms:W3CDTF">2013-01-27T09:14:16Z</dcterms:created>
  <dcterms:modified xsi:type="dcterms:W3CDTF">2026-07-23T14:00:38Z</dcterms:modified>
  <cp:category/>
</cp:coreProperties>
</file>