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92" r:id="rId42"/>
    <p:sldId id="293" r:id="rId43"/>
    <p:sldId id="294" r:id="rId44"/>
    <p:sldId id="295" r:id="rId45"/>
    <p:sldId id="296" r:id="rId46"/>
    <p:sldId id="297" r:id="rId4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83"/>
    <p:restoredTop sz="94670"/>
  </p:normalViewPr>
  <p:slideViewPr>
    <p:cSldViewPr snapToGrid="0" snapToObjects="1">
      <p:cViewPr>
        <p:scale>
          <a:sx n="79" d="100"/>
          <a:sy n="79" d="100"/>
        </p:scale>
        <p:origin x="216" y="10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?><Relationships xmlns="http://schemas.openxmlformats.org/package/2006/relationships"><Relationship Id="rId39" Type="http://schemas.openxmlformats.org/officeDocument/2006/relationships/viewProps" Target="viewProps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40" Type="http://schemas.openxmlformats.org/officeDocument/2006/relationships/theme" Target="theme/theme1.xml"/><Relationship Id="rId38" Type="http://schemas.openxmlformats.org/officeDocument/2006/relationships/presProps" Target="presProps.xml"/>  <Relationship Id="rId42" Type="http://schemas.openxmlformats.org/officeDocument/2006/relationships/slide" Target="slides/slide37.xml"/>
  <Relationship Id="rId43" Type="http://schemas.openxmlformats.org/officeDocument/2006/relationships/slide" Target="slides/slide38.xml"/>
  <Relationship Id="rId44" Type="http://schemas.openxmlformats.org/officeDocument/2006/relationships/slide" Target="slides/slide39.xml"/>
  <Relationship Id="rId45" Type="http://schemas.openxmlformats.org/officeDocument/2006/relationships/slide" Target="slides/slide40.xml"/>
  <Relationship Id="rId46" Type="http://schemas.openxmlformats.org/officeDocument/2006/relationships/slide" Target="slides/slide41.xml"/>
  <Relationship Id="rId47" Type="http://schemas.openxmlformats.org/officeDocument/2006/relationships/slide" Target="slides/slide42.xml"/>
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7/17/26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7/17/26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7/17/26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37.xml.rels><?xml version="1.0" encoding="UTF-8" standalone="yes"?>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title"/>
          <p:cNvSpPr txBox="1"/>
          <p:nvPr/>
        </p:nvSpPr>
        <p:spPr>
          <a:xfrm>
            <a:off x="838200" y="365125"/>
            <a:ext cx="9300000" cy="11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3200" b="0" i="0">
                <a:solidFill>
                  <a:srgbClr val="00B2FF"/>
                </a:solidFill>
                <a:latin typeface="ADLaM Display"/>
              </a:rPr>
              <a:t>Full Budget: Planned Income</a:t>
            </a:r>
          </a:p>
        </p:txBody>
      </p:sp>
      <p:sp>
        <p:nvSpPr>
          <p:cNvPr id="3" name="TextBox intro"/>
          <p:cNvSpPr txBox="1"/>
          <p:nvPr/>
        </p:nvSpPr>
        <p:spPr>
          <a:xfrm>
            <a:off x="838200" y="1300000"/>
            <a:ext cx="10515600" cy="10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 i="0">
                <a:solidFill>
                  <a:srgbClr val="203D48"/>
                </a:solidFill>
                <a:latin typeface="Source Sans Pro"/>
              </a:rPr>
              <a:t>The Kenny family are preparing their household budget for April to July. We will build the full budget one section at a time, starting with </a:t>
            </a:r>
            <a:r>
              <a:rPr sz="1700" b="1" i="0">
                <a:solidFill>
                  <a:srgbClr val="049F84"/>
                </a:solidFill>
                <a:latin typeface="Source Sans Pro"/>
              </a:rPr>
              <a:t>planned income</a:t>
            </a:r>
            <a:r>
              <a:rPr sz="1700" b="1" i="0">
                <a:solidFill>
                  <a:srgbClr val="203D48"/>
                </a:solidFill>
                <a:latin typeface="Source Sans Pro"/>
              </a:rPr>
              <a:t>.</a:t>
            </a:r>
          </a:p>
        </p:txBody>
      </p:sp>
      <p:sp>
        <p:nvSpPr>
          <p:cNvPr id="4" name="Rectangle cell"/>
          <p:cNvSpPr/>
          <p:nvPr/>
        </p:nvSpPr>
        <p:spPr>
          <a:xfrm>
            <a:off x="520700" y="2700000"/>
            <a:ext cx="2400000" cy="400000"/>
          </a:xfrm>
          <a:prstGeom prst="rect">
            <a:avLst/>
          </a:prstGeom>
          <a:solidFill>
            <a:srgbClr val="203D48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FFFFFF"/>
                </a:solidFill>
                <a:latin typeface="Source Sans Pro"/>
              </a:rPr>
              <a:t>Kenny Household</a:t>
            </a:r>
          </a:p>
        </p:txBody>
      </p:sp>
      <p:sp>
        <p:nvSpPr>
          <p:cNvPr id="5" name="Rectangle cell"/>
          <p:cNvSpPr/>
          <p:nvPr/>
        </p:nvSpPr>
        <p:spPr>
          <a:xfrm>
            <a:off x="2920700" y="2700000"/>
            <a:ext cx="1150000" cy="400000"/>
          </a:xfrm>
          <a:prstGeom prst="rect">
            <a:avLst/>
          </a:prstGeom>
          <a:solidFill>
            <a:srgbClr val="203D48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FFFFFF"/>
                </a:solidFill>
                <a:latin typeface="Source Sans Pro"/>
              </a:rPr>
              <a:t>Apr (€)</a:t>
            </a:r>
          </a:p>
        </p:txBody>
      </p:sp>
      <p:sp>
        <p:nvSpPr>
          <p:cNvPr id="6" name="Rectangle cell"/>
          <p:cNvSpPr/>
          <p:nvPr/>
        </p:nvSpPr>
        <p:spPr>
          <a:xfrm>
            <a:off x="4070700" y="2700000"/>
            <a:ext cx="1150000" cy="400000"/>
          </a:xfrm>
          <a:prstGeom prst="rect">
            <a:avLst/>
          </a:prstGeom>
          <a:solidFill>
            <a:srgbClr val="203D48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FFFFFF"/>
                </a:solidFill>
                <a:latin typeface="Source Sans Pro"/>
              </a:rPr>
              <a:t>May (€)</a:t>
            </a:r>
          </a:p>
        </p:txBody>
      </p:sp>
      <p:sp>
        <p:nvSpPr>
          <p:cNvPr id="7" name="Rectangle cell"/>
          <p:cNvSpPr/>
          <p:nvPr/>
        </p:nvSpPr>
        <p:spPr>
          <a:xfrm>
            <a:off x="5220700" y="2700000"/>
            <a:ext cx="1150000" cy="400000"/>
          </a:xfrm>
          <a:prstGeom prst="rect">
            <a:avLst/>
          </a:prstGeom>
          <a:solidFill>
            <a:srgbClr val="203D48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FFFFFF"/>
                </a:solidFill>
                <a:latin typeface="Source Sans Pro"/>
              </a:rPr>
              <a:t>Jun (€)</a:t>
            </a:r>
          </a:p>
        </p:txBody>
      </p:sp>
      <p:sp>
        <p:nvSpPr>
          <p:cNvPr id="8" name="Rectangle cell"/>
          <p:cNvSpPr/>
          <p:nvPr/>
        </p:nvSpPr>
        <p:spPr>
          <a:xfrm>
            <a:off x="6370700" y="2700000"/>
            <a:ext cx="1150000" cy="400000"/>
          </a:xfrm>
          <a:prstGeom prst="rect">
            <a:avLst/>
          </a:prstGeom>
          <a:solidFill>
            <a:srgbClr val="203D48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FFFFFF"/>
                </a:solidFill>
                <a:latin typeface="Source Sans Pro"/>
              </a:rPr>
              <a:t>Jul (€)</a:t>
            </a:r>
          </a:p>
        </p:txBody>
      </p:sp>
      <p:sp>
        <p:nvSpPr>
          <p:cNvPr id="9" name="Rectangle cell"/>
          <p:cNvSpPr/>
          <p:nvPr/>
        </p:nvSpPr>
        <p:spPr>
          <a:xfrm>
            <a:off x="7520700" y="2700000"/>
            <a:ext cx="1250000" cy="400000"/>
          </a:xfrm>
          <a:prstGeom prst="rect">
            <a:avLst/>
          </a:prstGeom>
          <a:solidFill>
            <a:srgbClr val="203D48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FFFFFF"/>
                </a:solidFill>
                <a:latin typeface="Source Sans Pro"/>
              </a:rPr>
              <a:t>Total (€)</a:t>
            </a:r>
          </a:p>
        </p:txBody>
      </p:sp>
      <p:sp>
        <p:nvSpPr>
          <p:cNvPr id="10" name="Rectangle cell"/>
          <p:cNvSpPr/>
          <p:nvPr/>
        </p:nvSpPr>
        <p:spPr>
          <a:xfrm>
            <a:off x="520700" y="3100000"/>
            <a:ext cx="240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Tim Kenny, salary</a:t>
            </a:r>
          </a:p>
        </p:txBody>
      </p:sp>
      <p:sp>
        <p:nvSpPr>
          <p:cNvPr id="11" name="Rectangle cell"/>
          <p:cNvSpPr/>
          <p:nvPr/>
        </p:nvSpPr>
        <p:spPr>
          <a:xfrm>
            <a:off x="2920700" y="3100000"/>
            <a:ext cx="115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2" name="Rectangle cell"/>
          <p:cNvSpPr/>
          <p:nvPr/>
        </p:nvSpPr>
        <p:spPr>
          <a:xfrm>
            <a:off x="4070700" y="3100000"/>
            <a:ext cx="115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3" name="Rectangle cell"/>
          <p:cNvSpPr/>
          <p:nvPr/>
        </p:nvSpPr>
        <p:spPr>
          <a:xfrm>
            <a:off x="5220700" y="3100000"/>
            <a:ext cx="115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4" name="Rectangle cell"/>
          <p:cNvSpPr/>
          <p:nvPr/>
        </p:nvSpPr>
        <p:spPr>
          <a:xfrm>
            <a:off x="6370700" y="3100000"/>
            <a:ext cx="115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5" name="Rectangle cell"/>
          <p:cNvSpPr/>
          <p:nvPr/>
        </p:nvSpPr>
        <p:spPr>
          <a:xfrm>
            <a:off x="7520700" y="3100000"/>
            <a:ext cx="125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6" name="Rectangle cell"/>
          <p:cNvSpPr/>
          <p:nvPr/>
        </p:nvSpPr>
        <p:spPr>
          <a:xfrm>
            <a:off x="520700" y="3500000"/>
            <a:ext cx="240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Sheila Kenny, salary</a:t>
            </a:r>
          </a:p>
        </p:txBody>
      </p:sp>
      <p:sp>
        <p:nvSpPr>
          <p:cNvPr id="17" name="Rectangle cell"/>
          <p:cNvSpPr/>
          <p:nvPr/>
        </p:nvSpPr>
        <p:spPr>
          <a:xfrm>
            <a:off x="2920700" y="3500000"/>
            <a:ext cx="115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8" name="Rectangle cell"/>
          <p:cNvSpPr/>
          <p:nvPr/>
        </p:nvSpPr>
        <p:spPr>
          <a:xfrm>
            <a:off x="4070700" y="3500000"/>
            <a:ext cx="115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9" name="Rectangle cell"/>
          <p:cNvSpPr/>
          <p:nvPr/>
        </p:nvSpPr>
        <p:spPr>
          <a:xfrm>
            <a:off x="5220700" y="3500000"/>
            <a:ext cx="115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0" name="Rectangle cell"/>
          <p:cNvSpPr/>
          <p:nvPr/>
        </p:nvSpPr>
        <p:spPr>
          <a:xfrm>
            <a:off x="6370700" y="3500000"/>
            <a:ext cx="115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1" name="Rectangle cell"/>
          <p:cNvSpPr/>
          <p:nvPr/>
        </p:nvSpPr>
        <p:spPr>
          <a:xfrm>
            <a:off x="7520700" y="3500000"/>
            <a:ext cx="125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2" name="Rectangle cell"/>
          <p:cNvSpPr/>
          <p:nvPr/>
        </p:nvSpPr>
        <p:spPr>
          <a:xfrm>
            <a:off x="520700" y="3900000"/>
            <a:ext cx="240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Child Benefit</a:t>
            </a:r>
          </a:p>
        </p:txBody>
      </p:sp>
      <p:sp>
        <p:nvSpPr>
          <p:cNvPr id="23" name="Rectangle cell"/>
          <p:cNvSpPr/>
          <p:nvPr/>
        </p:nvSpPr>
        <p:spPr>
          <a:xfrm>
            <a:off x="2920700" y="3900000"/>
            <a:ext cx="115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4" name="Rectangle cell"/>
          <p:cNvSpPr/>
          <p:nvPr/>
        </p:nvSpPr>
        <p:spPr>
          <a:xfrm>
            <a:off x="4070700" y="3900000"/>
            <a:ext cx="115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5" name="Rectangle cell"/>
          <p:cNvSpPr/>
          <p:nvPr/>
        </p:nvSpPr>
        <p:spPr>
          <a:xfrm>
            <a:off x="5220700" y="3900000"/>
            <a:ext cx="115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6" name="Rectangle cell"/>
          <p:cNvSpPr/>
          <p:nvPr/>
        </p:nvSpPr>
        <p:spPr>
          <a:xfrm>
            <a:off x="6370700" y="3900000"/>
            <a:ext cx="115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7" name="Rectangle cell"/>
          <p:cNvSpPr/>
          <p:nvPr/>
        </p:nvSpPr>
        <p:spPr>
          <a:xfrm>
            <a:off x="7520700" y="3900000"/>
            <a:ext cx="125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8" name="Rectangle cell"/>
          <p:cNvSpPr/>
          <p:nvPr/>
        </p:nvSpPr>
        <p:spPr>
          <a:xfrm>
            <a:off x="520700" y="4300000"/>
            <a:ext cx="2400000" cy="400000"/>
          </a:xfrm>
          <a:prstGeom prst="rect">
            <a:avLst/>
          </a:prstGeom>
          <a:solidFill>
            <a:srgbClr val="049F84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FFFFFF"/>
                </a:solidFill>
                <a:latin typeface="Source Sans Pro"/>
              </a:rPr>
              <a:t>Total Income (A)</a:t>
            </a:r>
          </a:p>
        </p:txBody>
      </p:sp>
      <p:sp>
        <p:nvSpPr>
          <p:cNvPr id="29" name="Rectangle cell"/>
          <p:cNvSpPr/>
          <p:nvPr/>
        </p:nvSpPr>
        <p:spPr>
          <a:xfrm>
            <a:off x="2920700" y="4300000"/>
            <a:ext cx="115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30" name="Rectangle cell"/>
          <p:cNvSpPr/>
          <p:nvPr/>
        </p:nvSpPr>
        <p:spPr>
          <a:xfrm>
            <a:off x="4070700" y="4300000"/>
            <a:ext cx="115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31" name="Rectangle cell"/>
          <p:cNvSpPr/>
          <p:nvPr/>
        </p:nvSpPr>
        <p:spPr>
          <a:xfrm>
            <a:off x="5220700" y="4300000"/>
            <a:ext cx="115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32" name="Rectangle cell"/>
          <p:cNvSpPr/>
          <p:nvPr/>
        </p:nvSpPr>
        <p:spPr>
          <a:xfrm>
            <a:off x="6370700" y="4300000"/>
            <a:ext cx="115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33" name="Rectangle cell"/>
          <p:cNvSpPr/>
          <p:nvPr/>
        </p:nvSpPr>
        <p:spPr>
          <a:xfrm>
            <a:off x="7520700" y="4300000"/>
            <a:ext cx="125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34" name="anim_click1_f0"/>
          <p:cNvSpPr txBox="1"/>
          <p:nvPr/>
        </p:nvSpPr>
        <p:spPr>
          <a:xfrm>
            <a:off x="2960700" y="3100000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2,400</a:t>
            </a:r>
          </a:p>
        </p:txBody>
      </p:sp>
      <p:sp>
        <p:nvSpPr>
          <p:cNvPr id="35" name="anim_click1_f1"/>
          <p:cNvSpPr txBox="1"/>
          <p:nvPr/>
        </p:nvSpPr>
        <p:spPr>
          <a:xfrm>
            <a:off x="4110700" y="3100000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2,600</a:t>
            </a:r>
          </a:p>
        </p:txBody>
      </p:sp>
      <p:sp>
        <p:nvSpPr>
          <p:cNvPr id="36" name="anim_click1_f2"/>
          <p:cNvSpPr txBox="1"/>
          <p:nvPr/>
        </p:nvSpPr>
        <p:spPr>
          <a:xfrm>
            <a:off x="5260700" y="3100000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2,600</a:t>
            </a:r>
          </a:p>
        </p:txBody>
      </p:sp>
      <p:sp>
        <p:nvSpPr>
          <p:cNvPr id="37" name="anim_click1_f3"/>
          <p:cNvSpPr txBox="1"/>
          <p:nvPr/>
        </p:nvSpPr>
        <p:spPr>
          <a:xfrm>
            <a:off x="6410700" y="3100000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2,600</a:t>
            </a:r>
          </a:p>
        </p:txBody>
      </p:sp>
      <p:sp>
        <p:nvSpPr>
          <p:cNvPr id="38" name="anim_click1_f4"/>
          <p:cNvSpPr txBox="1"/>
          <p:nvPr/>
        </p:nvSpPr>
        <p:spPr>
          <a:xfrm>
            <a:off x="7560700" y="3100000"/>
            <a:ext cx="11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10,200</a:t>
            </a:r>
          </a:p>
        </p:txBody>
      </p:sp>
      <p:sp>
        <p:nvSpPr>
          <p:cNvPr id="39" name="anim_click1_c"/>
          <p:cNvSpPr txBox="1"/>
          <p:nvPr/>
        </p:nvSpPr>
        <p:spPr>
          <a:xfrm>
            <a:off x="8970700" y="2700000"/>
            <a:ext cx="3021300" cy="9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05000"/>
              </a:lnSpc>
              <a:spcBef>
                <a:spcPts val="0"/>
              </a:spcBef>
              <a:spcAft>
                <a:spcPts val="30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Tim earns €2,400 in April. His pay rise starts in May, so May to July are €2,600 each. Row total = €10,200.</a:t>
            </a:r>
          </a:p>
        </p:txBody>
      </p:sp>
      <p:sp>
        <p:nvSpPr>
          <p:cNvPr id="40" name="anim_click2_f0"/>
          <p:cNvSpPr txBox="1"/>
          <p:nvPr/>
        </p:nvSpPr>
        <p:spPr>
          <a:xfrm>
            <a:off x="2960700" y="3500000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3,000</a:t>
            </a:r>
          </a:p>
        </p:txBody>
      </p:sp>
      <p:sp>
        <p:nvSpPr>
          <p:cNvPr id="41" name="anim_click2_f1"/>
          <p:cNvSpPr txBox="1"/>
          <p:nvPr/>
        </p:nvSpPr>
        <p:spPr>
          <a:xfrm>
            <a:off x="4110700" y="3500000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3,000</a:t>
            </a:r>
          </a:p>
        </p:txBody>
      </p:sp>
      <p:sp>
        <p:nvSpPr>
          <p:cNvPr id="42" name="anim_click2_f2"/>
          <p:cNvSpPr txBox="1"/>
          <p:nvPr/>
        </p:nvSpPr>
        <p:spPr>
          <a:xfrm>
            <a:off x="5260700" y="3500000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4,000</a:t>
            </a:r>
          </a:p>
        </p:txBody>
      </p:sp>
      <p:sp>
        <p:nvSpPr>
          <p:cNvPr id="43" name="anim_click2_f3"/>
          <p:cNvSpPr txBox="1"/>
          <p:nvPr/>
        </p:nvSpPr>
        <p:spPr>
          <a:xfrm>
            <a:off x="6410700" y="3500000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3,000</a:t>
            </a:r>
          </a:p>
        </p:txBody>
      </p:sp>
      <p:sp>
        <p:nvSpPr>
          <p:cNvPr id="44" name="anim_click2_f4"/>
          <p:cNvSpPr txBox="1"/>
          <p:nvPr/>
        </p:nvSpPr>
        <p:spPr>
          <a:xfrm>
            <a:off x="7560700" y="3500000"/>
            <a:ext cx="11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13,000</a:t>
            </a:r>
          </a:p>
        </p:txBody>
      </p:sp>
      <p:sp>
        <p:nvSpPr>
          <p:cNvPr id="45" name="anim_click2_c"/>
          <p:cNvSpPr txBox="1"/>
          <p:nvPr/>
        </p:nvSpPr>
        <p:spPr>
          <a:xfrm>
            <a:off x="8970700" y="3650000"/>
            <a:ext cx="3021300" cy="9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05000"/>
              </a:lnSpc>
              <a:spcBef>
                <a:spcPts val="0"/>
              </a:spcBef>
              <a:spcAft>
                <a:spcPts val="30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Sheila earns €3,000 per month. In June her €1,000 bonus is added: 3,000 + 1,000 = €4,000.</a:t>
            </a:r>
          </a:p>
        </p:txBody>
      </p:sp>
      <p:sp>
        <p:nvSpPr>
          <p:cNvPr id="46" name="anim_click3_f0"/>
          <p:cNvSpPr txBox="1"/>
          <p:nvPr/>
        </p:nvSpPr>
        <p:spPr>
          <a:xfrm>
            <a:off x="2960700" y="3900000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280</a:t>
            </a:r>
          </a:p>
        </p:txBody>
      </p:sp>
      <p:sp>
        <p:nvSpPr>
          <p:cNvPr id="47" name="anim_click3_f1"/>
          <p:cNvSpPr txBox="1"/>
          <p:nvPr/>
        </p:nvSpPr>
        <p:spPr>
          <a:xfrm>
            <a:off x="4110700" y="3900000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280</a:t>
            </a:r>
          </a:p>
        </p:txBody>
      </p:sp>
      <p:sp>
        <p:nvSpPr>
          <p:cNvPr id="48" name="anim_click3_f2"/>
          <p:cNvSpPr txBox="1"/>
          <p:nvPr/>
        </p:nvSpPr>
        <p:spPr>
          <a:xfrm>
            <a:off x="5260700" y="3900000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280</a:t>
            </a:r>
          </a:p>
        </p:txBody>
      </p:sp>
      <p:sp>
        <p:nvSpPr>
          <p:cNvPr id="49" name="anim_click3_f3"/>
          <p:cNvSpPr txBox="1"/>
          <p:nvPr/>
        </p:nvSpPr>
        <p:spPr>
          <a:xfrm>
            <a:off x="6410700" y="3900000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280</a:t>
            </a:r>
          </a:p>
        </p:txBody>
      </p:sp>
      <p:sp>
        <p:nvSpPr>
          <p:cNvPr id="50" name="anim_click3_f4"/>
          <p:cNvSpPr txBox="1"/>
          <p:nvPr/>
        </p:nvSpPr>
        <p:spPr>
          <a:xfrm>
            <a:off x="7560700" y="3900000"/>
            <a:ext cx="11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1,120</a:t>
            </a:r>
          </a:p>
        </p:txBody>
      </p:sp>
      <p:sp>
        <p:nvSpPr>
          <p:cNvPr id="51" name="anim_click3_c"/>
          <p:cNvSpPr txBox="1"/>
          <p:nvPr/>
        </p:nvSpPr>
        <p:spPr>
          <a:xfrm>
            <a:off x="8970700" y="4600000"/>
            <a:ext cx="3021300" cy="9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05000"/>
              </a:lnSpc>
              <a:spcBef>
                <a:spcPts val="0"/>
              </a:spcBef>
              <a:spcAft>
                <a:spcPts val="30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Child Benefit is €280 every month: 280 x 4 = €1,120.</a:t>
            </a:r>
          </a:p>
        </p:txBody>
      </p:sp>
      <p:sp>
        <p:nvSpPr>
          <p:cNvPr id="52" name="anim_click4_f0"/>
          <p:cNvSpPr txBox="1"/>
          <p:nvPr/>
        </p:nvSpPr>
        <p:spPr>
          <a:xfrm>
            <a:off x="2960700" y="4300000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5,680</a:t>
            </a:r>
          </a:p>
        </p:txBody>
      </p:sp>
      <p:sp>
        <p:nvSpPr>
          <p:cNvPr id="53" name="anim_click4_f1"/>
          <p:cNvSpPr txBox="1"/>
          <p:nvPr/>
        </p:nvSpPr>
        <p:spPr>
          <a:xfrm>
            <a:off x="4110700" y="4300000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5,880</a:t>
            </a:r>
          </a:p>
        </p:txBody>
      </p:sp>
      <p:sp>
        <p:nvSpPr>
          <p:cNvPr id="54" name="anim_click4_f2"/>
          <p:cNvSpPr txBox="1"/>
          <p:nvPr/>
        </p:nvSpPr>
        <p:spPr>
          <a:xfrm>
            <a:off x="5260700" y="4300000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6,880</a:t>
            </a:r>
          </a:p>
        </p:txBody>
      </p:sp>
      <p:sp>
        <p:nvSpPr>
          <p:cNvPr id="55" name="anim_click4_f3"/>
          <p:cNvSpPr txBox="1"/>
          <p:nvPr/>
        </p:nvSpPr>
        <p:spPr>
          <a:xfrm>
            <a:off x="6410700" y="4300000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5,880</a:t>
            </a:r>
          </a:p>
        </p:txBody>
      </p:sp>
      <p:sp>
        <p:nvSpPr>
          <p:cNvPr id="56" name="anim_click4_f4"/>
          <p:cNvSpPr txBox="1"/>
          <p:nvPr/>
        </p:nvSpPr>
        <p:spPr>
          <a:xfrm>
            <a:off x="7560700" y="4300000"/>
            <a:ext cx="11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24,320</a:t>
            </a:r>
          </a:p>
        </p:txBody>
      </p:sp>
      <p:sp>
        <p:nvSpPr>
          <p:cNvPr id="57" name="anim_click4_c"/>
          <p:cNvSpPr txBox="1"/>
          <p:nvPr/>
        </p:nvSpPr>
        <p:spPr>
          <a:xfrm>
            <a:off x="8970700" y="5550000"/>
            <a:ext cx="3021300" cy="9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05000"/>
              </a:lnSpc>
              <a:spcBef>
                <a:spcPts val="0"/>
              </a:spcBef>
              <a:spcAft>
                <a:spcPts val="30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Add each month down, eg April: 2,400 + 3,000 + 280 = €5,680. Total planned income = €24,320.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title"/>
          <p:cNvSpPr txBox="1"/>
          <p:nvPr/>
        </p:nvSpPr>
        <p:spPr>
          <a:xfrm>
            <a:off x="838200" y="365125"/>
            <a:ext cx="9300000" cy="11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3200" b="0" i="0">
                <a:solidFill>
                  <a:srgbClr val="00B2FF"/>
                </a:solidFill>
                <a:latin typeface="ADLaM Display"/>
              </a:rPr>
              <a:t>Full Budget: Fixed Expenditure</a:t>
            </a:r>
          </a:p>
        </p:txBody>
      </p:sp>
      <p:sp>
        <p:nvSpPr>
          <p:cNvPr id="3" name="TextBox intro"/>
          <p:cNvSpPr txBox="1"/>
          <p:nvPr/>
        </p:nvSpPr>
        <p:spPr>
          <a:xfrm>
            <a:off x="838200" y="1300000"/>
            <a:ext cx="10515600" cy="10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 i="0">
                <a:solidFill>
                  <a:srgbClr val="203D48"/>
                </a:solidFill>
                <a:latin typeface="Source Sans Pro"/>
              </a:rPr>
              <a:t>Next, the first expenditure category. The Kennys have three items of </a:t>
            </a:r>
            <a:r>
              <a:rPr sz="1700" b="1" i="0">
                <a:solidFill>
                  <a:srgbClr val="F32201"/>
                </a:solidFill>
                <a:latin typeface="Source Sans Pro"/>
              </a:rPr>
              <a:t>fixed expenditure</a:t>
            </a:r>
            <a:r>
              <a:rPr sz="1700" b="1" i="0">
                <a:solidFill>
                  <a:srgbClr val="203D48"/>
                </a:solidFill>
                <a:latin typeface="Source Sans Pro"/>
              </a:rPr>
              <a:t>: the mortgage, house insurance and the car loan repayment.</a:t>
            </a:r>
          </a:p>
        </p:txBody>
      </p:sp>
      <p:sp>
        <p:nvSpPr>
          <p:cNvPr id="4" name="Rectangle cell"/>
          <p:cNvSpPr/>
          <p:nvPr/>
        </p:nvSpPr>
        <p:spPr>
          <a:xfrm>
            <a:off x="520700" y="2700000"/>
            <a:ext cx="2400000" cy="400000"/>
          </a:xfrm>
          <a:prstGeom prst="rect">
            <a:avLst/>
          </a:prstGeom>
          <a:solidFill>
            <a:srgbClr val="203D48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FFFFFF"/>
                </a:solidFill>
                <a:latin typeface="Source Sans Pro"/>
              </a:rPr>
              <a:t>Kenny Household</a:t>
            </a:r>
          </a:p>
        </p:txBody>
      </p:sp>
      <p:sp>
        <p:nvSpPr>
          <p:cNvPr id="5" name="Rectangle cell"/>
          <p:cNvSpPr/>
          <p:nvPr/>
        </p:nvSpPr>
        <p:spPr>
          <a:xfrm>
            <a:off x="2920700" y="2700000"/>
            <a:ext cx="1150000" cy="400000"/>
          </a:xfrm>
          <a:prstGeom prst="rect">
            <a:avLst/>
          </a:prstGeom>
          <a:solidFill>
            <a:srgbClr val="203D48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FFFFFF"/>
                </a:solidFill>
                <a:latin typeface="Source Sans Pro"/>
              </a:rPr>
              <a:t>Apr (€)</a:t>
            </a:r>
          </a:p>
        </p:txBody>
      </p:sp>
      <p:sp>
        <p:nvSpPr>
          <p:cNvPr id="6" name="Rectangle cell"/>
          <p:cNvSpPr/>
          <p:nvPr/>
        </p:nvSpPr>
        <p:spPr>
          <a:xfrm>
            <a:off x="4070700" y="2700000"/>
            <a:ext cx="1150000" cy="400000"/>
          </a:xfrm>
          <a:prstGeom prst="rect">
            <a:avLst/>
          </a:prstGeom>
          <a:solidFill>
            <a:srgbClr val="203D48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FFFFFF"/>
                </a:solidFill>
                <a:latin typeface="Source Sans Pro"/>
              </a:rPr>
              <a:t>May (€)</a:t>
            </a:r>
          </a:p>
        </p:txBody>
      </p:sp>
      <p:sp>
        <p:nvSpPr>
          <p:cNvPr id="7" name="Rectangle cell"/>
          <p:cNvSpPr/>
          <p:nvPr/>
        </p:nvSpPr>
        <p:spPr>
          <a:xfrm>
            <a:off x="5220700" y="2700000"/>
            <a:ext cx="1150000" cy="400000"/>
          </a:xfrm>
          <a:prstGeom prst="rect">
            <a:avLst/>
          </a:prstGeom>
          <a:solidFill>
            <a:srgbClr val="203D48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FFFFFF"/>
                </a:solidFill>
                <a:latin typeface="Source Sans Pro"/>
              </a:rPr>
              <a:t>Jun (€)</a:t>
            </a:r>
          </a:p>
        </p:txBody>
      </p:sp>
      <p:sp>
        <p:nvSpPr>
          <p:cNvPr id="8" name="Rectangle cell"/>
          <p:cNvSpPr/>
          <p:nvPr/>
        </p:nvSpPr>
        <p:spPr>
          <a:xfrm>
            <a:off x="6370700" y="2700000"/>
            <a:ext cx="1150000" cy="400000"/>
          </a:xfrm>
          <a:prstGeom prst="rect">
            <a:avLst/>
          </a:prstGeom>
          <a:solidFill>
            <a:srgbClr val="203D48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FFFFFF"/>
                </a:solidFill>
                <a:latin typeface="Source Sans Pro"/>
              </a:rPr>
              <a:t>Jul (€)</a:t>
            </a:r>
          </a:p>
        </p:txBody>
      </p:sp>
      <p:sp>
        <p:nvSpPr>
          <p:cNvPr id="9" name="Rectangle cell"/>
          <p:cNvSpPr/>
          <p:nvPr/>
        </p:nvSpPr>
        <p:spPr>
          <a:xfrm>
            <a:off x="7520700" y="2700000"/>
            <a:ext cx="1250000" cy="400000"/>
          </a:xfrm>
          <a:prstGeom prst="rect">
            <a:avLst/>
          </a:prstGeom>
          <a:solidFill>
            <a:srgbClr val="203D48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FFFFFF"/>
                </a:solidFill>
                <a:latin typeface="Source Sans Pro"/>
              </a:rPr>
              <a:t>Total (€)</a:t>
            </a:r>
          </a:p>
        </p:txBody>
      </p:sp>
      <p:sp>
        <p:nvSpPr>
          <p:cNvPr id="10" name="Rectangle cell"/>
          <p:cNvSpPr/>
          <p:nvPr/>
        </p:nvSpPr>
        <p:spPr>
          <a:xfrm>
            <a:off x="520700" y="3100000"/>
            <a:ext cx="240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Mortgage</a:t>
            </a:r>
          </a:p>
        </p:txBody>
      </p:sp>
      <p:sp>
        <p:nvSpPr>
          <p:cNvPr id="11" name="Rectangle cell"/>
          <p:cNvSpPr/>
          <p:nvPr/>
        </p:nvSpPr>
        <p:spPr>
          <a:xfrm>
            <a:off x="2920700" y="3100000"/>
            <a:ext cx="115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2" name="Rectangle cell"/>
          <p:cNvSpPr/>
          <p:nvPr/>
        </p:nvSpPr>
        <p:spPr>
          <a:xfrm>
            <a:off x="4070700" y="3100000"/>
            <a:ext cx="115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3" name="Rectangle cell"/>
          <p:cNvSpPr/>
          <p:nvPr/>
        </p:nvSpPr>
        <p:spPr>
          <a:xfrm>
            <a:off x="5220700" y="3100000"/>
            <a:ext cx="115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4" name="Rectangle cell"/>
          <p:cNvSpPr/>
          <p:nvPr/>
        </p:nvSpPr>
        <p:spPr>
          <a:xfrm>
            <a:off x="6370700" y="3100000"/>
            <a:ext cx="115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5" name="Rectangle cell"/>
          <p:cNvSpPr/>
          <p:nvPr/>
        </p:nvSpPr>
        <p:spPr>
          <a:xfrm>
            <a:off x="7520700" y="3100000"/>
            <a:ext cx="125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6" name="Rectangle cell"/>
          <p:cNvSpPr/>
          <p:nvPr/>
        </p:nvSpPr>
        <p:spPr>
          <a:xfrm>
            <a:off x="520700" y="3500000"/>
            <a:ext cx="240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House Insurance</a:t>
            </a:r>
          </a:p>
        </p:txBody>
      </p:sp>
      <p:sp>
        <p:nvSpPr>
          <p:cNvPr id="17" name="Rectangle cell"/>
          <p:cNvSpPr/>
          <p:nvPr/>
        </p:nvSpPr>
        <p:spPr>
          <a:xfrm>
            <a:off x="2920700" y="3500000"/>
            <a:ext cx="115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8" name="Rectangle cell"/>
          <p:cNvSpPr/>
          <p:nvPr/>
        </p:nvSpPr>
        <p:spPr>
          <a:xfrm>
            <a:off x="4070700" y="3500000"/>
            <a:ext cx="115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9" name="Rectangle cell"/>
          <p:cNvSpPr/>
          <p:nvPr/>
        </p:nvSpPr>
        <p:spPr>
          <a:xfrm>
            <a:off x="5220700" y="3500000"/>
            <a:ext cx="115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0" name="Rectangle cell"/>
          <p:cNvSpPr/>
          <p:nvPr/>
        </p:nvSpPr>
        <p:spPr>
          <a:xfrm>
            <a:off x="6370700" y="3500000"/>
            <a:ext cx="115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1" name="Rectangle cell"/>
          <p:cNvSpPr/>
          <p:nvPr/>
        </p:nvSpPr>
        <p:spPr>
          <a:xfrm>
            <a:off x="7520700" y="3500000"/>
            <a:ext cx="125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2" name="Rectangle cell"/>
          <p:cNvSpPr/>
          <p:nvPr/>
        </p:nvSpPr>
        <p:spPr>
          <a:xfrm>
            <a:off x="520700" y="3900000"/>
            <a:ext cx="240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Car Loan</a:t>
            </a:r>
          </a:p>
        </p:txBody>
      </p:sp>
      <p:sp>
        <p:nvSpPr>
          <p:cNvPr id="23" name="Rectangle cell"/>
          <p:cNvSpPr/>
          <p:nvPr/>
        </p:nvSpPr>
        <p:spPr>
          <a:xfrm>
            <a:off x="2920700" y="3900000"/>
            <a:ext cx="115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4" name="Rectangle cell"/>
          <p:cNvSpPr/>
          <p:nvPr/>
        </p:nvSpPr>
        <p:spPr>
          <a:xfrm>
            <a:off x="4070700" y="3900000"/>
            <a:ext cx="115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5" name="Rectangle cell"/>
          <p:cNvSpPr/>
          <p:nvPr/>
        </p:nvSpPr>
        <p:spPr>
          <a:xfrm>
            <a:off x="5220700" y="3900000"/>
            <a:ext cx="115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6" name="Rectangle cell"/>
          <p:cNvSpPr/>
          <p:nvPr/>
        </p:nvSpPr>
        <p:spPr>
          <a:xfrm>
            <a:off x="6370700" y="3900000"/>
            <a:ext cx="115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7" name="Rectangle cell"/>
          <p:cNvSpPr/>
          <p:nvPr/>
        </p:nvSpPr>
        <p:spPr>
          <a:xfrm>
            <a:off x="7520700" y="3900000"/>
            <a:ext cx="125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8" name="Rectangle cell"/>
          <p:cNvSpPr/>
          <p:nvPr/>
        </p:nvSpPr>
        <p:spPr>
          <a:xfrm>
            <a:off x="520700" y="4300000"/>
            <a:ext cx="2400000" cy="400000"/>
          </a:xfrm>
          <a:prstGeom prst="rect">
            <a:avLst/>
          </a:prstGeom>
          <a:solidFill>
            <a:srgbClr val="D9D9D9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Subtotal</a:t>
            </a:r>
          </a:p>
        </p:txBody>
      </p:sp>
      <p:sp>
        <p:nvSpPr>
          <p:cNvPr id="29" name="Rectangle cell"/>
          <p:cNvSpPr/>
          <p:nvPr/>
        </p:nvSpPr>
        <p:spPr>
          <a:xfrm>
            <a:off x="2920700" y="4300000"/>
            <a:ext cx="115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30" name="Rectangle cell"/>
          <p:cNvSpPr/>
          <p:nvPr/>
        </p:nvSpPr>
        <p:spPr>
          <a:xfrm>
            <a:off x="4070700" y="4300000"/>
            <a:ext cx="115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31" name="Rectangle cell"/>
          <p:cNvSpPr/>
          <p:nvPr/>
        </p:nvSpPr>
        <p:spPr>
          <a:xfrm>
            <a:off x="5220700" y="4300000"/>
            <a:ext cx="115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32" name="Rectangle cell"/>
          <p:cNvSpPr/>
          <p:nvPr/>
        </p:nvSpPr>
        <p:spPr>
          <a:xfrm>
            <a:off x="6370700" y="4300000"/>
            <a:ext cx="115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33" name="Rectangle cell"/>
          <p:cNvSpPr/>
          <p:nvPr/>
        </p:nvSpPr>
        <p:spPr>
          <a:xfrm>
            <a:off x="7520700" y="4300000"/>
            <a:ext cx="125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34" name="anim_click1_f0"/>
          <p:cNvSpPr txBox="1"/>
          <p:nvPr/>
        </p:nvSpPr>
        <p:spPr>
          <a:xfrm>
            <a:off x="2960700" y="3100000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2,450</a:t>
            </a:r>
          </a:p>
        </p:txBody>
      </p:sp>
      <p:sp>
        <p:nvSpPr>
          <p:cNvPr id="35" name="anim_click1_f1"/>
          <p:cNvSpPr txBox="1"/>
          <p:nvPr/>
        </p:nvSpPr>
        <p:spPr>
          <a:xfrm>
            <a:off x="4110700" y="3100000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2,450</a:t>
            </a:r>
          </a:p>
        </p:txBody>
      </p:sp>
      <p:sp>
        <p:nvSpPr>
          <p:cNvPr id="36" name="anim_click1_f2"/>
          <p:cNvSpPr txBox="1"/>
          <p:nvPr/>
        </p:nvSpPr>
        <p:spPr>
          <a:xfrm>
            <a:off x="5260700" y="3100000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2,450</a:t>
            </a:r>
          </a:p>
        </p:txBody>
      </p:sp>
      <p:sp>
        <p:nvSpPr>
          <p:cNvPr id="37" name="anim_click1_f3"/>
          <p:cNvSpPr txBox="1"/>
          <p:nvPr/>
        </p:nvSpPr>
        <p:spPr>
          <a:xfrm>
            <a:off x="6410700" y="3100000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2,450</a:t>
            </a:r>
          </a:p>
        </p:txBody>
      </p:sp>
      <p:sp>
        <p:nvSpPr>
          <p:cNvPr id="38" name="anim_click1_f4"/>
          <p:cNvSpPr txBox="1"/>
          <p:nvPr/>
        </p:nvSpPr>
        <p:spPr>
          <a:xfrm>
            <a:off x="7560700" y="3100000"/>
            <a:ext cx="11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9,800</a:t>
            </a:r>
          </a:p>
        </p:txBody>
      </p:sp>
      <p:sp>
        <p:nvSpPr>
          <p:cNvPr id="39" name="anim_click1_c"/>
          <p:cNvSpPr txBox="1"/>
          <p:nvPr/>
        </p:nvSpPr>
        <p:spPr>
          <a:xfrm>
            <a:off x="8970700" y="2700000"/>
            <a:ext cx="3021300" cy="9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05000"/>
              </a:lnSpc>
              <a:spcBef>
                <a:spcPts val="0"/>
              </a:spcBef>
              <a:spcAft>
                <a:spcPts val="30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The mortgage repayment is €2,450 every month: 2,450 x 4 = €9,800.</a:t>
            </a:r>
          </a:p>
        </p:txBody>
      </p:sp>
      <p:sp>
        <p:nvSpPr>
          <p:cNvPr id="40" name="anim_click2_f0"/>
          <p:cNvSpPr txBox="1"/>
          <p:nvPr/>
        </p:nvSpPr>
        <p:spPr>
          <a:xfrm>
            <a:off x="2960700" y="3500000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0</a:t>
            </a:r>
          </a:p>
        </p:txBody>
      </p:sp>
      <p:sp>
        <p:nvSpPr>
          <p:cNvPr id="41" name="anim_click2_f1"/>
          <p:cNvSpPr txBox="1"/>
          <p:nvPr/>
        </p:nvSpPr>
        <p:spPr>
          <a:xfrm>
            <a:off x="4110700" y="3500000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600</a:t>
            </a:r>
          </a:p>
        </p:txBody>
      </p:sp>
      <p:sp>
        <p:nvSpPr>
          <p:cNvPr id="42" name="anim_click2_f2"/>
          <p:cNvSpPr txBox="1"/>
          <p:nvPr/>
        </p:nvSpPr>
        <p:spPr>
          <a:xfrm>
            <a:off x="5260700" y="3500000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0</a:t>
            </a:r>
          </a:p>
        </p:txBody>
      </p:sp>
      <p:sp>
        <p:nvSpPr>
          <p:cNvPr id="43" name="anim_click2_f3"/>
          <p:cNvSpPr txBox="1"/>
          <p:nvPr/>
        </p:nvSpPr>
        <p:spPr>
          <a:xfrm>
            <a:off x="6410700" y="3500000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0</a:t>
            </a:r>
          </a:p>
        </p:txBody>
      </p:sp>
      <p:sp>
        <p:nvSpPr>
          <p:cNvPr id="44" name="anim_click2_f4"/>
          <p:cNvSpPr txBox="1"/>
          <p:nvPr/>
        </p:nvSpPr>
        <p:spPr>
          <a:xfrm>
            <a:off x="7560700" y="3500000"/>
            <a:ext cx="11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600</a:t>
            </a:r>
          </a:p>
        </p:txBody>
      </p:sp>
      <p:sp>
        <p:nvSpPr>
          <p:cNvPr id="45" name="anim_click2_c"/>
          <p:cNvSpPr txBox="1"/>
          <p:nvPr/>
        </p:nvSpPr>
        <p:spPr>
          <a:xfrm>
            <a:off x="8970700" y="3650000"/>
            <a:ext cx="3021300" cy="9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05000"/>
              </a:lnSpc>
              <a:spcBef>
                <a:spcPts val="0"/>
              </a:spcBef>
              <a:spcAft>
                <a:spcPts val="30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House insurance is a one-off payment of €600 in May. Every other month is 0.</a:t>
            </a:r>
          </a:p>
        </p:txBody>
      </p:sp>
      <p:sp>
        <p:nvSpPr>
          <p:cNvPr id="46" name="anim_click3_f0"/>
          <p:cNvSpPr txBox="1"/>
          <p:nvPr/>
        </p:nvSpPr>
        <p:spPr>
          <a:xfrm>
            <a:off x="2960700" y="3900000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600</a:t>
            </a:r>
          </a:p>
        </p:txBody>
      </p:sp>
      <p:sp>
        <p:nvSpPr>
          <p:cNvPr id="47" name="anim_click3_f1"/>
          <p:cNvSpPr txBox="1"/>
          <p:nvPr/>
        </p:nvSpPr>
        <p:spPr>
          <a:xfrm>
            <a:off x="4110700" y="3900000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600</a:t>
            </a:r>
          </a:p>
        </p:txBody>
      </p:sp>
      <p:sp>
        <p:nvSpPr>
          <p:cNvPr id="48" name="anim_click3_f2"/>
          <p:cNvSpPr txBox="1"/>
          <p:nvPr/>
        </p:nvSpPr>
        <p:spPr>
          <a:xfrm>
            <a:off x="5260700" y="3900000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600</a:t>
            </a:r>
          </a:p>
        </p:txBody>
      </p:sp>
      <p:sp>
        <p:nvSpPr>
          <p:cNvPr id="49" name="anim_click3_f3"/>
          <p:cNvSpPr txBox="1"/>
          <p:nvPr/>
        </p:nvSpPr>
        <p:spPr>
          <a:xfrm>
            <a:off x="6410700" y="3900000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0</a:t>
            </a:r>
          </a:p>
        </p:txBody>
      </p:sp>
      <p:sp>
        <p:nvSpPr>
          <p:cNvPr id="50" name="anim_click3_f4"/>
          <p:cNvSpPr txBox="1"/>
          <p:nvPr/>
        </p:nvSpPr>
        <p:spPr>
          <a:xfrm>
            <a:off x="7560700" y="3900000"/>
            <a:ext cx="11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1,800</a:t>
            </a:r>
          </a:p>
        </p:txBody>
      </p:sp>
      <p:sp>
        <p:nvSpPr>
          <p:cNvPr id="51" name="anim_click3_c"/>
          <p:cNvSpPr txBox="1"/>
          <p:nvPr/>
        </p:nvSpPr>
        <p:spPr>
          <a:xfrm>
            <a:off x="8970700" y="4600000"/>
            <a:ext cx="3021300" cy="9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05000"/>
              </a:lnSpc>
              <a:spcBef>
                <a:spcPts val="0"/>
              </a:spcBef>
              <a:spcAft>
                <a:spcPts val="30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The €600 car loan repayment is made in April, May and June. The loan and interest are fully repaid after June, so July is 0.</a:t>
            </a:r>
          </a:p>
        </p:txBody>
      </p:sp>
      <p:sp>
        <p:nvSpPr>
          <p:cNvPr id="52" name="anim_click4_f0"/>
          <p:cNvSpPr txBox="1"/>
          <p:nvPr/>
        </p:nvSpPr>
        <p:spPr>
          <a:xfrm>
            <a:off x="2960700" y="4300000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3,050</a:t>
            </a:r>
          </a:p>
        </p:txBody>
      </p:sp>
      <p:sp>
        <p:nvSpPr>
          <p:cNvPr id="53" name="anim_click4_f1"/>
          <p:cNvSpPr txBox="1"/>
          <p:nvPr/>
        </p:nvSpPr>
        <p:spPr>
          <a:xfrm>
            <a:off x="4110700" y="4300000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3,650</a:t>
            </a:r>
          </a:p>
        </p:txBody>
      </p:sp>
      <p:sp>
        <p:nvSpPr>
          <p:cNvPr id="54" name="anim_click4_f2"/>
          <p:cNvSpPr txBox="1"/>
          <p:nvPr/>
        </p:nvSpPr>
        <p:spPr>
          <a:xfrm>
            <a:off x="5260700" y="4300000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3,050</a:t>
            </a:r>
          </a:p>
        </p:txBody>
      </p:sp>
      <p:sp>
        <p:nvSpPr>
          <p:cNvPr id="55" name="anim_click4_f3"/>
          <p:cNvSpPr txBox="1"/>
          <p:nvPr/>
        </p:nvSpPr>
        <p:spPr>
          <a:xfrm>
            <a:off x="6410700" y="4300000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2,450</a:t>
            </a:r>
          </a:p>
        </p:txBody>
      </p:sp>
      <p:sp>
        <p:nvSpPr>
          <p:cNvPr id="56" name="anim_click4_f4"/>
          <p:cNvSpPr txBox="1"/>
          <p:nvPr/>
        </p:nvSpPr>
        <p:spPr>
          <a:xfrm>
            <a:off x="7560700" y="4300000"/>
            <a:ext cx="11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12,200</a:t>
            </a:r>
          </a:p>
        </p:txBody>
      </p:sp>
      <p:sp>
        <p:nvSpPr>
          <p:cNvPr id="57" name="anim_click4_c"/>
          <p:cNvSpPr txBox="1"/>
          <p:nvPr/>
        </p:nvSpPr>
        <p:spPr>
          <a:xfrm>
            <a:off x="8970700" y="5550000"/>
            <a:ext cx="3021300" cy="9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05000"/>
              </a:lnSpc>
              <a:spcBef>
                <a:spcPts val="0"/>
              </a:spcBef>
              <a:spcAft>
                <a:spcPts val="30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Add each month down, eg April: 2,450 + 0 + 600 = €3,050. Fixed subtotal = €12,200.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title"/>
          <p:cNvSpPr txBox="1"/>
          <p:nvPr/>
        </p:nvSpPr>
        <p:spPr>
          <a:xfrm>
            <a:off x="838200" y="365125"/>
            <a:ext cx="9300000" cy="11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3200" b="0" i="0">
                <a:solidFill>
                  <a:srgbClr val="00B2FF"/>
                </a:solidFill>
                <a:latin typeface="ADLaM Display"/>
              </a:rPr>
              <a:t>Full Budget: Irregular Expenditure</a:t>
            </a:r>
          </a:p>
        </p:txBody>
      </p:sp>
      <p:sp>
        <p:nvSpPr>
          <p:cNvPr id="3" name="TextBox intro"/>
          <p:cNvSpPr txBox="1"/>
          <p:nvPr/>
        </p:nvSpPr>
        <p:spPr>
          <a:xfrm>
            <a:off x="838200" y="1300000"/>
            <a:ext cx="10515600" cy="10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 i="0">
                <a:solidFill>
                  <a:srgbClr val="203D48"/>
                </a:solidFill>
                <a:latin typeface="Source Sans Pro"/>
              </a:rPr>
              <a:t>The Kennys have five items of </a:t>
            </a:r>
            <a:r>
              <a:rPr sz="1700" b="1" i="0">
                <a:solidFill>
                  <a:srgbClr val="FFA700"/>
                </a:solidFill>
                <a:latin typeface="Source Sans Pro"/>
              </a:rPr>
              <a:t>irregular expenditure</a:t>
            </a:r>
            <a:r>
              <a:rPr sz="1700" b="1" i="0">
                <a:solidFill>
                  <a:srgbClr val="203D48"/>
                </a:solidFill>
                <a:latin typeface="Source Sans Pro"/>
              </a:rPr>
              <a:t>. The amounts change from month to month, so read the information for each month carefully.</a:t>
            </a:r>
          </a:p>
        </p:txBody>
      </p:sp>
      <p:sp>
        <p:nvSpPr>
          <p:cNvPr id="4" name="Rectangle cell"/>
          <p:cNvSpPr/>
          <p:nvPr/>
        </p:nvSpPr>
        <p:spPr>
          <a:xfrm>
            <a:off x="520700" y="2700000"/>
            <a:ext cx="2400000" cy="400000"/>
          </a:xfrm>
          <a:prstGeom prst="rect">
            <a:avLst/>
          </a:prstGeom>
          <a:solidFill>
            <a:srgbClr val="203D48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FFFFFF"/>
                </a:solidFill>
                <a:latin typeface="Source Sans Pro"/>
              </a:rPr>
              <a:t>Kenny Household</a:t>
            </a:r>
          </a:p>
        </p:txBody>
      </p:sp>
      <p:sp>
        <p:nvSpPr>
          <p:cNvPr id="5" name="Rectangle cell"/>
          <p:cNvSpPr/>
          <p:nvPr/>
        </p:nvSpPr>
        <p:spPr>
          <a:xfrm>
            <a:off x="2920700" y="2700000"/>
            <a:ext cx="1150000" cy="400000"/>
          </a:xfrm>
          <a:prstGeom prst="rect">
            <a:avLst/>
          </a:prstGeom>
          <a:solidFill>
            <a:srgbClr val="203D48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FFFFFF"/>
                </a:solidFill>
                <a:latin typeface="Source Sans Pro"/>
              </a:rPr>
              <a:t>Apr (€)</a:t>
            </a:r>
          </a:p>
        </p:txBody>
      </p:sp>
      <p:sp>
        <p:nvSpPr>
          <p:cNvPr id="6" name="Rectangle cell"/>
          <p:cNvSpPr/>
          <p:nvPr/>
        </p:nvSpPr>
        <p:spPr>
          <a:xfrm>
            <a:off x="4070700" y="2700000"/>
            <a:ext cx="1150000" cy="400000"/>
          </a:xfrm>
          <a:prstGeom prst="rect">
            <a:avLst/>
          </a:prstGeom>
          <a:solidFill>
            <a:srgbClr val="203D48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FFFFFF"/>
                </a:solidFill>
                <a:latin typeface="Source Sans Pro"/>
              </a:rPr>
              <a:t>May (€)</a:t>
            </a:r>
          </a:p>
        </p:txBody>
      </p:sp>
      <p:sp>
        <p:nvSpPr>
          <p:cNvPr id="7" name="Rectangle cell"/>
          <p:cNvSpPr/>
          <p:nvPr/>
        </p:nvSpPr>
        <p:spPr>
          <a:xfrm>
            <a:off x="5220700" y="2700000"/>
            <a:ext cx="1150000" cy="400000"/>
          </a:xfrm>
          <a:prstGeom prst="rect">
            <a:avLst/>
          </a:prstGeom>
          <a:solidFill>
            <a:srgbClr val="203D48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FFFFFF"/>
                </a:solidFill>
                <a:latin typeface="Source Sans Pro"/>
              </a:rPr>
              <a:t>Jun (€)</a:t>
            </a:r>
          </a:p>
        </p:txBody>
      </p:sp>
      <p:sp>
        <p:nvSpPr>
          <p:cNvPr id="8" name="Rectangle cell"/>
          <p:cNvSpPr/>
          <p:nvPr/>
        </p:nvSpPr>
        <p:spPr>
          <a:xfrm>
            <a:off x="6370700" y="2700000"/>
            <a:ext cx="1150000" cy="400000"/>
          </a:xfrm>
          <a:prstGeom prst="rect">
            <a:avLst/>
          </a:prstGeom>
          <a:solidFill>
            <a:srgbClr val="203D48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FFFFFF"/>
                </a:solidFill>
                <a:latin typeface="Source Sans Pro"/>
              </a:rPr>
              <a:t>Jul (€)</a:t>
            </a:r>
          </a:p>
        </p:txBody>
      </p:sp>
      <p:sp>
        <p:nvSpPr>
          <p:cNvPr id="9" name="Rectangle cell"/>
          <p:cNvSpPr/>
          <p:nvPr/>
        </p:nvSpPr>
        <p:spPr>
          <a:xfrm>
            <a:off x="7520700" y="2700000"/>
            <a:ext cx="1250000" cy="400000"/>
          </a:xfrm>
          <a:prstGeom prst="rect">
            <a:avLst/>
          </a:prstGeom>
          <a:solidFill>
            <a:srgbClr val="203D48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FFFFFF"/>
                </a:solidFill>
                <a:latin typeface="Source Sans Pro"/>
              </a:rPr>
              <a:t>Total (€)</a:t>
            </a:r>
          </a:p>
        </p:txBody>
      </p:sp>
      <p:sp>
        <p:nvSpPr>
          <p:cNvPr id="10" name="Rectangle cell"/>
          <p:cNvSpPr/>
          <p:nvPr/>
        </p:nvSpPr>
        <p:spPr>
          <a:xfrm>
            <a:off x="520700" y="3100000"/>
            <a:ext cx="240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Household Expenses</a:t>
            </a:r>
          </a:p>
        </p:txBody>
      </p:sp>
      <p:sp>
        <p:nvSpPr>
          <p:cNvPr id="11" name="Rectangle cell"/>
          <p:cNvSpPr/>
          <p:nvPr/>
        </p:nvSpPr>
        <p:spPr>
          <a:xfrm>
            <a:off x="2920700" y="3100000"/>
            <a:ext cx="115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2" name="Rectangle cell"/>
          <p:cNvSpPr/>
          <p:nvPr/>
        </p:nvSpPr>
        <p:spPr>
          <a:xfrm>
            <a:off x="4070700" y="3100000"/>
            <a:ext cx="115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3" name="Rectangle cell"/>
          <p:cNvSpPr/>
          <p:nvPr/>
        </p:nvSpPr>
        <p:spPr>
          <a:xfrm>
            <a:off x="5220700" y="3100000"/>
            <a:ext cx="115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4" name="Rectangle cell"/>
          <p:cNvSpPr/>
          <p:nvPr/>
        </p:nvSpPr>
        <p:spPr>
          <a:xfrm>
            <a:off x="6370700" y="3100000"/>
            <a:ext cx="115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5" name="Rectangle cell"/>
          <p:cNvSpPr/>
          <p:nvPr/>
        </p:nvSpPr>
        <p:spPr>
          <a:xfrm>
            <a:off x="7520700" y="3100000"/>
            <a:ext cx="125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6" name="Rectangle cell"/>
          <p:cNvSpPr/>
          <p:nvPr/>
        </p:nvSpPr>
        <p:spPr>
          <a:xfrm>
            <a:off x="520700" y="3500000"/>
            <a:ext cx="240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Car Running Costs</a:t>
            </a:r>
          </a:p>
        </p:txBody>
      </p:sp>
      <p:sp>
        <p:nvSpPr>
          <p:cNvPr id="17" name="Rectangle cell"/>
          <p:cNvSpPr/>
          <p:nvPr/>
        </p:nvSpPr>
        <p:spPr>
          <a:xfrm>
            <a:off x="2920700" y="3500000"/>
            <a:ext cx="115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8" name="Rectangle cell"/>
          <p:cNvSpPr/>
          <p:nvPr/>
        </p:nvSpPr>
        <p:spPr>
          <a:xfrm>
            <a:off x="4070700" y="3500000"/>
            <a:ext cx="115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9" name="Rectangle cell"/>
          <p:cNvSpPr/>
          <p:nvPr/>
        </p:nvSpPr>
        <p:spPr>
          <a:xfrm>
            <a:off x="5220700" y="3500000"/>
            <a:ext cx="115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0" name="Rectangle cell"/>
          <p:cNvSpPr/>
          <p:nvPr/>
        </p:nvSpPr>
        <p:spPr>
          <a:xfrm>
            <a:off x="6370700" y="3500000"/>
            <a:ext cx="115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1" name="Rectangle cell"/>
          <p:cNvSpPr/>
          <p:nvPr/>
        </p:nvSpPr>
        <p:spPr>
          <a:xfrm>
            <a:off x="7520700" y="3500000"/>
            <a:ext cx="125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2" name="Rectangle cell"/>
          <p:cNvSpPr/>
          <p:nvPr/>
        </p:nvSpPr>
        <p:spPr>
          <a:xfrm>
            <a:off x="520700" y="3900000"/>
            <a:ext cx="240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Light And Heat</a:t>
            </a:r>
          </a:p>
        </p:txBody>
      </p:sp>
      <p:sp>
        <p:nvSpPr>
          <p:cNvPr id="23" name="Rectangle cell"/>
          <p:cNvSpPr/>
          <p:nvPr/>
        </p:nvSpPr>
        <p:spPr>
          <a:xfrm>
            <a:off x="2920700" y="3900000"/>
            <a:ext cx="115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4" name="Rectangle cell"/>
          <p:cNvSpPr/>
          <p:nvPr/>
        </p:nvSpPr>
        <p:spPr>
          <a:xfrm>
            <a:off x="4070700" y="3900000"/>
            <a:ext cx="115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5" name="Rectangle cell"/>
          <p:cNvSpPr/>
          <p:nvPr/>
        </p:nvSpPr>
        <p:spPr>
          <a:xfrm>
            <a:off x="5220700" y="3900000"/>
            <a:ext cx="115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6" name="Rectangle cell"/>
          <p:cNvSpPr/>
          <p:nvPr/>
        </p:nvSpPr>
        <p:spPr>
          <a:xfrm>
            <a:off x="6370700" y="3900000"/>
            <a:ext cx="115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7" name="Rectangle cell"/>
          <p:cNvSpPr/>
          <p:nvPr/>
        </p:nvSpPr>
        <p:spPr>
          <a:xfrm>
            <a:off x="7520700" y="3900000"/>
            <a:ext cx="125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8" name="Rectangle cell"/>
          <p:cNvSpPr/>
          <p:nvPr/>
        </p:nvSpPr>
        <p:spPr>
          <a:xfrm>
            <a:off x="520700" y="4300000"/>
            <a:ext cx="240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Broadband</a:t>
            </a:r>
          </a:p>
        </p:txBody>
      </p:sp>
      <p:sp>
        <p:nvSpPr>
          <p:cNvPr id="29" name="Rectangle cell"/>
          <p:cNvSpPr/>
          <p:nvPr/>
        </p:nvSpPr>
        <p:spPr>
          <a:xfrm>
            <a:off x="2920700" y="4300000"/>
            <a:ext cx="115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30" name="Rectangle cell"/>
          <p:cNvSpPr/>
          <p:nvPr/>
        </p:nvSpPr>
        <p:spPr>
          <a:xfrm>
            <a:off x="4070700" y="4300000"/>
            <a:ext cx="115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31" name="Rectangle cell"/>
          <p:cNvSpPr/>
          <p:nvPr/>
        </p:nvSpPr>
        <p:spPr>
          <a:xfrm>
            <a:off x="5220700" y="4300000"/>
            <a:ext cx="115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32" name="Rectangle cell"/>
          <p:cNvSpPr/>
          <p:nvPr/>
        </p:nvSpPr>
        <p:spPr>
          <a:xfrm>
            <a:off x="6370700" y="4300000"/>
            <a:ext cx="115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33" name="Rectangle cell"/>
          <p:cNvSpPr/>
          <p:nvPr/>
        </p:nvSpPr>
        <p:spPr>
          <a:xfrm>
            <a:off x="7520700" y="4300000"/>
            <a:ext cx="125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34" name="Rectangle cell"/>
          <p:cNvSpPr/>
          <p:nvPr/>
        </p:nvSpPr>
        <p:spPr>
          <a:xfrm>
            <a:off x="520700" y="4700000"/>
            <a:ext cx="240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Mobile Phone</a:t>
            </a:r>
          </a:p>
        </p:txBody>
      </p:sp>
      <p:sp>
        <p:nvSpPr>
          <p:cNvPr id="35" name="Rectangle cell"/>
          <p:cNvSpPr/>
          <p:nvPr/>
        </p:nvSpPr>
        <p:spPr>
          <a:xfrm>
            <a:off x="2920700" y="4700000"/>
            <a:ext cx="115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36" name="Rectangle cell"/>
          <p:cNvSpPr/>
          <p:nvPr/>
        </p:nvSpPr>
        <p:spPr>
          <a:xfrm>
            <a:off x="4070700" y="4700000"/>
            <a:ext cx="115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37" name="Rectangle cell"/>
          <p:cNvSpPr/>
          <p:nvPr/>
        </p:nvSpPr>
        <p:spPr>
          <a:xfrm>
            <a:off x="5220700" y="4700000"/>
            <a:ext cx="115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38" name="Rectangle cell"/>
          <p:cNvSpPr/>
          <p:nvPr/>
        </p:nvSpPr>
        <p:spPr>
          <a:xfrm>
            <a:off x="6370700" y="4700000"/>
            <a:ext cx="115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39" name="Rectangle cell"/>
          <p:cNvSpPr/>
          <p:nvPr/>
        </p:nvSpPr>
        <p:spPr>
          <a:xfrm>
            <a:off x="7520700" y="4700000"/>
            <a:ext cx="125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40" name="Rectangle cell"/>
          <p:cNvSpPr/>
          <p:nvPr/>
        </p:nvSpPr>
        <p:spPr>
          <a:xfrm>
            <a:off x="520700" y="5100000"/>
            <a:ext cx="2400000" cy="400000"/>
          </a:xfrm>
          <a:prstGeom prst="rect">
            <a:avLst/>
          </a:prstGeom>
          <a:solidFill>
            <a:srgbClr val="D9D9D9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Subtotal</a:t>
            </a:r>
          </a:p>
        </p:txBody>
      </p:sp>
      <p:sp>
        <p:nvSpPr>
          <p:cNvPr id="41" name="Rectangle cell"/>
          <p:cNvSpPr/>
          <p:nvPr/>
        </p:nvSpPr>
        <p:spPr>
          <a:xfrm>
            <a:off x="2920700" y="5100000"/>
            <a:ext cx="115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42" name="Rectangle cell"/>
          <p:cNvSpPr/>
          <p:nvPr/>
        </p:nvSpPr>
        <p:spPr>
          <a:xfrm>
            <a:off x="4070700" y="5100000"/>
            <a:ext cx="115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43" name="Rectangle cell"/>
          <p:cNvSpPr/>
          <p:nvPr/>
        </p:nvSpPr>
        <p:spPr>
          <a:xfrm>
            <a:off x="5220700" y="5100000"/>
            <a:ext cx="115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44" name="Rectangle cell"/>
          <p:cNvSpPr/>
          <p:nvPr/>
        </p:nvSpPr>
        <p:spPr>
          <a:xfrm>
            <a:off x="6370700" y="5100000"/>
            <a:ext cx="115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45" name="Rectangle cell"/>
          <p:cNvSpPr/>
          <p:nvPr/>
        </p:nvSpPr>
        <p:spPr>
          <a:xfrm>
            <a:off x="7520700" y="5100000"/>
            <a:ext cx="125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46" name="anim_click1_f0"/>
          <p:cNvSpPr txBox="1"/>
          <p:nvPr/>
        </p:nvSpPr>
        <p:spPr>
          <a:xfrm>
            <a:off x="2960700" y="3100000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1,290</a:t>
            </a:r>
          </a:p>
        </p:txBody>
      </p:sp>
      <p:sp>
        <p:nvSpPr>
          <p:cNvPr id="47" name="anim_click1_f1"/>
          <p:cNvSpPr txBox="1"/>
          <p:nvPr/>
        </p:nvSpPr>
        <p:spPr>
          <a:xfrm>
            <a:off x="4110700" y="3100000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1,360</a:t>
            </a:r>
          </a:p>
        </p:txBody>
      </p:sp>
      <p:sp>
        <p:nvSpPr>
          <p:cNvPr id="48" name="anim_click1_f2"/>
          <p:cNvSpPr txBox="1"/>
          <p:nvPr/>
        </p:nvSpPr>
        <p:spPr>
          <a:xfrm>
            <a:off x="5260700" y="3100000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1,010</a:t>
            </a:r>
          </a:p>
        </p:txBody>
      </p:sp>
      <p:sp>
        <p:nvSpPr>
          <p:cNvPr id="49" name="anim_click1_f3"/>
          <p:cNvSpPr txBox="1"/>
          <p:nvPr/>
        </p:nvSpPr>
        <p:spPr>
          <a:xfrm>
            <a:off x="6410700" y="3100000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965</a:t>
            </a:r>
          </a:p>
        </p:txBody>
      </p:sp>
      <p:sp>
        <p:nvSpPr>
          <p:cNvPr id="50" name="anim_click1_f4"/>
          <p:cNvSpPr txBox="1"/>
          <p:nvPr/>
        </p:nvSpPr>
        <p:spPr>
          <a:xfrm>
            <a:off x="7560700" y="3100000"/>
            <a:ext cx="11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4,625</a:t>
            </a:r>
          </a:p>
        </p:txBody>
      </p:sp>
      <p:sp>
        <p:nvSpPr>
          <p:cNvPr id="51" name="anim_click1_c"/>
          <p:cNvSpPr txBox="1"/>
          <p:nvPr/>
        </p:nvSpPr>
        <p:spPr>
          <a:xfrm>
            <a:off x="8970700" y="2700000"/>
            <a:ext cx="3021300" cy="9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05000"/>
              </a:lnSpc>
              <a:spcBef>
                <a:spcPts val="0"/>
              </a:spcBef>
              <a:spcAft>
                <a:spcPts val="30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Household expenses change every month: 1,290 + 1,360 + 1,010 + 965 = €4,625.</a:t>
            </a:r>
          </a:p>
        </p:txBody>
      </p:sp>
      <p:sp>
        <p:nvSpPr>
          <p:cNvPr id="52" name="anim_click2_f0"/>
          <p:cNvSpPr txBox="1"/>
          <p:nvPr/>
        </p:nvSpPr>
        <p:spPr>
          <a:xfrm>
            <a:off x="2960700" y="3500000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300</a:t>
            </a:r>
          </a:p>
        </p:txBody>
      </p:sp>
      <p:sp>
        <p:nvSpPr>
          <p:cNvPr id="53" name="anim_click2_f1"/>
          <p:cNvSpPr txBox="1"/>
          <p:nvPr/>
        </p:nvSpPr>
        <p:spPr>
          <a:xfrm>
            <a:off x="4110700" y="3500000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300</a:t>
            </a:r>
          </a:p>
        </p:txBody>
      </p:sp>
      <p:sp>
        <p:nvSpPr>
          <p:cNvPr id="54" name="anim_click2_f2"/>
          <p:cNvSpPr txBox="1"/>
          <p:nvPr/>
        </p:nvSpPr>
        <p:spPr>
          <a:xfrm>
            <a:off x="5260700" y="3500000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300</a:t>
            </a:r>
          </a:p>
        </p:txBody>
      </p:sp>
      <p:sp>
        <p:nvSpPr>
          <p:cNvPr id="55" name="anim_click2_f3"/>
          <p:cNvSpPr txBox="1"/>
          <p:nvPr/>
        </p:nvSpPr>
        <p:spPr>
          <a:xfrm>
            <a:off x="6410700" y="3500000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1,300</a:t>
            </a:r>
          </a:p>
        </p:txBody>
      </p:sp>
      <p:sp>
        <p:nvSpPr>
          <p:cNvPr id="56" name="anim_click2_f4"/>
          <p:cNvSpPr txBox="1"/>
          <p:nvPr/>
        </p:nvSpPr>
        <p:spPr>
          <a:xfrm>
            <a:off x="7560700" y="3500000"/>
            <a:ext cx="11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2,200</a:t>
            </a:r>
          </a:p>
        </p:txBody>
      </p:sp>
      <p:sp>
        <p:nvSpPr>
          <p:cNvPr id="57" name="anim_click2_c"/>
          <p:cNvSpPr txBox="1"/>
          <p:nvPr/>
        </p:nvSpPr>
        <p:spPr>
          <a:xfrm>
            <a:off x="8970700" y="3650000"/>
            <a:ext cx="3021300" cy="9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05000"/>
              </a:lnSpc>
              <a:spcBef>
                <a:spcPts val="0"/>
              </a:spcBef>
              <a:spcAft>
                <a:spcPts val="30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Car running costs are €300 per month, except July: €1,300 in total, to also pay for a car service.</a:t>
            </a:r>
          </a:p>
        </p:txBody>
      </p:sp>
      <p:sp>
        <p:nvSpPr>
          <p:cNvPr id="58" name="anim_click3_f0"/>
          <p:cNvSpPr txBox="1"/>
          <p:nvPr/>
        </p:nvSpPr>
        <p:spPr>
          <a:xfrm>
            <a:off x="2960700" y="3900000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180</a:t>
            </a:r>
          </a:p>
        </p:txBody>
      </p:sp>
      <p:sp>
        <p:nvSpPr>
          <p:cNvPr id="59" name="anim_click3_f1"/>
          <p:cNvSpPr txBox="1"/>
          <p:nvPr/>
        </p:nvSpPr>
        <p:spPr>
          <a:xfrm>
            <a:off x="4110700" y="3900000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160</a:t>
            </a:r>
          </a:p>
        </p:txBody>
      </p:sp>
      <p:sp>
        <p:nvSpPr>
          <p:cNvPr id="60" name="anim_click3_f2"/>
          <p:cNvSpPr txBox="1"/>
          <p:nvPr/>
        </p:nvSpPr>
        <p:spPr>
          <a:xfrm>
            <a:off x="5260700" y="3900000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140</a:t>
            </a:r>
          </a:p>
        </p:txBody>
      </p:sp>
      <p:sp>
        <p:nvSpPr>
          <p:cNvPr id="61" name="anim_click3_f3"/>
          <p:cNvSpPr txBox="1"/>
          <p:nvPr/>
        </p:nvSpPr>
        <p:spPr>
          <a:xfrm>
            <a:off x="6410700" y="3900000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180</a:t>
            </a:r>
          </a:p>
        </p:txBody>
      </p:sp>
      <p:sp>
        <p:nvSpPr>
          <p:cNvPr id="62" name="anim_click3_f4"/>
          <p:cNvSpPr txBox="1"/>
          <p:nvPr/>
        </p:nvSpPr>
        <p:spPr>
          <a:xfrm>
            <a:off x="7560700" y="3900000"/>
            <a:ext cx="11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660</a:t>
            </a:r>
          </a:p>
        </p:txBody>
      </p:sp>
      <p:sp>
        <p:nvSpPr>
          <p:cNvPr id="63" name="anim_click3_f5"/>
          <p:cNvSpPr txBox="1"/>
          <p:nvPr/>
        </p:nvSpPr>
        <p:spPr>
          <a:xfrm>
            <a:off x="2960700" y="4300000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45</a:t>
            </a:r>
          </a:p>
        </p:txBody>
      </p:sp>
      <p:sp>
        <p:nvSpPr>
          <p:cNvPr id="64" name="anim_click3_f6"/>
          <p:cNvSpPr txBox="1"/>
          <p:nvPr/>
        </p:nvSpPr>
        <p:spPr>
          <a:xfrm>
            <a:off x="4110700" y="4300000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45</a:t>
            </a:r>
          </a:p>
        </p:txBody>
      </p:sp>
      <p:sp>
        <p:nvSpPr>
          <p:cNvPr id="65" name="anim_click3_f7"/>
          <p:cNvSpPr txBox="1"/>
          <p:nvPr/>
        </p:nvSpPr>
        <p:spPr>
          <a:xfrm>
            <a:off x="5260700" y="4300000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45</a:t>
            </a:r>
          </a:p>
        </p:txBody>
      </p:sp>
      <p:sp>
        <p:nvSpPr>
          <p:cNvPr id="66" name="anim_click3_f8"/>
          <p:cNvSpPr txBox="1"/>
          <p:nvPr/>
        </p:nvSpPr>
        <p:spPr>
          <a:xfrm>
            <a:off x="6410700" y="4300000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45</a:t>
            </a:r>
          </a:p>
        </p:txBody>
      </p:sp>
      <p:sp>
        <p:nvSpPr>
          <p:cNvPr id="67" name="anim_click3_f9"/>
          <p:cNvSpPr txBox="1"/>
          <p:nvPr/>
        </p:nvSpPr>
        <p:spPr>
          <a:xfrm>
            <a:off x="7560700" y="4300000"/>
            <a:ext cx="11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180</a:t>
            </a:r>
          </a:p>
        </p:txBody>
      </p:sp>
      <p:sp>
        <p:nvSpPr>
          <p:cNvPr id="68" name="anim_click3_f10"/>
          <p:cNvSpPr txBox="1"/>
          <p:nvPr/>
        </p:nvSpPr>
        <p:spPr>
          <a:xfrm>
            <a:off x="2960700" y="4700000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38</a:t>
            </a:r>
          </a:p>
        </p:txBody>
      </p:sp>
      <p:sp>
        <p:nvSpPr>
          <p:cNvPr id="69" name="anim_click3_f11"/>
          <p:cNvSpPr txBox="1"/>
          <p:nvPr/>
        </p:nvSpPr>
        <p:spPr>
          <a:xfrm>
            <a:off x="4110700" y="4700000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45</a:t>
            </a:r>
          </a:p>
        </p:txBody>
      </p:sp>
      <p:sp>
        <p:nvSpPr>
          <p:cNvPr id="70" name="anim_click3_f12"/>
          <p:cNvSpPr txBox="1"/>
          <p:nvPr/>
        </p:nvSpPr>
        <p:spPr>
          <a:xfrm>
            <a:off x="5260700" y="4700000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42</a:t>
            </a:r>
          </a:p>
        </p:txBody>
      </p:sp>
      <p:sp>
        <p:nvSpPr>
          <p:cNvPr id="71" name="anim_click3_f13"/>
          <p:cNvSpPr txBox="1"/>
          <p:nvPr/>
        </p:nvSpPr>
        <p:spPr>
          <a:xfrm>
            <a:off x="6410700" y="4700000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45</a:t>
            </a:r>
          </a:p>
        </p:txBody>
      </p:sp>
      <p:sp>
        <p:nvSpPr>
          <p:cNvPr id="72" name="anim_click3_f14"/>
          <p:cNvSpPr txBox="1"/>
          <p:nvPr/>
        </p:nvSpPr>
        <p:spPr>
          <a:xfrm>
            <a:off x="7560700" y="4700000"/>
            <a:ext cx="11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170</a:t>
            </a:r>
          </a:p>
        </p:txBody>
      </p:sp>
      <p:sp>
        <p:nvSpPr>
          <p:cNvPr id="73" name="anim_click3_c"/>
          <p:cNvSpPr txBox="1"/>
          <p:nvPr/>
        </p:nvSpPr>
        <p:spPr>
          <a:xfrm>
            <a:off x="8970700" y="4600000"/>
            <a:ext cx="3021300" cy="9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05000"/>
              </a:lnSpc>
              <a:spcBef>
                <a:spcPts val="0"/>
              </a:spcBef>
              <a:spcAft>
                <a:spcPts val="30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Light and heat, broadband and mobile phone also vary. Add each row across for its total, eg broadband: 45 x 4 = €180.</a:t>
            </a:r>
          </a:p>
        </p:txBody>
      </p:sp>
      <p:sp>
        <p:nvSpPr>
          <p:cNvPr id="74" name="anim_click4_f0"/>
          <p:cNvSpPr txBox="1"/>
          <p:nvPr/>
        </p:nvSpPr>
        <p:spPr>
          <a:xfrm>
            <a:off x="2960700" y="5100000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1,853</a:t>
            </a:r>
          </a:p>
        </p:txBody>
      </p:sp>
      <p:sp>
        <p:nvSpPr>
          <p:cNvPr id="75" name="anim_click4_f1"/>
          <p:cNvSpPr txBox="1"/>
          <p:nvPr/>
        </p:nvSpPr>
        <p:spPr>
          <a:xfrm>
            <a:off x="4110700" y="5100000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1,910</a:t>
            </a:r>
          </a:p>
        </p:txBody>
      </p:sp>
      <p:sp>
        <p:nvSpPr>
          <p:cNvPr id="76" name="anim_click4_f2"/>
          <p:cNvSpPr txBox="1"/>
          <p:nvPr/>
        </p:nvSpPr>
        <p:spPr>
          <a:xfrm>
            <a:off x="5260700" y="5100000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1,537</a:t>
            </a:r>
          </a:p>
        </p:txBody>
      </p:sp>
      <p:sp>
        <p:nvSpPr>
          <p:cNvPr id="77" name="anim_click4_f3"/>
          <p:cNvSpPr txBox="1"/>
          <p:nvPr/>
        </p:nvSpPr>
        <p:spPr>
          <a:xfrm>
            <a:off x="6410700" y="5100000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2,535</a:t>
            </a:r>
          </a:p>
        </p:txBody>
      </p:sp>
      <p:sp>
        <p:nvSpPr>
          <p:cNvPr id="78" name="anim_click4_f4"/>
          <p:cNvSpPr txBox="1"/>
          <p:nvPr/>
        </p:nvSpPr>
        <p:spPr>
          <a:xfrm>
            <a:off x="7560700" y="5100000"/>
            <a:ext cx="11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7,835</a:t>
            </a:r>
          </a:p>
        </p:txBody>
      </p:sp>
      <p:sp>
        <p:nvSpPr>
          <p:cNvPr id="79" name="anim_click4_c"/>
          <p:cNvSpPr txBox="1"/>
          <p:nvPr/>
        </p:nvSpPr>
        <p:spPr>
          <a:xfrm>
            <a:off x="8970700" y="5550000"/>
            <a:ext cx="3021300" cy="9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05000"/>
              </a:lnSpc>
              <a:spcBef>
                <a:spcPts val="0"/>
              </a:spcBef>
              <a:spcAft>
                <a:spcPts val="30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Add each month down, eg April: 1,290 + 300 + 180 + 45 + 38 = €1,853. Irregular subtotal = €7,835.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title"/>
          <p:cNvSpPr txBox="1"/>
          <p:nvPr/>
        </p:nvSpPr>
        <p:spPr>
          <a:xfrm>
            <a:off x="838200" y="365125"/>
            <a:ext cx="9300000" cy="11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3200" b="0" i="0">
                <a:solidFill>
                  <a:srgbClr val="00B2FF"/>
                </a:solidFill>
                <a:latin typeface="ADLaM Display"/>
              </a:rPr>
              <a:t>Full Budget: Discretionary Expenditure</a:t>
            </a:r>
          </a:p>
        </p:txBody>
      </p:sp>
      <p:sp>
        <p:nvSpPr>
          <p:cNvPr id="3" name="TextBox intro"/>
          <p:cNvSpPr txBox="1"/>
          <p:nvPr/>
        </p:nvSpPr>
        <p:spPr>
          <a:xfrm>
            <a:off x="838200" y="1300000"/>
            <a:ext cx="10515600" cy="10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 i="0">
                <a:solidFill>
                  <a:srgbClr val="203D48"/>
                </a:solidFill>
                <a:latin typeface="Source Sans Pro"/>
              </a:rPr>
              <a:t>The final expenditure category is </a:t>
            </a:r>
            <a:r>
              <a:rPr sz="1700" b="1" i="0">
                <a:solidFill>
                  <a:srgbClr val="00B2FF"/>
                </a:solidFill>
                <a:latin typeface="Source Sans Pro"/>
              </a:rPr>
              <a:t>discretionary expenditure</a:t>
            </a:r>
            <a:r>
              <a:rPr sz="1700" b="1" i="0">
                <a:solidFill>
                  <a:srgbClr val="203D48"/>
                </a:solidFill>
                <a:latin typeface="Source Sans Pro"/>
              </a:rPr>
              <a:t>: the Kennys’ planned spending on presents, entertainment and holidays.</a:t>
            </a:r>
          </a:p>
        </p:txBody>
      </p:sp>
      <p:sp>
        <p:nvSpPr>
          <p:cNvPr id="4" name="Rectangle cell"/>
          <p:cNvSpPr/>
          <p:nvPr/>
        </p:nvSpPr>
        <p:spPr>
          <a:xfrm>
            <a:off x="520700" y="2700000"/>
            <a:ext cx="2400000" cy="400000"/>
          </a:xfrm>
          <a:prstGeom prst="rect">
            <a:avLst/>
          </a:prstGeom>
          <a:solidFill>
            <a:srgbClr val="203D48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FFFFFF"/>
                </a:solidFill>
                <a:latin typeface="Source Sans Pro"/>
              </a:rPr>
              <a:t>Kenny Household</a:t>
            </a:r>
          </a:p>
        </p:txBody>
      </p:sp>
      <p:sp>
        <p:nvSpPr>
          <p:cNvPr id="5" name="Rectangle cell"/>
          <p:cNvSpPr/>
          <p:nvPr/>
        </p:nvSpPr>
        <p:spPr>
          <a:xfrm>
            <a:off x="2920700" y="2700000"/>
            <a:ext cx="1150000" cy="400000"/>
          </a:xfrm>
          <a:prstGeom prst="rect">
            <a:avLst/>
          </a:prstGeom>
          <a:solidFill>
            <a:srgbClr val="203D48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FFFFFF"/>
                </a:solidFill>
                <a:latin typeface="Source Sans Pro"/>
              </a:rPr>
              <a:t>Apr (€)</a:t>
            </a:r>
          </a:p>
        </p:txBody>
      </p:sp>
      <p:sp>
        <p:nvSpPr>
          <p:cNvPr id="6" name="Rectangle cell"/>
          <p:cNvSpPr/>
          <p:nvPr/>
        </p:nvSpPr>
        <p:spPr>
          <a:xfrm>
            <a:off x="4070700" y="2700000"/>
            <a:ext cx="1150000" cy="400000"/>
          </a:xfrm>
          <a:prstGeom prst="rect">
            <a:avLst/>
          </a:prstGeom>
          <a:solidFill>
            <a:srgbClr val="203D48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FFFFFF"/>
                </a:solidFill>
                <a:latin typeface="Source Sans Pro"/>
              </a:rPr>
              <a:t>May (€)</a:t>
            </a:r>
          </a:p>
        </p:txBody>
      </p:sp>
      <p:sp>
        <p:nvSpPr>
          <p:cNvPr id="7" name="Rectangle cell"/>
          <p:cNvSpPr/>
          <p:nvPr/>
        </p:nvSpPr>
        <p:spPr>
          <a:xfrm>
            <a:off x="5220700" y="2700000"/>
            <a:ext cx="1150000" cy="400000"/>
          </a:xfrm>
          <a:prstGeom prst="rect">
            <a:avLst/>
          </a:prstGeom>
          <a:solidFill>
            <a:srgbClr val="203D48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FFFFFF"/>
                </a:solidFill>
                <a:latin typeface="Source Sans Pro"/>
              </a:rPr>
              <a:t>Jun (€)</a:t>
            </a:r>
          </a:p>
        </p:txBody>
      </p:sp>
      <p:sp>
        <p:nvSpPr>
          <p:cNvPr id="8" name="Rectangle cell"/>
          <p:cNvSpPr/>
          <p:nvPr/>
        </p:nvSpPr>
        <p:spPr>
          <a:xfrm>
            <a:off x="6370700" y="2700000"/>
            <a:ext cx="1150000" cy="400000"/>
          </a:xfrm>
          <a:prstGeom prst="rect">
            <a:avLst/>
          </a:prstGeom>
          <a:solidFill>
            <a:srgbClr val="203D48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FFFFFF"/>
                </a:solidFill>
                <a:latin typeface="Source Sans Pro"/>
              </a:rPr>
              <a:t>Jul (€)</a:t>
            </a:r>
          </a:p>
        </p:txBody>
      </p:sp>
      <p:sp>
        <p:nvSpPr>
          <p:cNvPr id="9" name="Rectangle cell"/>
          <p:cNvSpPr/>
          <p:nvPr/>
        </p:nvSpPr>
        <p:spPr>
          <a:xfrm>
            <a:off x="7520700" y="2700000"/>
            <a:ext cx="1250000" cy="400000"/>
          </a:xfrm>
          <a:prstGeom prst="rect">
            <a:avLst/>
          </a:prstGeom>
          <a:solidFill>
            <a:srgbClr val="203D48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FFFFFF"/>
                </a:solidFill>
                <a:latin typeface="Source Sans Pro"/>
              </a:rPr>
              <a:t>Total (€)</a:t>
            </a:r>
          </a:p>
        </p:txBody>
      </p:sp>
      <p:sp>
        <p:nvSpPr>
          <p:cNvPr id="10" name="Rectangle cell"/>
          <p:cNvSpPr/>
          <p:nvPr/>
        </p:nvSpPr>
        <p:spPr>
          <a:xfrm>
            <a:off x="520700" y="3100000"/>
            <a:ext cx="240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Presents</a:t>
            </a:r>
          </a:p>
        </p:txBody>
      </p:sp>
      <p:sp>
        <p:nvSpPr>
          <p:cNvPr id="11" name="Rectangle cell"/>
          <p:cNvSpPr/>
          <p:nvPr/>
        </p:nvSpPr>
        <p:spPr>
          <a:xfrm>
            <a:off x="2920700" y="3100000"/>
            <a:ext cx="115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2" name="Rectangle cell"/>
          <p:cNvSpPr/>
          <p:nvPr/>
        </p:nvSpPr>
        <p:spPr>
          <a:xfrm>
            <a:off x="4070700" y="3100000"/>
            <a:ext cx="115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3" name="Rectangle cell"/>
          <p:cNvSpPr/>
          <p:nvPr/>
        </p:nvSpPr>
        <p:spPr>
          <a:xfrm>
            <a:off x="5220700" y="3100000"/>
            <a:ext cx="115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4" name="Rectangle cell"/>
          <p:cNvSpPr/>
          <p:nvPr/>
        </p:nvSpPr>
        <p:spPr>
          <a:xfrm>
            <a:off x="6370700" y="3100000"/>
            <a:ext cx="115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5" name="Rectangle cell"/>
          <p:cNvSpPr/>
          <p:nvPr/>
        </p:nvSpPr>
        <p:spPr>
          <a:xfrm>
            <a:off x="7520700" y="3100000"/>
            <a:ext cx="125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6" name="Rectangle cell"/>
          <p:cNvSpPr/>
          <p:nvPr/>
        </p:nvSpPr>
        <p:spPr>
          <a:xfrm>
            <a:off x="520700" y="3500000"/>
            <a:ext cx="240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Entertainment</a:t>
            </a:r>
          </a:p>
        </p:txBody>
      </p:sp>
      <p:sp>
        <p:nvSpPr>
          <p:cNvPr id="17" name="Rectangle cell"/>
          <p:cNvSpPr/>
          <p:nvPr/>
        </p:nvSpPr>
        <p:spPr>
          <a:xfrm>
            <a:off x="2920700" y="3500000"/>
            <a:ext cx="115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8" name="Rectangle cell"/>
          <p:cNvSpPr/>
          <p:nvPr/>
        </p:nvSpPr>
        <p:spPr>
          <a:xfrm>
            <a:off x="4070700" y="3500000"/>
            <a:ext cx="115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9" name="Rectangle cell"/>
          <p:cNvSpPr/>
          <p:nvPr/>
        </p:nvSpPr>
        <p:spPr>
          <a:xfrm>
            <a:off x="5220700" y="3500000"/>
            <a:ext cx="115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0" name="Rectangle cell"/>
          <p:cNvSpPr/>
          <p:nvPr/>
        </p:nvSpPr>
        <p:spPr>
          <a:xfrm>
            <a:off x="6370700" y="3500000"/>
            <a:ext cx="115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1" name="Rectangle cell"/>
          <p:cNvSpPr/>
          <p:nvPr/>
        </p:nvSpPr>
        <p:spPr>
          <a:xfrm>
            <a:off x="7520700" y="3500000"/>
            <a:ext cx="125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2" name="Rectangle cell"/>
          <p:cNvSpPr/>
          <p:nvPr/>
        </p:nvSpPr>
        <p:spPr>
          <a:xfrm>
            <a:off x="520700" y="3900000"/>
            <a:ext cx="240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Holiday</a:t>
            </a:r>
          </a:p>
        </p:txBody>
      </p:sp>
      <p:sp>
        <p:nvSpPr>
          <p:cNvPr id="23" name="Rectangle cell"/>
          <p:cNvSpPr/>
          <p:nvPr/>
        </p:nvSpPr>
        <p:spPr>
          <a:xfrm>
            <a:off x="2920700" y="3900000"/>
            <a:ext cx="115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4" name="Rectangle cell"/>
          <p:cNvSpPr/>
          <p:nvPr/>
        </p:nvSpPr>
        <p:spPr>
          <a:xfrm>
            <a:off x="4070700" y="3900000"/>
            <a:ext cx="115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5" name="Rectangle cell"/>
          <p:cNvSpPr/>
          <p:nvPr/>
        </p:nvSpPr>
        <p:spPr>
          <a:xfrm>
            <a:off x="5220700" y="3900000"/>
            <a:ext cx="115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6" name="Rectangle cell"/>
          <p:cNvSpPr/>
          <p:nvPr/>
        </p:nvSpPr>
        <p:spPr>
          <a:xfrm>
            <a:off x="6370700" y="3900000"/>
            <a:ext cx="115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7" name="Rectangle cell"/>
          <p:cNvSpPr/>
          <p:nvPr/>
        </p:nvSpPr>
        <p:spPr>
          <a:xfrm>
            <a:off x="7520700" y="3900000"/>
            <a:ext cx="125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8" name="Rectangle cell"/>
          <p:cNvSpPr/>
          <p:nvPr/>
        </p:nvSpPr>
        <p:spPr>
          <a:xfrm>
            <a:off x="520700" y="4300000"/>
            <a:ext cx="2400000" cy="400000"/>
          </a:xfrm>
          <a:prstGeom prst="rect">
            <a:avLst/>
          </a:prstGeom>
          <a:solidFill>
            <a:srgbClr val="D9D9D9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Subtotal</a:t>
            </a:r>
          </a:p>
        </p:txBody>
      </p:sp>
      <p:sp>
        <p:nvSpPr>
          <p:cNvPr id="29" name="Rectangle cell"/>
          <p:cNvSpPr/>
          <p:nvPr/>
        </p:nvSpPr>
        <p:spPr>
          <a:xfrm>
            <a:off x="2920700" y="4300000"/>
            <a:ext cx="115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30" name="Rectangle cell"/>
          <p:cNvSpPr/>
          <p:nvPr/>
        </p:nvSpPr>
        <p:spPr>
          <a:xfrm>
            <a:off x="4070700" y="4300000"/>
            <a:ext cx="115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31" name="Rectangle cell"/>
          <p:cNvSpPr/>
          <p:nvPr/>
        </p:nvSpPr>
        <p:spPr>
          <a:xfrm>
            <a:off x="5220700" y="4300000"/>
            <a:ext cx="115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32" name="Rectangle cell"/>
          <p:cNvSpPr/>
          <p:nvPr/>
        </p:nvSpPr>
        <p:spPr>
          <a:xfrm>
            <a:off x="6370700" y="4300000"/>
            <a:ext cx="115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33" name="Rectangle cell"/>
          <p:cNvSpPr/>
          <p:nvPr/>
        </p:nvSpPr>
        <p:spPr>
          <a:xfrm>
            <a:off x="7520700" y="4300000"/>
            <a:ext cx="125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34" name="anim_click1_f0"/>
          <p:cNvSpPr txBox="1"/>
          <p:nvPr/>
        </p:nvSpPr>
        <p:spPr>
          <a:xfrm>
            <a:off x="2960700" y="3100000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250</a:t>
            </a:r>
          </a:p>
        </p:txBody>
      </p:sp>
      <p:sp>
        <p:nvSpPr>
          <p:cNvPr id="35" name="anim_click1_f1"/>
          <p:cNvSpPr txBox="1"/>
          <p:nvPr/>
        </p:nvSpPr>
        <p:spPr>
          <a:xfrm>
            <a:off x="4110700" y="3100000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0</a:t>
            </a:r>
          </a:p>
        </p:txBody>
      </p:sp>
      <p:sp>
        <p:nvSpPr>
          <p:cNvPr id="36" name="anim_click1_f2"/>
          <p:cNvSpPr txBox="1"/>
          <p:nvPr/>
        </p:nvSpPr>
        <p:spPr>
          <a:xfrm>
            <a:off x="5260700" y="3100000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50</a:t>
            </a:r>
          </a:p>
        </p:txBody>
      </p:sp>
      <p:sp>
        <p:nvSpPr>
          <p:cNvPr id="37" name="anim_click1_f3"/>
          <p:cNvSpPr txBox="1"/>
          <p:nvPr/>
        </p:nvSpPr>
        <p:spPr>
          <a:xfrm>
            <a:off x="6410700" y="3100000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0</a:t>
            </a:r>
          </a:p>
        </p:txBody>
      </p:sp>
      <p:sp>
        <p:nvSpPr>
          <p:cNvPr id="38" name="anim_click1_f4"/>
          <p:cNvSpPr txBox="1"/>
          <p:nvPr/>
        </p:nvSpPr>
        <p:spPr>
          <a:xfrm>
            <a:off x="7560700" y="3100000"/>
            <a:ext cx="11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300</a:t>
            </a:r>
          </a:p>
        </p:txBody>
      </p:sp>
      <p:sp>
        <p:nvSpPr>
          <p:cNvPr id="39" name="anim_click1_c"/>
          <p:cNvSpPr txBox="1"/>
          <p:nvPr/>
        </p:nvSpPr>
        <p:spPr>
          <a:xfrm>
            <a:off x="8970700" y="2700000"/>
            <a:ext cx="3021300" cy="9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05000"/>
              </a:lnSpc>
              <a:spcBef>
                <a:spcPts val="0"/>
              </a:spcBef>
              <a:spcAft>
                <a:spcPts val="30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Presents are planned for April (€250) and June (€50) only. The other months are 0.</a:t>
            </a:r>
          </a:p>
        </p:txBody>
      </p:sp>
      <p:sp>
        <p:nvSpPr>
          <p:cNvPr id="40" name="anim_click2_f0"/>
          <p:cNvSpPr txBox="1"/>
          <p:nvPr/>
        </p:nvSpPr>
        <p:spPr>
          <a:xfrm>
            <a:off x="2960700" y="3500000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200</a:t>
            </a:r>
          </a:p>
        </p:txBody>
      </p:sp>
      <p:sp>
        <p:nvSpPr>
          <p:cNvPr id="41" name="anim_click2_f1"/>
          <p:cNvSpPr txBox="1"/>
          <p:nvPr/>
        </p:nvSpPr>
        <p:spPr>
          <a:xfrm>
            <a:off x="4110700" y="3500000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200</a:t>
            </a:r>
          </a:p>
        </p:txBody>
      </p:sp>
      <p:sp>
        <p:nvSpPr>
          <p:cNvPr id="42" name="anim_click2_f2"/>
          <p:cNvSpPr txBox="1"/>
          <p:nvPr/>
        </p:nvSpPr>
        <p:spPr>
          <a:xfrm>
            <a:off x="5260700" y="3500000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200</a:t>
            </a:r>
          </a:p>
        </p:txBody>
      </p:sp>
      <p:sp>
        <p:nvSpPr>
          <p:cNvPr id="43" name="anim_click2_f3"/>
          <p:cNvSpPr txBox="1"/>
          <p:nvPr/>
        </p:nvSpPr>
        <p:spPr>
          <a:xfrm>
            <a:off x="6410700" y="3500000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200</a:t>
            </a:r>
          </a:p>
        </p:txBody>
      </p:sp>
      <p:sp>
        <p:nvSpPr>
          <p:cNvPr id="44" name="anim_click2_f4"/>
          <p:cNvSpPr txBox="1"/>
          <p:nvPr/>
        </p:nvSpPr>
        <p:spPr>
          <a:xfrm>
            <a:off x="7560700" y="3500000"/>
            <a:ext cx="11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800</a:t>
            </a:r>
          </a:p>
        </p:txBody>
      </p:sp>
      <p:sp>
        <p:nvSpPr>
          <p:cNvPr id="45" name="anim_click2_c"/>
          <p:cNvSpPr txBox="1"/>
          <p:nvPr/>
        </p:nvSpPr>
        <p:spPr>
          <a:xfrm>
            <a:off x="8970700" y="3650000"/>
            <a:ext cx="3021300" cy="9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05000"/>
              </a:lnSpc>
              <a:spcBef>
                <a:spcPts val="0"/>
              </a:spcBef>
              <a:spcAft>
                <a:spcPts val="30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Entertainment is €200 every month: 200 x 4 = €800.</a:t>
            </a:r>
          </a:p>
        </p:txBody>
      </p:sp>
      <p:sp>
        <p:nvSpPr>
          <p:cNvPr id="46" name="anim_click3_f0"/>
          <p:cNvSpPr txBox="1"/>
          <p:nvPr/>
        </p:nvSpPr>
        <p:spPr>
          <a:xfrm>
            <a:off x="2960700" y="3900000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500</a:t>
            </a:r>
          </a:p>
        </p:txBody>
      </p:sp>
      <p:sp>
        <p:nvSpPr>
          <p:cNvPr id="47" name="anim_click3_f1"/>
          <p:cNvSpPr txBox="1"/>
          <p:nvPr/>
        </p:nvSpPr>
        <p:spPr>
          <a:xfrm>
            <a:off x="4110700" y="3900000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2,000</a:t>
            </a:r>
          </a:p>
        </p:txBody>
      </p:sp>
      <p:sp>
        <p:nvSpPr>
          <p:cNvPr id="48" name="anim_click3_f2"/>
          <p:cNvSpPr txBox="1"/>
          <p:nvPr/>
        </p:nvSpPr>
        <p:spPr>
          <a:xfrm>
            <a:off x="5260700" y="3900000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0</a:t>
            </a:r>
          </a:p>
        </p:txBody>
      </p:sp>
      <p:sp>
        <p:nvSpPr>
          <p:cNvPr id="49" name="anim_click3_f3"/>
          <p:cNvSpPr txBox="1"/>
          <p:nvPr/>
        </p:nvSpPr>
        <p:spPr>
          <a:xfrm>
            <a:off x="6410700" y="3900000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0</a:t>
            </a:r>
          </a:p>
        </p:txBody>
      </p:sp>
      <p:sp>
        <p:nvSpPr>
          <p:cNvPr id="50" name="anim_click3_f4"/>
          <p:cNvSpPr txBox="1"/>
          <p:nvPr/>
        </p:nvSpPr>
        <p:spPr>
          <a:xfrm>
            <a:off x="7560700" y="3900000"/>
            <a:ext cx="11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2,500</a:t>
            </a:r>
          </a:p>
        </p:txBody>
      </p:sp>
      <p:sp>
        <p:nvSpPr>
          <p:cNvPr id="51" name="anim_click3_c"/>
          <p:cNvSpPr txBox="1"/>
          <p:nvPr/>
        </p:nvSpPr>
        <p:spPr>
          <a:xfrm>
            <a:off x="8970700" y="4600000"/>
            <a:ext cx="3021300" cy="9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05000"/>
              </a:lnSpc>
              <a:spcBef>
                <a:spcPts val="0"/>
              </a:spcBef>
              <a:spcAft>
                <a:spcPts val="30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The holiday in May costs €2,000 and the shorter break in April costs €500.</a:t>
            </a:r>
          </a:p>
        </p:txBody>
      </p:sp>
      <p:sp>
        <p:nvSpPr>
          <p:cNvPr id="52" name="anim_click4_f0"/>
          <p:cNvSpPr txBox="1"/>
          <p:nvPr/>
        </p:nvSpPr>
        <p:spPr>
          <a:xfrm>
            <a:off x="2960700" y="4300000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950</a:t>
            </a:r>
          </a:p>
        </p:txBody>
      </p:sp>
      <p:sp>
        <p:nvSpPr>
          <p:cNvPr id="53" name="anim_click4_f1"/>
          <p:cNvSpPr txBox="1"/>
          <p:nvPr/>
        </p:nvSpPr>
        <p:spPr>
          <a:xfrm>
            <a:off x="4110700" y="4300000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2,200</a:t>
            </a:r>
          </a:p>
        </p:txBody>
      </p:sp>
      <p:sp>
        <p:nvSpPr>
          <p:cNvPr id="54" name="anim_click4_f2"/>
          <p:cNvSpPr txBox="1"/>
          <p:nvPr/>
        </p:nvSpPr>
        <p:spPr>
          <a:xfrm>
            <a:off x="5260700" y="4300000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250</a:t>
            </a:r>
          </a:p>
        </p:txBody>
      </p:sp>
      <p:sp>
        <p:nvSpPr>
          <p:cNvPr id="55" name="anim_click4_f3"/>
          <p:cNvSpPr txBox="1"/>
          <p:nvPr/>
        </p:nvSpPr>
        <p:spPr>
          <a:xfrm>
            <a:off x="6410700" y="4300000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200</a:t>
            </a:r>
          </a:p>
        </p:txBody>
      </p:sp>
      <p:sp>
        <p:nvSpPr>
          <p:cNvPr id="56" name="anim_click4_f4"/>
          <p:cNvSpPr txBox="1"/>
          <p:nvPr/>
        </p:nvSpPr>
        <p:spPr>
          <a:xfrm>
            <a:off x="7560700" y="4300000"/>
            <a:ext cx="11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3,600</a:t>
            </a:r>
          </a:p>
        </p:txBody>
      </p:sp>
      <p:sp>
        <p:nvSpPr>
          <p:cNvPr id="57" name="anim_click4_c"/>
          <p:cNvSpPr txBox="1"/>
          <p:nvPr/>
        </p:nvSpPr>
        <p:spPr>
          <a:xfrm>
            <a:off x="8970700" y="5550000"/>
            <a:ext cx="3021300" cy="9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05000"/>
              </a:lnSpc>
              <a:spcBef>
                <a:spcPts val="0"/>
              </a:spcBef>
              <a:spcAft>
                <a:spcPts val="30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Add each month down, eg April: 250 + 200 + 500 = €950. Discretionary subtotal = €3,600.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title"/>
          <p:cNvSpPr txBox="1"/>
          <p:nvPr/>
        </p:nvSpPr>
        <p:spPr>
          <a:xfrm>
            <a:off x="838200" y="365125"/>
            <a:ext cx="9300000" cy="11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3200" b="0" i="0">
                <a:solidFill>
                  <a:srgbClr val="00B2FF"/>
                </a:solidFill>
                <a:latin typeface="ADLaM Display"/>
              </a:rPr>
              <a:t>Full Budget: Total Expenditure (B)</a:t>
            </a:r>
          </a:p>
        </p:txBody>
      </p:sp>
      <p:sp>
        <p:nvSpPr>
          <p:cNvPr id="3" name="TextBox intro"/>
          <p:cNvSpPr txBox="1"/>
          <p:nvPr/>
        </p:nvSpPr>
        <p:spPr>
          <a:xfrm>
            <a:off x="838200" y="1300000"/>
            <a:ext cx="10515600" cy="10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 i="0">
                <a:solidFill>
                  <a:srgbClr val="203D48"/>
                </a:solidFill>
                <a:latin typeface="Source Sans Pro"/>
              </a:rPr>
              <a:t>The three subtotals are added together to give </a:t>
            </a:r>
            <a:r>
              <a:rPr sz="1700" b="1" i="0">
                <a:solidFill>
                  <a:srgbClr val="F32201"/>
                </a:solidFill>
                <a:latin typeface="Source Sans Pro"/>
              </a:rPr>
              <a:t>Total Expenditure (B)</a:t>
            </a:r>
            <a:r>
              <a:rPr sz="1700" b="1" i="0">
                <a:solidFill>
                  <a:srgbClr val="203D48"/>
                </a:solidFill>
                <a:latin typeface="Source Sans Pro"/>
              </a:rPr>
              <a:t> for each month: fixed + irregular + discretionary.</a:t>
            </a:r>
          </a:p>
        </p:txBody>
      </p:sp>
      <p:sp>
        <p:nvSpPr>
          <p:cNvPr id="4" name="Rectangle cell"/>
          <p:cNvSpPr/>
          <p:nvPr/>
        </p:nvSpPr>
        <p:spPr>
          <a:xfrm>
            <a:off x="520700" y="2700000"/>
            <a:ext cx="2400000" cy="400000"/>
          </a:xfrm>
          <a:prstGeom prst="rect">
            <a:avLst/>
          </a:prstGeom>
          <a:solidFill>
            <a:srgbClr val="203D48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FFFFFF"/>
                </a:solidFill>
                <a:latin typeface="Source Sans Pro"/>
              </a:rPr>
              <a:t>Kenny Household</a:t>
            </a:r>
          </a:p>
        </p:txBody>
      </p:sp>
      <p:sp>
        <p:nvSpPr>
          <p:cNvPr id="5" name="Rectangle cell"/>
          <p:cNvSpPr/>
          <p:nvPr/>
        </p:nvSpPr>
        <p:spPr>
          <a:xfrm>
            <a:off x="2920700" y="2700000"/>
            <a:ext cx="1150000" cy="400000"/>
          </a:xfrm>
          <a:prstGeom prst="rect">
            <a:avLst/>
          </a:prstGeom>
          <a:solidFill>
            <a:srgbClr val="203D48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FFFFFF"/>
                </a:solidFill>
                <a:latin typeface="Source Sans Pro"/>
              </a:rPr>
              <a:t>Apr (€)</a:t>
            </a:r>
          </a:p>
        </p:txBody>
      </p:sp>
      <p:sp>
        <p:nvSpPr>
          <p:cNvPr id="6" name="Rectangle cell"/>
          <p:cNvSpPr/>
          <p:nvPr/>
        </p:nvSpPr>
        <p:spPr>
          <a:xfrm>
            <a:off x="4070700" y="2700000"/>
            <a:ext cx="1150000" cy="400000"/>
          </a:xfrm>
          <a:prstGeom prst="rect">
            <a:avLst/>
          </a:prstGeom>
          <a:solidFill>
            <a:srgbClr val="203D48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FFFFFF"/>
                </a:solidFill>
                <a:latin typeface="Source Sans Pro"/>
              </a:rPr>
              <a:t>May (€)</a:t>
            </a:r>
          </a:p>
        </p:txBody>
      </p:sp>
      <p:sp>
        <p:nvSpPr>
          <p:cNvPr id="7" name="Rectangle cell"/>
          <p:cNvSpPr/>
          <p:nvPr/>
        </p:nvSpPr>
        <p:spPr>
          <a:xfrm>
            <a:off x="5220700" y="2700000"/>
            <a:ext cx="1150000" cy="400000"/>
          </a:xfrm>
          <a:prstGeom prst="rect">
            <a:avLst/>
          </a:prstGeom>
          <a:solidFill>
            <a:srgbClr val="203D48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FFFFFF"/>
                </a:solidFill>
                <a:latin typeface="Source Sans Pro"/>
              </a:rPr>
              <a:t>Jun (€)</a:t>
            </a:r>
          </a:p>
        </p:txBody>
      </p:sp>
      <p:sp>
        <p:nvSpPr>
          <p:cNvPr id="8" name="Rectangle cell"/>
          <p:cNvSpPr/>
          <p:nvPr/>
        </p:nvSpPr>
        <p:spPr>
          <a:xfrm>
            <a:off x="6370700" y="2700000"/>
            <a:ext cx="1150000" cy="400000"/>
          </a:xfrm>
          <a:prstGeom prst="rect">
            <a:avLst/>
          </a:prstGeom>
          <a:solidFill>
            <a:srgbClr val="203D48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FFFFFF"/>
                </a:solidFill>
                <a:latin typeface="Source Sans Pro"/>
              </a:rPr>
              <a:t>Jul (€)</a:t>
            </a:r>
          </a:p>
        </p:txBody>
      </p:sp>
      <p:sp>
        <p:nvSpPr>
          <p:cNvPr id="9" name="Rectangle cell"/>
          <p:cNvSpPr/>
          <p:nvPr/>
        </p:nvSpPr>
        <p:spPr>
          <a:xfrm>
            <a:off x="7520700" y="2700000"/>
            <a:ext cx="1250000" cy="400000"/>
          </a:xfrm>
          <a:prstGeom prst="rect">
            <a:avLst/>
          </a:prstGeom>
          <a:solidFill>
            <a:srgbClr val="203D48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FFFFFF"/>
                </a:solidFill>
                <a:latin typeface="Source Sans Pro"/>
              </a:rPr>
              <a:t>Total (€)</a:t>
            </a:r>
          </a:p>
        </p:txBody>
      </p:sp>
      <p:sp>
        <p:nvSpPr>
          <p:cNvPr id="10" name="Rectangle cell"/>
          <p:cNvSpPr/>
          <p:nvPr/>
        </p:nvSpPr>
        <p:spPr>
          <a:xfrm>
            <a:off x="520700" y="3100000"/>
            <a:ext cx="2400000" cy="400000"/>
          </a:xfrm>
          <a:prstGeom prst="rect">
            <a:avLst/>
          </a:prstGeom>
          <a:solidFill>
            <a:srgbClr val="D9D9D9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Fixed Subtotal</a:t>
            </a:r>
          </a:p>
        </p:txBody>
      </p:sp>
      <p:sp>
        <p:nvSpPr>
          <p:cNvPr id="11" name="Rectangle cell"/>
          <p:cNvSpPr/>
          <p:nvPr/>
        </p:nvSpPr>
        <p:spPr>
          <a:xfrm>
            <a:off x="2920700" y="3100000"/>
            <a:ext cx="115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2" name="Rectangle cell"/>
          <p:cNvSpPr/>
          <p:nvPr/>
        </p:nvSpPr>
        <p:spPr>
          <a:xfrm>
            <a:off x="4070700" y="3100000"/>
            <a:ext cx="115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3" name="Rectangle cell"/>
          <p:cNvSpPr/>
          <p:nvPr/>
        </p:nvSpPr>
        <p:spPr>
          <a:xfrm>
            <a:off x="5220700" y="3100000"/>
            <a:ext cx="115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4" name="Rectangle cell"/>
          <p:cNvSpPr/>
          <p:nvPr/>
        </p:nvSpPr>
        <p:spPr>
          <a:xfrm>
            <a:off x="6370700" y="3100000"/>
            <a:ext cx="115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5" name="Rectangle cell"/>
          <p:cNvSpPr/>
          <p:nvPr/>
        </p:nvSpPr>
        <p:spPr>
          <a:xfrm>
            <a:off x="7520700" y="3100000"/>
            <a:ext cx="125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6" name="static_f0_0"/>
          <p:cNvSpPr txBox="1"/>
          <p:nvPr/>
        </p:nvSpPr>
        <p:spPr>
          <a:xfrm>
            <a:off x="2960700" y="3100000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3,050</a:t>
            </a:r>
          </a:p>
        </p:txBody>
      </p:sp>
      <p:sp>
        <p:nvSpPr>
          <p:cNvPr id="17" name="static_f0_1"/>
          <p:cNvSpPr txBox="1"/>
          <p:nvPr/>
        </p:nvSpPr>
        <p:spPr>
          <a:xfrm>
            <a:off x="4110700" y="3100000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3,650</a:t>
            </a:r>
          </a:p>
        </p:txBody>
      </p:sp>
      <p:sp>
        <p:nvSpPr>
          <p:cNvPr id="18" name="static_f0_2"/>
          <p:cNvSpPr txBox="1"/>
          <p:nvPr/>
        </p:nvSpPr>
        <p:spPr>
          <a:xfrm>
            <a:off x="5260700" y="3100000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3,050</a:t>
            </a:r>
          </a:p>
        </p:txBody>
      </p:sp>
      <p:sp>
        <p:nvSpPr>
          <p:cNvPr id="19" name="static_f0_3"/>
          <p:cNvSpPr txBox="1"/>
          <p:nvPr/>
        </p:nvSpPr>
        <p:spPr>
          <a:xfrm>
            <a:off x="6410700" y="3100000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2,450</a:t>
            </a:r>
          </a:p>
        </p:txBody>
      </p:sp>
      <p:sp>
        <p:nvSpPr>
          <p:cNvPr id="20" name="static_f0_4"/>
          <p:cNvSpPr txBox="1"/>
          <p:nvPr/>
        </p:nvSpPr>
        <p:spPr>
          <a:xfrm>
            <a:off x="7560700" y="3100000"/>
            <a:ext cx="11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12,200</a:t>
            </a:r>
          </a:p>
        </p:txBody>
      </p:sp>
      <p:sp>
        <p:nvSpPr>
          <p:cNvPr id="21" name="Rectangle cell"/>
          <p:cNvSpPr/>
          <p:nvPr/>
        </p:nvSpPr>
        <p:spPr>
          <a:xfrm>
            <a:off x="520700" y="3500000"/>
            <a:ext cx="2400000" cy="400000"/>
          </a:xfrm>
          <a:prstGeom prst="rect">
            <a:avLst/>
          </a:prstGeom>
          <a:solidFill>
            <a:srgbClr val="D9D9D9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Irregular Subtotal</a:t>
            </a:r>
          </a:p>
        </p:txBody>
      </p:sp>
      <p:sp>
        <p:nvSpPr>
          <p:cNvPr id="22" name="Rectangle cell"/>
          <p:cNvSpPr/>
          <p:nvPr/>
        </p:nvSpPr>
        <p:spPr>
          <a:xfrm>
            <a:off x="2920700" y="3500000"/>
            <a:ext cx="115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3" name="Rectangle cell"/>
          <p:cNvSpPr/>
          <p:nvPr/>
        </p:nvSpPr>
        <p:spPr>
          <a:xfrm>
            <a:off x="4070700" y="3500000"/>
            <a:ext cx="115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4" name="Rectangle cell"/>
          <p:cNvSpPr/>
          <p:nvPr/>
        </p:nvSpPr>
        <p:spPr>
          <a:xfrm>
            <a:off x="5220700" y="3500000"/>
            <a:ext cx="115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5" name="Rectangle cell"/>
          <p:cNvSpPr/>
          <p:nvPr/>
        </p:nvSpPr>
        <p:spPr>
          <a:xfrm>
            <a:off x="6370700" y="3500000"/>
            <a:ext cx="115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6" name="Rectangle cell"/>
          <p:cNvSpPr/>
          <p:nvPr/>
        </p:nvSpPr>
        <p:spPr>
          <a:xfrm>
            <a:off x="7520700" y="3500000"/>
            <a:ext cx="125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7" name="static_f1_0"/>
          <p:cNvSpPr txBox="1"/>
          <p:nvPr/>
        </p:nvSpPr>
        <p:spPr>
          <a:xfrm>
            <a:off x="2960700" y="3500000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1,853</a:t>
            </a:r>
          </a:p>
        </p:txBody>
      </p:sp>
      <p:sp>
        <p:nvSpPr>
          <p:cNvPr id="28" name="static_f1_1"/>
          <p:cNvSpPr txBox="1"/>
          <p:nvPr/>
        </p:nvSpPr>
        <p:spPr>
          <a:xfrm>
            <a:off x="4110700" y="3500000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1,910</a:t>
            </a:r>
          </a:p>
        </p:txBody>
      </p:sp>
      <p:sp>
        <p:nvSpPr>
          <p:cNvPr id="29" name="static_f1_2"/>
          <p:cNvSpPr txBox="1"/>
          <p:nvPr/>
        </p:nvSpPr>
        <p:spPr>
          <a:xfrm>
            <a:off x="5260700" y="3500000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1,537</a:t>
            </a:r>
          </a:p>
        </p:txBody>
      </p:sp>
      <p:sp>
        <p:nvSpPr>
          <p:cNvPr id="30" name="static_f1_3"/>
          <p:cNvSpPr txBox="1"/>
          <p:nvPr/>
        </p:nvSpPr>
        <p:spPr>
          <a:xfrm>
            <a:off x="6410700" y="3500000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2,535</a:t>
            </a:r>
          </a:p>
        </p:txBody>
      </p:sp>
      <p:sp>
        <p:nvSpPr>
          <p:cNvPr id="31" name="static_f1_4"/>
          <p:cNvSpPr txBox="1"/>
          <p:nvPr/>
        </p:nvSpPr>
        <p:spPr>
          <a:xfrm>
            <a:off x="7560700" y="3500000"/>
            <a:ext cx="11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7,835</a:t>
            </a:r>
          </a:p>
        </p:txBody>
      </p:sp>
      <p:sp>
        <p:nvSpPr>
          <p:cNvPr id="32" name="Rectangle cell"/>
          <p:cNvSpPr/>
          <p:nvPr/>
        </p:nvSpPr>
        <p:spPr>
          <a:xfrm>
            <a:off x="520700" y="3900000"/>
            <a:ext cx="2400000" cy="400000"/>
          </a:xfrm>
          <a:prstGeom prst="rect">
            <a:avLst/>
          </a:prstGeom>
          <a:solidFill>
            <a:srgbClr val="D9D9D9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Discretionary Subtotal</a:t>
            </a:r>
          </a:p>
        </p:txBody>
      </p:sp>
      <p:sp>
        <p:nvSpPr>
          <p:cNvPr id="33" name="Rectangle cell"/>
          <p:cNvSpPr/>
          <p:nvPr/>
        </p:nvSpPr>
        <p:spPr>
          <a:xfrm>
            <a:off x="2920700" y="3900000"/>
            <a:ext cx="115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34" name="Rectangle cell"/>
          <p:cNvSpPr/>
          <p:nvPr/>
        </p:nvSpPr>
        <p:spPr>
          <a:xfrm>
            <a:off x="4070700" y="3900000"/>
            <a:ext cx="115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35" name="Rectangle cell"/>
          <p:cNvSpPr/>
          <p:nvPr/>
        </p:nvSpPr>
        <p:spPr>
          <a:xfrm>
            <a:off x="5220700" y="3900000"/>
            <a:ext cx="115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36" name="Rectangle cell"/>
          <p:cNvSpPr/>
          <p:nvPr/>
        </p:nvSpPr>
        <p:spPr>
          <a:xfrm>
            <a:off x="6370700" y="3900000"/>
            <a:ext cx="115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37" name="Rectangle cell"/>
          <p:cNvSpPr/>
          <p:nvPr/>
        </p:nvSpPr>
        <p:spPr>
          <a:xfrm>
            <a:off x="7520700" y="3900000"/>
            <a:ext cx="125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38" name="static_f2_0"/>
          <p:cNvSpPr txBox="1"/>
          <p:nvPr/>
        </p:nvSpPr>
        <p:spPr>
          <a:xfrm>
            <a:off x="2960700" y="3900000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950</a:t>
            </a:r>
          </a:p>
        </p:txBody>
      </p:sp>
      <p:sp>
        <p:nvSpPr>
          <p:cNvPr id="39" name="static_f2_1"/>
          <p:cNvSpPr txBox="1"/>
          <p:nvPr/>
        </p:nvSpPr>
        <p:spPr>
          <a:xfrm>
            <a:off x="4110700" y="3900000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2,200</a:t>
            </a:r>
          </a:p>
        </p:txBody>
      </p:sp>
      <p:sp>
        <p:nvSpPr>
          <p:cNvPr id="40" name="static_f2_2"/>
          <p:cNvSpPr txBox="1"/>
          <p:nvPr/>
        </p:nvSpPr>
        <p:spPr>
          <a:xfrm>
            <a:off x="5260700" y="3900000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250</a:t>
            </a:r>
          </a:p>
        </p:txBody>
      </p:sp>
      <p:sp>
        <p:nvSpPr>
          <p:cNvPr id="41" name="static_f2_3"/>
          <p:cNvSpPr txBox="1"/>
          <p:nvPr/>
        </p:nvSpPr>
        <p:spPr>
          <a:xfrm>
            <a:off x="6410700" y="3900000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200</a:t>
            </a:r>
          </a:p>
        </p:txBody>
      </p:sp>
      <p:sp>
        <p:nvSpPr>
          <p:cNvPr id="42" name="static_f2_4"/>
          <p:cNvSpPr txBox="1"/>
          <p:nvPr/>
        </p:nvSpPr>
        <p:spPr>
          <a:xfrm>
            <a:off x="7560700" y="3900000"/>
            <a:ext cx="11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3,600</a:t>
            </a:r>
          </a:p>
        </p:txBody>
      </p:sp>
      <p:sp>
        <p:nvSpPr>
          <p:cNvPr id="43" name="Rectangle cell"/>
          <p:cNvSpPr/>
          <p:nvPr/>
        </p:nvSpPr>
        <p:spPr>
          <a:xfrm>
            <a:off x="520700" y="4300000"/>
            <a:ext cx="2400000" cy="400000"/>
          </a:xfrm>
          <a:prstGeom prst="rect">
            <a:avLst/>
          </a:prstGeom>
          <a:solidFill>
            <a:srgbClr val="F32201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FFFFFF"/>
                </a:solidFill>
                <a:latin typeface="Source Sans Pro"/>
              </a:rPr>
              <a:t>Total Expenditure (B)</a:t>
            </a:r>
          </a:p>
        </p:txBody>
      </p:sp>
      <p:sp>
        <p:nvSpPr>
          <p:cNvPr id="44" name="Rectangle cell"/>
          <p:cNvSpPr/>
          <p:nvPr/>
        </p:nvSpPr>
        <p:spPr>
          <a:xfrm>
            <a:off x="2920700" y="4300000"/>
            <a:ext cx="115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45" name="Rectangle cell"/>
          <p:cNvSpPr/>
          <p:nvPr/>
        </p:nvSpPr>
        <p:spPr>
          <a:xfrm>
            <a:off x="4070700" y="4300000"/>
            <a:ext cx="115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46" name="Rectangle cell"/>
          <p:cNvSpPr/>
          <p:nvPr/>
        </p:nvSpPr>
        <p:spPr>
          <a:xfrm>
            <a:off x="5220700" y="4300000"/>
            <a:ext cx="115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47" name="Rectangle cell"/>
          <p:cNvSpPr/>
          <p:nvPr/>
        </p:nvSpPr>
        <p:spPr>
          <a:xfrm>
            <a:off x="6370700" y="4300000"/>
            <a:ext cx="115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48" name="Rectangle cell"/>
          <p:cNvSpPr/>
          <p:nvPr/>
        </p:nvSpPr>
        <p:spPr>
          <a:xfrm>
            <a:off x="7520700" y="4300000"/>
            <a:ext cx="125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49" name="anim_click1_f0"/>
          <p:cNvSpPr txBox="1"/>
          <p:nvPr/>
        </p:nvSpPr>
        <p:spPr>
          <a:xfrm>
            <a:off x="2960700" y="4300000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5,853</a:t>
            </a:r>
          </a:p>
        </p:txBody>
      </p:sp>
      <p:sp>
        <p:nvSpPr>
          <p:cNvPr id="50" name="anim_click1_c"/>
          <p:cNvSpPr txBox="1"/>
          <p:nvPr/>
        </p:nvSpPr>
        <p:spPr>
          <a:xfrm>
            <a:off x="8970700" y="2700000"/>
            <a:ext cx="3021300" cy="9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05000"/>
              </a:lnSpc>
              <a:spcBef>
                <a:spcPts val="0"/>
              </a:spcBef>
              <a:spcAft>
                <a:spcPts val="30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April: 3,050 + 1,853 + 950 = €5,853.</a:t>
            </a:r>
          </a:p>
        </p:txBody>
      </p:sp>
      <p:sp>
        <p:nvSpPr>
          <p:cNvPr id="51" name="anim_click2_f0"/>
          <p:cNvSpPr txBox="1"/>
          <p:nvPr/>
        </p:nvSpPr>
        <p:spPr>
          <a:xfrm>
            <a:off x="4110700" y="4300000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7,760</a:t>
            </a:r>
          </a:p>
        </p:txBody>
      </p:sp>
      <p:sp>
        <p:nvSpPr>
          <p:cNvPr id="52" name="anim_click2_c"/>
          <p:cNvSpPr txBox="1"/>
          <p:nvPr/>
        </p:nvSpPr>
        <p:spPr>
          <a:xfrm>
            <a:off x="8970700" y="3650000"/>
            <a:ext cx="3021300" cy="9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05000"/>
              </a:lnSpc>
              <a:spcBef>
                <a:spcPts val="0"/>
              </a:spcBef>
              <a:spcAft>
                <a:spcPts val="30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May: 3,650 + 1,910 + 2,200 = €7,760.</a:t>
            </a:r>
          </a:p>
        </p:txBody>
      </p:sp>
      <p:sp>
        <p:nvSpPr>
          <p:cNvPr id="53" name="anim_click3_f0"/>
          <p:cNvSpPr txBox="1"/>
          <p:nvPr/>
        </p:nvSpPr>
        <p:spPr>
          <a:xfrm>
            <a:off x="5260700" y="4300000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4,837</a:t>
            </a:r>
          </a:p>
        </p:txBody>
      </p:sp>
      <p:sp>
        <p:nvSpPr>
          <p:cNvPr id="54" name="anim_click3_c"/>
          <p:cNvSpPr txBox="1"/>
          <p:nvPr/>
        </p:nvSpPr>
        <p:spPr>
          <a:xfrm>
            <a:off x="8970700" y="4600000"/>
            <a:ext cx="3021300" cy="9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05000"/>
              </a:lnSpc>
              <a:spcBef>
                <a:spcPts val="0"/>
              </a:spcBef>
              <a:spcAft>
                <a:spcPts val="30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June: 3,050 + 1,537 + 250 = €4,837.</a:t>
            </a:r>
          </a:p>
        </p:txBody>
      </p:sp>
      <p:sp>
        <p:nvSpPr>
          <p:cNvPr id="55" name="anim_click4_f0"/>
          <p:cNvSpPr txBox="1"/>
          <p:nvPr/>
        </p:nvSpPr>
        <p:spPr>
          <a:xfrm>
            <a:off x="6410700" y="4300000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5,185</a:t>
            </a:r>
          </a:p>
        </p:txBody>
      </p:sp>
      <p:sp>
        <p:nvSpPr>
          <p:cNvPr id="56" name="anim_click4_f1"/>
          <p:cNvSpPr txBox="1"/>
          <p:nvPr/>
        </p:nvSpPr>
        <p:spPr>
          <a:xfrm>
            <a:off x="7560700" y="4300000"/>
            <a:ext cx="11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23,635</a:t>
            </a:r>
          </a:p>
        </p:txBody>
      </p:sp>
      <p:sp>
        <p:nvSpPr>
          <p:cNvPr id="57" name="anim_click4_c"/>
          <p:cNvSpPr txBox="1"/>
          <p:nvPr/>
        </p:nvSpPr>
        <p:spPr>
          <a:xfrm>
            <a:off x="8970700" y="5550000"/>
            <a:ext cx="3021300" cy="9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05000"/>
              </a:lnSpc>
              <a:spcBef>
                <a:spcPts val="0"/>
              </a:spcBef>
              <a:spcAft>
                <a:spcPts val="30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July: 2,450 + 2,535 + 200 = €5,185. Total planned expenditure = €23,635.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title"/>
          <p:cNvSpPr txBox="1"/>
          <p:nvPr/>
        </p:nvSpPr>
        <p:spPr>
          <a:xfrm>
            <a:off x="838200" y="365125"/>
            <a:ext cx="9300000" cy="11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3200" b="0" i="0">
                <a:solidFill>
                  <a:srgbClr val="00B2FF"/>
                </a:solidFill>
                <a:latin typeface="ADLaM Display"/>
              </a:rPr>
              <a:t>Full Budget: Net Cash to Closing Cash</a:t>
            </a:r>
          </a:p>
        </p:txBody>
      </p:sp>
      <p:sp>
        <p:nvSpPr>
          <p:cNvPr id="3" name="TextBox intro"/>
          <p:cNvSpPr txBox="1"/>
          <p:nvPr/>
        </p:nvSpPr>
        <p:spPr>
          <a:xfrm>
            <a:off x="838200" y="1300000"/>
            <a:ext cx="10515600" cy="10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 i="0">
                <a:solidFill>
                  <a:srgbClr val="203D48"/>
                </a:solidFill>
                <a:latin typeface="Source Sans Pro"/>
              </a:rPr>
              <a:t>The last three rows finish the budget: </a:t>
            </a:r>
            <a:r>
              <a:rPr sz="1700" b="1" i="0">
                <a:solidFill>
                  <a:srgbClr val="00B2FF"/>
                </a:solidFill>
                <a:latin typeface="Source Sans Pro"/>
              </a:rPr>
              <a:t>Net Cash (A-B)</a:t>
            </a:r>
            <a:r>
              <a:rPr sz="1700" b="1" i="0">
                <a:solidFill>
                  <a:srgbClr val="203D48"/>
                </a:solidFill>
                <a:latin typeface="Source Sans Pro"/>
              </a:rPr>
              <a:t>, then </a:t>
            </a:r>
            <a:r>
              <a:rPr sz="1700" b="1" i="0">
                <a:solidFill>
                  <a:srgbClr val="203D48"/>
                </a:solidFill>
                <a:latin typeface="Source Sans Pro"/>
              </a:rPr>
              <a:t>Opening Cash</a:t>
            </a:r>
            <a:r>
              <a:rPr sz="1700" b="1" i="0">
                <a:solidFill>
                  <a:srgbClr val="203D48"/>
                </a:solidFill>
                <a:latin typeface="Source Sans Pro"/>
              </a:rPr>
              <a:t> and </a:t>
            </a:r>
            <a:r>
              <a:rPr sz="1700" b="1" i="0">
                <a:solidFill>
                  <a:srgbClr val="203D48"/>
                </a:solidFill>
                <a:latin typeface="Source Sans Pro"/>
              </a:rPr>
              <a:t>Closing Cash</a:t>
            </a:r>
            <a:r>
              <a:rPr sz="1700" b="1" i="0">
                <a:solidFill>
                  <a:srgbClr val="203D48"/>
                </a:solidFill>
                <a:latin typeface="Source Sans Pro"/>
              </a:rPr>
              <a:t>. Opening cash on 1 April is €400.</a:t>
            </a:r>
          </a:p>
        </p:txBody>
      </p:sp>
      <p:sp>
        <p:nvSpPr>
          <p:cNvPr id="4" name="Rectangle cell"/>
          <p:cNvSpPr/>
          <p:nvPr/>
        </p:nvSpPr>
        <p:spPr>
          <a:xfrm>
            <a:off x="520700" y="2700000"/>
            <a:ext cx="2400000" cy="400000"/>
          </a:xfrm>
          <a:prstGeom prst="rect">
            <a:avLst/>
          </a:prstGeom>
          <a:solidFill>
            <a:srgbClr val="203D48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FFFFFF"/>
                </a:solidFill>
                <a:latin typeface="Source Sans Pro"/>
              </a:rPr>
              <a:t>Kenny Household</a:t>
            </a:r>
          </a:p>
        </p:txBody>
      </p:sp>
      <p:sp>
        <p:nvSpPr>
          <p:cNvPr id="5" name="Rectangle cell"/>
          <p:cNvSpPr/>
          <p:nvPr/>
        </p:nvSpPr>
        <p:spPr>
          <a:xfrm>
            <a:off x="2920700" y="2700000"/>
            <a:ext cx="1150000" cy="400000"/>
          </a:xfrm>
          <a:prstGeom prst="rect">
            <a:avLst/>
          </a:prstGeom>
          <a:solidFill>
            <a:srgbClr val="203D48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FFFFFF"/>
                </a:solidFill>
                <a:latin typeface="Source Sans Pro"/>
              </a:rPr>
              <a:t>Apr (€)</a:t>
            </a:r>
          </a:p>
        </p:txBody>
      </p:sp>
      <p:sp>
        <p:nvSpPr>
          <p:cNvPr id="6" name="Rectangle cell"/>
          <p:cNvSpPr/>
          <p:nvPr/>
        </p:nvSpPr>
        <p:spPr>
          <a:xfrm>
            <a:off x="4070700" y="2700000"/>
            <a:ext cx="1150000" cy="400000"/>
          </a:xfrm>
          <a:prstGeom prst="rect">
            <a:avLst/>
          </a:prstGeom>
          <a:solidFill>
            <a:srgbClr val="203D48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FFFFFF"/>
                </a:solidFill>
                <a:latin typeface="Source Sans Pro"/>
              </a:rPr>
              <a:t>May (€)</a:t>
            </a:r>
          </a:p>
        </p:txBody>
      </p:sp>
      <p:sp>
        <p:nvSpPr>
          <p:cNvPr id="7" name="Rectangle cell"/>
          <p:cNvSpPr/>
          <p:nvPr/>
        </p:nvSpPr>
        <p:spPr>
          <a:xfrm>
            <a:off x="5220700" y="2700000"/>
            <a:ext cx="1150000" cy="400000"/>
          </a:xfrm>
          <a:prstGeom prst="rect">
            <a:avLst/>
          </a:prstGeom>
          <a:solidFill>
            <a:srgbClr val="203D48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FFFFFF"/>
                </a:solidFill>
                <a:latin typeface="Source Sans Pro"/>
              </a:rPr>
              <a:t>Jun (€)</a:t>
            </a:r>
          </a:p>
        </p:txBody>
      </p:sp>
      <p:sp>
        <p:nvSpPr>
          <p:cNvPr id="8" name="Rectangle cell"/>
          <p:cNvSpPr/>
          <p:nvPr/>
        </p:nvSpPr>
        <p:spPr>
          <a:xfrm>
            <a:off x="6370700" y="2700000"/>
            <a:ext cx="1150000" cy="400000"/>
          </a:xfrm>
          <a:prstGeom prst="rect">
            <a:avLst/>
          </a:prstGeom>
          <a:solidFill>
            <a:srgbClr val="203D48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FFFFFF"/>
                </a:solidFill>
                <a:latin typeface="Source Sans Pro"/>
              </a:rPr>
              <a:t>Jul (€)</a:t>
            </a:r>
          </a:p>
        </p:txBody>
      </p:sp>
      <p:sp>
        <p:nvSpPr>
          <p:cNvPr id="9" name="Rectangle cell"/>
          <p:cNvSpPr/>
          <p:nvPr/>
        </p:nvSpPr>
        <p:spPr>
          <a:xfrm>
            <a:off x="7520700" y="2700000"/>
            <a:ext cx="1250000" cy="400000"/>
          </a:xfrm>
          <a:prstGeom prst="rect">
            <a:avLst/>
          </a:prstGeom>
          <a:solidFill>
            <a:srgbClr val="203D48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FFFFFF"/>
                </a:solidFill>
                <a:latin typeface="Source Sans Pro"/>
              </a:rPr>
              <a:t>Total (€)</a:t>
            </a:r>
          </a:p>
        </p:txBody>
      </p:sp>
      <p:sp>
        <p:nvSpPr>
          <p:cNvPr id="10" name="Rectangle cell"/>
          <p:cNvSpPr/>
          <p:nvPr/>
        </p:nvSpPr>
        <p:spPr>
          <a:xfrm>
            <a:off x="520700" y="3100000"/>
            <a:ext cx="2400000" cy="400000"/>
          </a:xfrm>
          <a:prstGeom prst="rect">
            <a:avLst/>
          </a:prstGeom>
          <a:solidFill>
            <a:srgbClr val="049F84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FFFFFF"/>
                </a:solidFill>
                <a:latin typeface="Source Sans Pro"/>
              </a:rPr>
              <a:t>Total Income (A)</a:t>
            </a:r>
          </a:p>
        </p:txBody>
      </p:sp>
      <p:sp>
        <p:nvSpPr>
          <p:cNvPr id="11" name="Rectangle cell"/>
          <p:cNvSpPr/>
          <p:nvPr/>
        </p:nvSpPr>
        <p:spPr>
          <a:xfrm>
            <a:off x="2920700" y="3100000"/>
            <a:ext cx="115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2" name="Rectangle cell"/>
          <p:cNvSpPr/>
          <p:nvPr/>
        </p:nvSpPr>
        <p:spPr>
          <a:xfrm>
            <a:off x="4070700" y="3100000"/>
            <a:ext cx="115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3" name="Rectangle cell"/>
          <p:cNvSpPr/>
          <p:nvPr/>
        </p:nvSpPr>
        <p:spPr>
          <a:xfrm>
            <a:off x="5220700" y="3100000"/>
            <a:ext cx="115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4" name="Rectangle cell"/>
          <p:cNvSpPr/>
          <p:nvPr/>
        </p:nvSpPr>
        <p:spPr>
          <a:xfrm>
            <a:off x="6370700" y="3100000"/>
            <a:ext cx="115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5" name="Rectangle cell"/>
          <p:cNvSpPr/>
          <p:nvPr/>
        </p:nvSpPr>
        <p:spPr>
          <a:xfrm>
            <a:off x="7520700" y="3100000"/>
            <a:ext cx="125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6" name="static_f0_0"/>
          <p:cNvSpPr txBox="1"/>
          <p:nvPr/>
        </p:nvSpPr>
        <p:spPr>
          <a:xfrm>
            <a:off x="2960700" y="3100000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5,680</a:t>
            </a:r>
          </a:p>
        </p:txBody>
      </p:sp>
      <p:sp>
        <p:nvSpPr>
          <p:cNvPr id="17" name="static_f0_1"/>
          <p:cNvSpPr txBox="1"/>
          <p:nvPr/>
        </p:nvSpPr>
        <p:spPr>
          <a:xfrm>
            <a:off x="4110700" y="3100000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5,880</a:t>
            </a:r>
          </a:p>
        </p:txBody>
      </p:sp>
      <p:sp>
        <p:nvSpPr>
          <p:cNvPr id="18" name="static_f0_2"/>
          <p:cNvSpPr txBox="1"/>
          <p:nvPr/>
        </p:nvSpPr>
        <p:spPr>
          <a:xfrm>
            <a:off x="5260700" y="3100000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6,880</a:t>
            </a:r>
          </a:p>
        </p:txBody>
      </p:sp>
      <p:sp>
        <p:nvSpPr>
          <p:cNvPr id="19" name="static_f0_3"/>
          <p:cNvSpPr txBox="1"/>
          <p:nvPr/>
        </p:nvSpPr>
        <p:spPr>
          <a:xfrm>
            <a:off x="6410700" y="3100000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5,880</a:t>
            </a:r>
          </a:p>
        </p:txBody>
      </p:sp>
      <p:sp>
        <p:nvSpPr>
          <p:cNvPr id="20" name="static_f0_4"/>
          <p:cNvSpPr txBox="1"/>
          <p:nvPr/>
        </p:nvSpPr>
        <p:spPr>
          <a:xfrm>
            <a:off x="7560700" y="3100000"/>
            <a:ext cx="11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24,320</a:t>
            </a:r>
          </a:p>
        </p:txBody>
      </p:sp>
      <p:sp>
        <p:nvSpPr>
          <p:cNvPr id="21" name="Rectangle cell"/>
          <p:cNvSpPr/>
          <p:nvPr/>
        </p:nvSpPr>
        <p:spPr>
          <a:xfrm>
            <a:off x="520700" y="3500000"/>
            <a:ext cx="2400000" cy="400000"/>
          </a:xfrm>
          <a:prstGeom prst="rect">
            <a:avLst/>
          </a:prstGeom>
          <a:solidFill>
            <a:srgbClr val="F32201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FFFFFF"/>
                </a:solidFill>
                <a:latin typeface="Source Sans Pro"/>
              </a:rPr>
              <a:t>Total Expenditure (B)</a:t>
            </a:r>
          </a:p>
        </p:txBody>
      </p:sp>
      <p:sp>
        <p:nvSpPr>
          <p:cNvPr id="22" name="Rectangle cell"/>
          <p:cNvSpPr/>
          <p:nvPr/>
        </p:nvSpPr>
        <p:spPr>
          <a:xfrm>
            <a:off x="2920700" y="3500000"/>
            <a:ext cx="115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3" name="Rectangle cell"/>
          <p:cNvSpPr/>
          <p:nvPr/>
        </p:nvSpPr>
        <p:spPr>
          <a:xfrm>
            <a:off x="4070700" y="3500000"/>
            <a:ext cx="115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4" name="Rectangle cell"/>
          <p:cNvSpPr/>
          <p:nvPr/>
        </p:nvSpPr>
        <p:spPr>
          <a:xfrm>
            <a:off x="5220700" y="3500000"/>
            <a:ext cx="115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5" name="Rectangle cell"/>
          <p:cNvSpPr/>
          <p:nvPr/>
        </p:nvSpPr>
        <p:spPr>
          <a:xfrm>
            <a:off x="6370700" y="3500000"/>
            <a:ext cx="115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6" name="Rectangle cell"/>
          <p:cNvSpPr/>
          <p:nvPr/>
        </p:nvSpPr>
        <p:spPr>
          <a:xfrm>
            <a:off x="7520700" y="3500000"/>
            <a:ext cx="125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7" name="static_f1_0"/>
          <p:cNvSpPr txBox="1"/>
          <p:nvPr/>
        </p:nvSpPr>
        <p:spPr>
          <a:xfrm>
            <a:off x="2960700" y="3500000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5,853</a:t>
            </a:r>
          </a:p>
        </p:txBody>
      </p:sp>
      <p:sp>
        <p:nvSpPr>
          <p:cNvPr id="28" name="static_f1_1"/>
          <p:cNvSpPr txBox="1"/>
          <p:nvPr/>
        </p:nvSpPr>
        <p:spPr>
          <a:xfrm>
            <a:off x="4110700" y="3500000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7,760</a:t>
            </a:r>
          </a:p>
        </p:txBody>
      </p:sp>
      <p:sp>
        <p:nvSpPr>
          <p:cNvPr id="29" name="static_f1_2"/>
          <p:cNvSpPr txBox="1"/>
          <p:nvPr/>
        </p:nvSpPr>
        <p:spPr>
          <a:xfrm>
            <a:off x="5260700" y="3500000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4,837</a:t>
            </a:r>
          </a:p>
        </p:txBody>
      </p:sp>
      <p:sp>
        <p:nvSpPr>
          <p:cNvPr id="30" name="static_f1_3"/>
          <p:cNvSpPr txBox="1"/>
          <p:nvPr/>
        </p:nvSpPr>
        <p:spPr>
          <a:xfrm>
            <a:off x="6410700" y="3500000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5,185</a:t>
            </a:r>
          </a:p>
        </p:txBody>
      </p:sp>
      <p:sp>
        <p:nvSpPr>
          <p:cNvPr id="31" name="static_f1_4"/>
          <p:cNvSpPr txBox="1"/>
          <p:nvPr/>
        </p:nvSpPr>
        <p:spPr>
          <a:xfrm>
            <a:off x="7560700" y="3500000"/>
            <a:ext cx="11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23,635</a:t>
            </a:r>
          </a:p>
        </p:txBody>
      </p:sp>
      <p:sp>
        <p:nvSpPr>
          <p:cNvPr id="32" name="Rectangle cell"/>
          <p:cNvSpPr/>
          <p:nvPr/>
        </p:nvSpPr>
        <p:spPr>
          <a:xfrm>
            <a:off x="520700" y="3900000"/>
            <a:ext cx="2400000" cy="400000"/>
          </a:xfrm>
          <a:prstGeom prst="rect">
            <a:avLst/>
          </a:prstGeom>
          <a:solidFill>
            <a:srgbClr val="00B2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FFFFFF"/>
                </a:solidFill>
                <a:latin typeface="Source Sans Pro"/>
              </a:rPr>
              <a:t>Net Cash (A-B)</a:t>
            </a:r>
          </a:p>
        </p:txBody>
      </p:sp>
      <p:sp>
        <p:nvSpPr>
          <p:cNvPr id="33" name="Rectangle cell"/>
          <p:cNvSpPr/>
          <p:nvPr/>
        </p:nvSpPr>
        <p:spPr>
          <a:xfrm>
            <a:off x="2920700" y="3900000"/>
            <a:ext cx="115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34" name="Rectangle cell"/>
          <p:cNvSpPr/>
          <p:nvPr/>
        </p:nvSpPr>
        <p:spPr>
          <a:xfrm>
            <a:off x="4070700" y="3900000"/>
            <a:ext cx="115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35" name="Rectangle cell"/>
          <p:cNvSpPr/>
          <p:nvPr/>
        </p:nvSpPr>
        <p:spPr>
          <a:xfrm>
            <a:off x="5220700" y="3900000"/>
            <a:ext cx="115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36" name="Rectangle cell"/>
          <p:cNvSpPr/>
          <p:nvPr/>
        </p:nvSpPr>
        <p:spPr>
          <a:xfrm>
            <a:off x="6370700" y="3900000"/>
            <a:ext cx="115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37" name="Rectangle cell"/>
          <p:cNvSpPr/>
          <p:nvPr/>
        </p:nvSpPr>
        <p:spPr>
          <a:xfrm>
            <a:off x="7520700" y="3900000"/>
            <a:ext cx="125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38" name="Rectangle cell"/>
          <p:cNvSpPr/>
          <p:nvPr/>
        </p:nvSpPr>
        <p:spPr>
          <a:xfrm>
            <a:off x="520700" y="4300000"/>
            <a:ext cx="240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Opening Cash</a:t>
            </a:r>
          </a:p>
        </p:txBody>
      </p:sp>
      <p:sp>
        <p:nvSpPr>
          <p:cNvPr id="39" name="Rectangle cell"/>
          <p:cNvSpPr/>
          <p:nvPr/>
        </p:nvSpPr>
        <p:spPr>
          <a:xfrm>
            <a:off x="2920700" y="4300000"/>
            <a:ext cx="115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40" name="Rectangle cell"/>
          <p:cNvSpPr/>
          <p:nvPr/>
        </p:nvSpPr>
        <p:spPr>
          <a:xfrm>
            <a:off x="4070700" y="4300000"/>
            <a:ext cx="115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41" name="Rectangle cell"/>
          <p:cNvSpPr/>
          <p:nvPr/>
        </p:nvSpPr>
        <p:spPr>
          <a:xfrm>
            <a:off x="5220700" y="4300000"/>
            <a:ext cx="115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42" name="Rectangle cell"/>
          <p:cNvSpPr/>
          <p:nvPr/>
        </p:nvSpPr>
        <p:spPr>
          <a:xfrm>
            <a:off x="6370700" y="4300000"/>
            <a:ext cx="115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43" name="Rectangle cell"/>
          <p:cNvSpPr/>
          <p:nvPr/>
        </p:nvSpPr>
        <p:spPr>
          <a:xfrm>
            <a:off x="7520700" y="4300000"/>
            <a:ext cx="125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44" name="Rectangle cell"/>
          <p:cNvSpPr/>
          <p:nvPr/>
        </p:nvSpPr>
        <p:spPr>
          <a:xfrm>
            <a:off x="520700" y="4700000"/>
            <a:ext cx="240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Closing Cash</a:t>
            </a:r>
          </a:p>
        </p:txBody>
      </p:sp>
      <p:sp>
        <p:nvSpPr>
          <p:cNvPr id="45" name="Rectangle cell"/>
          <p:cNvSpPr/>
          <p:nvPr/>
        </p:nvSpPr>
        <p:spPr>
          <a:xfrm>
            <a:off x="2920700" y="4700000"/>
            <a:ext cx="115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46" name="Rectangle cell"/>
          <p:cNvSpPr/>
          <p:nvPr/>
        </p:nvSpPr>
        <p:spPr>
          <a:xfrm>
            <a:off x="4070700" y="4700000"/>
            <a:ext cx="115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47" name="Rectangle cell"/>
          <p:cNvSpPr/>
          <p:nvPr/>
        </p:nvSpPr>
        <p:spPr>
          <a:xfrm>
            <a:off x="5220700" y="4700000"/>
            <a:ext cx="115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48" name="Rectangle cell"/>
          <p:cNvSpPr/>
          <p:nvPr/>
        </p:nvSpPr>
        <p:spPr>
          <a:xfrm>
            <a:off x="6370700" y="4700000"/>
            <a:ext cx="115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49" name="Rectangle cell"/>
          <p:cNvSpPr/>
          <p:nvPr/>
        </p:nvSpPr>
        <p:spPr>
          <a:xfrm>
            <a:off x="7520700" y="4700000"/>
            <a:ext cx="125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50" name="anim_click1_f0"/>
          <p:cNvSpPr txBox="1"/>
          <p:nvPr/>
        </p:nvSpPr>
        <p:spPr>
          <a:xfrm>
            <a:off x="2960700" y="3900000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(173)</a:t>
            </a:r>
          </a:p>
        </p:txBody>
      </p:sp>
      <p:sp>
        <p:nvSpPr>
          <p:cNvPr id="51" name="anim_click1_f1"/>
          <p:cNvSpPr txBox="1"/>
          <p:nvPr/>
        </p:nvSpPr>
        <p:spPr>
          <a:xfrm>
            <a:off x="4110700" y="3900000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(1,880)</a:t>
            </a:r>
          </a:p>
        </p:txBody>
      </p:sp>
      <p:sp>
        <p:nvSpPr>
          <p:cNvPr id="52" name="anim_click1_f2"/>
          <p:cNvSpPr txBox="1"/>
          <p:nvPr/>
        </p:nvSpPr>
        <p:spPr>
          <a:xfrm>
            <a:off x="5260700" y="3900000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2,043</a:t>
            </a:r>
          </a:p>
        </p:txBody>
      </p:sp>
      <p:sp>
        <p:nvSpPr>
          <p:cNvPr id="53" name="anim_click1_f3"/>
          <p:cNvSpPr txBox="1"/>
          <p:nvPr/>
        </p:nvSpPr>
        <p:spPr>
          <a:xfrm>
            <a:off x="6410700" y="3900000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695</a:t>
            </a:r>
          </a:p>
        </p:txBody>
      </p:sp>
      <p:sp>
        <p:nvSpPr>
          <p:cNvPr id="54" name="anim_click1_f4"/>
          <p:cNvSpPr txBox="1"/>
          <p:nvPr/>
        </p:nvSpPr>
        <p:spPr>
          <a:xfrm>
            <a:off x="7560700" y="3900000"/>
            <a:ext cx="11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685</a:t>
            </a:r>
          </a:p>
        </p:txBody>
      </p:sp>
      <p:sp>
        <p:nvSpPr>
          <p:cNvPr id="55" name="anim_click1_c"/>
          <p:cNvSpPr txBox="1"/>
          <p:nvPr/>
        </p:nvSpPr>
        <p:spPr>
          <a:xfrm>
            <a:off x="8970700" y="2700000"/>
            <a:ext cx="3021300" cy="9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05000"/>
              </a:lnSpc>
              <a:spcBef>
                <a:spcPts val="0"/>
              </a:spcBef>
              <a:spcAft>
                <a:spcPts val="30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Net cash = A minus B, eg April: 5,680 - 5,853 = (€173). Negative figures go in brackets.</a:t>
            </a:r>
          </a:p>
        </p:txBody>
      </p:sp>
      <p:sp>
        <p:nvSpPr>
          <p:cNvPr id="56" name="anim_click2_f0"/>
          <p:cNvSpPr txBox="1"/>
          <p:nvPr/>
        </p:nvSpPr>
        <p:spPr>
          <a:xfrm>
            <a:off x="2960700" y="4300000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400</a:t>
            </a:r>
          </a:p>
        </p:txBody>
      </p:sp>
      <p:sp>
        <p:nvSpPr>
          <p:cNvPr id="57" name="anim_click2_f1"/>
          <p:cNvSpPr txBox="1"/>
          <p:nvPr/>
        </p:nvSpPr>
        <p:spPr>
          <a:xfrm>
            <a:off x="7560700" y="4300000"/>
            <a:ext cx="11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400</a:t>
            </a:r>
          </a:p>
        </p:txBody>
      </p:sp>
      <p:sp>
        <p:nvSpPr>
          <p:cNvPr id="58" name="anim_click2_c"/>
          <p:cNvSpPr txBox="1"/>
          <p:nvPr/>
        </p:nvSpPr>
        <p:spPr>
          <a:xfrm>
            <a:off x="8970700" y="3650000"/>
            <a:ext cx="3021300" cy="9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05000"/>
              </a:lnSpc>
              <a:spcBef>
                <a:spcPts val="0"/>
              </a:spcBef>
              <a:spcAft>
                <a:spcPts val="30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The opening cash of €400 is given. It goes in the first month AND the Total column.</a:t>
            </a:r>
          </a:p>
        </p:txBody>
      </p:sp>
      <p:sp>
        <p:nvSpPr>
          <p:cNvPr id="59" name="anim_click3_f0"/>
          <p:cNvSpPr txBox="1"/>
          <p:nvPr/>
        </p:nvSpPr>
        <p:spPr>
          <a:xfrm>
            <a:off x="2960700" y="4700000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227</a:t>
            </a:r>
          </a:p>
        </p:txBody>
      </p:sp>
      <p:sp>
        <p:nvSpPr>
          <p:cNvPr id="60" name="anim_click3_f1"/>
          <p:cNvSpPr txBox="1"/>
          <p:nvPr/>
        </p:nvSpPr>
        <p:spPr>
          <a:xfrm>
            <a:off x="4110700" y="4300000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227</a:t>
            </a:r>
          </a:p>
        </p:txBody>
      </p:sp>
      <p:sp>
        <p:nvSpPr>
          <p:cNvPr id="61" name="anim_click3_c"/>
          <p:cNvSpPr txBox="1"/>
          <p:nvPr/>
        </p:nvSpPr>
        <p:spPr>
          <a:xfrm>
            <a:off x="8970700" y="4600000"/>
            <a:ext cx="3021300" cy="9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05000"/>
              </a:lnSpc>
              <a:spcBef>
                <a:spcPts val="0"/>
              </a:spcBef>
              <a:spcAft>
                <a:spcPts val="30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Closing cash = net cash + opening cash, eg April: (173) + 400 = €227. April’s closing becomes May’s opening.</a:t>
            </a:r>
          </a:p>
        </p:txBody>
      </p:sp>
      <p:sp>
        <p:nvSpPr>
          <p:cNvPr id="62" name="anim_click4_f0"/>
          <p:cNvSpPr txBox="1"/>
          <p:nvPr/>
        </p:nvSpPr>
        <p:spPr>
          <a:xfrm>
            <a:off x="4110700" y="4700000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(1,653)</a:t>
            </a:r>
          </a:p>
        </p:txBody>
      </p:sp>
      <p:sp>
        <p:nvSpPr>
          <p:cNvPr id="63" name="anim_click4_f1"/>
          <p:cNvSpPr txBox="1"/>
          <p:nvPr/>
        </p:nvSpPr>
        <p:spPr>
          <a:xfrm>
            <a:off x="5260700" y="4300000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(1,653)</a:t>
            </a:r>
          </a:p>
        </p:txBody>
      </p:sp>
      <p:sp>
        <p:nvSpPr>
          <p:cNvPr id="64" name="anim_click4_f2"/>
          <p:cNvSpPr txBox="1"/>
          <p:nvPr/>
        </p:nvSpPr>
        <p:spPr>
          <a:xfrm>
            <a:off x="5260700" y="4700000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390</a:t>
            </a:r>
          </a:p>
        </p:txBody>
      </p:sp>
      <p:sp>
        <p:nvSpPr>
          <p:cNvPr id="65" name="anim_click4_f3"/>
          <p:cNvSpPr txBox="1"/>
          <p:nvPr/>
        </p:nvSpPr>
        <p:spPr>
          <a:xfrm>
            <a:off x="6410700" y="4300000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390</a:t>
            </a:r>
          </a:p>
        </p:txBody>
      </p:sp>
      <p:sp>
        <p:nvSpPr>
          <p:cNvPr id="66" name="anim_click4_f4"/>
          <p:cNvSpPr txBox="1"/>
          <p:nvPr/>
        </p:nvSpPr>
        <p:spPr>
          <a:xfrm>
            <a:off x="6410700" y="4700000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1,085</a:t>
            </a:r>
          </a:p>
        </p:txBody>
      </p:sp>
      <p:sp>
        <p:nvSpPr>
          <p:cNvPr id="67" name="anim_click4_f5"/>
          <p:cNvSpPr txBox="1"/>
          <p:nvPr/>
        </p:nvSpPr>
        <p:spPr>
          <a:xfrm>
            <a:off x="7560700" y="4700000"/>
            <a:ext cx="11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1,085</a:t>
            </a:r>
          </a:p>
        </p:txBody>
      </p:sp>
      <p:sp>
        <p:nvSpPr>
          <p:cNvPr id="68" name="anim_click4_c"/>
          <p:cNvSpPr txBox="1"/>
          <p:nvPr/>
        </p:nvSpPr>
        <p:spPr>
          <a:xfrm>
            <a:off x="8970700" y="5550000"/>
            <a:ext cx="3021300" cy="9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05000"/>
              </a:lnSpc>
              <a:spcBef>
                <a:spcPts val="0"/>
              </a:spcBef>
              <a:spcAft>
                <a:spcPts val="30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The chain continues, eg May: (1,880) + 227 = (€1,653). The final closing cash of €1,085 equals the closing cash in the Total column.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4027</Words>
  <Application>Microsoft Macintosh PowerPoint</Application>
  <PresentationFormat>Widescreen</PresentationFormat>
  <Paragraphs>697</Paragraphs>
  <Slides>36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1" baseType="lpstr">
      <vt:lpstr>ADLaM Display</vt:lpstr>
      <vt:lpstr>Arial</vt:lpstr>
      <vt:lpstr>Calibri</vt:lpstr>
      <vt:lpstr>Source Sans Pro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Gavin Duffy</cp:lastModifiedBy>
  <cp:revision>5</cp:revision>
  <dcterms:created xsi:type="dcterms:W3CDTF">2013-01-27T09:14:16Z</dcterms:created>
  <dcterms:modified xsi:type="dcterms:W3CDTF">2026-07-17T15:49:12Z</dcterms:modified>
  <cp:category/>
</cp:coreProperties>
</file>