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23"/>
    <p:restoredTop sz="94643"/>
  </p:normalViewPr>
  <p:slideViewPr>
    <p:cSldViewPr snapToGrid="0" snapToObjects="1">
      <p:cViewPr varScale="1">
        <p:scale>
          <a:sx n="69" d="100"/>
          <a:sy n="69" d="100"/>
        </p:scale>
        <p:origin x="216" y="12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700000"/>
            <a:ext cx="10515600" cy="1800000"/>
          </a:xfrm>
          <a:prstGeom prst="rect">
            <a:avLst/>
          </a:prstGeom>
          <a:noFill/>
        </p:spPr>
        <p:txBody>
          <a:bodyPr wrap="square" lIns="0" tIns="0" rIns="0" bIns="0" anchor="t">
            <a:spAutoFit/>
          </a:bodyPr>
          <a:lstStyle/>
          <a:p>
            <a:pPr>
              <a:spcBef>
                <a:spcPts val="0"/>
              </a:spcBef>
              <a:spcAft>
                <a:spcPts val="1000"/>
              </a:spcAft>
            </a:pPr>
            <a:r>
              <a:rPr sz="4400" b="0" i="0">
                <a:solidFill>
                  <a:srgbClr val="00B2FF"/>
                </a:solidFill>
                <a:latin typeface="ADLaM Display"/>
              </a:rPr>
              <a:t>Understanding Payslips and Personal Tax</a:t>
            </a:r>
          </a:p>
          <a:p>
            <a:pPr>
              <a:spcBef>
                <a:spcPts val="600"/>
              </a:spcBef>
              <a:spcAft>
                <a:spcPts val="800"/>
              </a:spcAft>
            </a:pPr>
            <a:r>
              <a:rPr sz="2600" b="0" i="0">
                <a:solidFill>
                  <a:srgbClr val="00B2FF"/>
                </a:solidFill>
                <a:latin typeface="ADLaM Display"/>
              </a:rPr>
              <a:t>Learning Outcome 1.11</a:t>
            </a:r>
          </a:p>
        </p:txBody>
      </p:sp>
      <p:sp>
        <p:nvSpPr>
          <p:cNvPr id="3" name="TextBox 2"/>
          <p:cNvSpPr txBox="1"/>
          <p:nvPr/>
        </p:nvSpPr>
        <p:spPr>
          <a:xfrm>
            <a:off x="838200" y="2900000"/>
            <a:ext cx="10515600" cy="2000000"/>
          </a:xfrm>
          <a:prstGeom prst="rect">
            <a:avLst/>
          </a:prstGeom>
          <a:noFill/>
        </p:spPr>
        <p:txBody>
          <a:bodyPr wrap="square" lIns="0" tIns="0" rIns="0" bIns="0" anchor="t">
            <a:spAutoFit/>
          </a:bodyPr>
          <a:lstStyle/>
          <a:p>
            <a:pPr>
              <a:lnSpc>
                <a:spcPct val="115000"/>
              </a:lnSpc>
              <a:spcBef>
                <a:spcPts val="0"/>
              </a:spcBef>
              <a:spcAft>
                <a:spcPts val="800"/>
              </a:spcAft>
            </a:pPr>
            <a:r>
              <a:rPr sz="2200" b="1" i="0">
                <a:solidFill>
                  <a:srgbClr val="203D48"/>
                </a:solidFill>
                <a:latin typeface="Source Sans Pro"/>
              </a:rPr>
              <a:t>Interpret a wage slip and calculate personal tax liability arising from employment.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726720"/>
            <a:ext cx="10670000" cy="4700000"/>
          </a:xfrm>
          <a:prstGeom prst="rect">
            <a:avLst/>
          </a:prstGeom>
          <a:noFill/>
        </p:spPr>
        <p:txBody>
          <a:bodyPr wrap="square" lIns="0" tIns="0" rIns="0" bIns="0" anchor="t">
            <a:spAutoFit/>
          </a:bodyPr>
          <a:lstStyle/>
          <a:p>
            <a:pPr>
              <a:lnSpc>
                <a:spcPct val="105000"/>
              </a:lnSpc>
              <a:spcBef>
                <a:spcPts val="0"/>
              </a:spcBef>
              <a:spcAft>
                <a:spcPts val="1600"/>
              </a:spcAft>
            </a:pPr>
            <a:r>
              <a:rPr sz="2400" b="1" i="0" dirty="0">
                <a:solidFill>
                  <a:srgbClr val="FFDE5C"/>
                </a:solidFill>
                <a:latin typeface="Source Sans Pro"/>
              </a:rPr>
              <a:t>Key Skill: </a:t>
            </a:r>
            <a:r>
              <a:rPr sz="2400" b="1" i="0" dirty="0">
                <a:solidFill>
                  <a:srgbClr val="FFFFFF"/>
                </a:solidFill>
                <a:latin typeface="Source Sans Pro"/>
              </a:rPr>
              <a:t>Calculate gross pay including overtime, commission and bonus.</a:t>
            </a:r>
          </a:p>
          <a:p>
            <a:pPr marL="285750" indent="-285750">
              <a:lnSpc>
                <a:spcPct val="110000"/>
              </a:lnSpc>
              <a:spcBef>
                <a:spcPts val="0"/>
              </a:spcBef>
              <a:spcAft>
                <a:spcPts val="1400"/>
              </a:spcAft>
              <a:buAutoNum type="arabicPeriod"/>
            </a:pPr>
            <a:r>
              <a:rPr sz="1900" b="1" i="0" dirty="0">
                <a:solidFill>
                  <a:srgbClr val="FFFFFF"/>
                </a:solidFill>
                <a:latin typeface="Source Sans Pro"/>
              </a:rPr>
              <a:t>Niamh works 38 hours at €18 per hour. She worked 8 hours overtime at double her hourly rate. Calculate her gross pay.</a:t>
            </a:r>
          </a:p>
          <a:p>
            <a:pPr marL="285750" indent="-285750">
              <a:lnSpc>
                <a:spcPct val="110000"/>
              </a:lnSpc>
              <a:spcBef>
                <a:spcPts val="0"/>
              </a:spcBef>
              <a:spcAft>
                <a:spcPts val="1400"/>
              </a:spcAft>
              <a:buAutoNum type="arabicPeriod"/>
            </a:pPr>
            <a:r>
              <a:rPr sz="1900" b="1" i="0" dirty="0">
                <a:solidFill>
                  <a:srgbClr val="FFFFFF"/>
                </a:solidFill>
                <a:latin typeface="Source Sans Pro"/>
              </a:rPr>
              <a:t>Sean earns an annual salary of €48,000 paid monthly. Calculate his monthly basic pay.</a:t>
            </a:r>
          </a:p>
          <a:p>
            <a:pPr marL="285750" indent="-285750">
              <a:lnSpc>
                <a:spcPct val="110000"/>
              </a:lnSpc>
              <a:spcBef>
                <a:spcPts val="0"/>
              </a:spcBef>
              <a:spcAft>
                <a:spcPts val="1400"/>
              </a:spcAft>
              <a:buAutoNum type="arabicPeriod"/>
            </a:pPr>
            <a:r>
              <a:rPr sz="1900" b="1" i="0" dirty="0">
                <a:solidFill>
                  <a:srgbClr val="FFFFFF"/>
                </a:solidFill>
                <a:latin typeface="Source Sans Pro"/>
              </a:rPr>
              <a:t>James earns a basic wage of €350 per week and commission of 8% on his sales. He made €1,500 in sales this week. Calculate his gross pay for the week.</a:t>
            </a:r>
          </a:p>
          <a:p>
            <a:pPr marL="285750" indent="-285750">
              <a:lnSpc>
                <a:spcPct val="110000"/>
              </a:lnSpc>
              <a:spcBef>
                <a:spcPts val="0"/>
              </a:spcBef>
              <a:spcAft>
                <a:spcPts val="1400"/>
              </a:spcAft>
              <a:buAutoNum type="arabicPeriod"/>
            </a:pPr>
            <a:r>
              <a:rPr sz="1900" b="1" i="0" dirty="0">
                <a:solidFill>
                  <a:srgbClr val="FFFFFF"/>
                </a:solidFill>
                <a:latin typeface="Source Sans Pro"/>
              </a:rPr>
              <a:t>Fatima earns an annual salary of €42,000. Her employer offers a bonus of 5% if she meets her targets, which she did. Calculate her total earnings for the year.</a:t>
            </a:r>
          </a:p>
          <a:p>
            <a:pPr marL="285750" indent="-285750">
              <a:lnSpc>
                <a:spcPct val="110000"/>
              </a:lnSpc>
              <a:spcBef>
                <a:spcPts val="0"/>
              </a:spcBef>
              <a:spcAft>
                <a:spcPts val="1400"/>
              </a:spcAft>
              <a:buAutoNum type="arabicPeriod"/>
            </a:pPr>
            <a:r>
              <a:rPr sz="1900" b="1" i="0" dirty="0">
                <a:solidFill>
                  <a:srgbClr val="FFFFFF"/>
                </a:solidFill>
                <a:latin typeface="Source Sans Pro"/>
              </a:rPr>
              <a:t>Roisin works a basic week of 39 hours at €16 per hour. She worked 6 hours overtime at time and a half. Calculate her gross pay.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846000" y="829000"/>
            <a:ext cx="8500000" cy="5200000"/>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2146000" y="1049000"/>
            <a:ext cx="7900000" cy="2800000"/>
          </a:xfrm>
          <a:prstGeom prst="rect">
            <a:avLst/>
          </a:prstGeom>
          <a:noFill/>
        </p:spPr>
        <p:txBody>
          <a:bodyPr wrap="square" lIns="0" tIns="0" rIns="0" bIns="0" anchor="t">
            <a:spAutoFit/>
          </a:bodyPr>
          <a:lstStyle/>
          <a:p>
            <a:pPr>
              <a:spcBef>
                <a:spcPts val="0"/>
              </a:spcBef>
              <a:spcAft>
                <a:spcPts val="800"/>
              </a:spcAft>
            </a:pPr>
            <a:r>
              <a:rPr sz="2400" b="1" i="0">
                <a:solidFill>
                  <a:srgbClr val="049F84"/>
                </a:solidFill>
                <a:latin typeface="Source Sans Pro"/>
              </a:rPr>
              <a:t>2025 Q13</a:t>
            </a:r>
          </a:p>
          <a:p>
            <a:pPr>
              <a:lnSpc>
                <a:spcPct val="105000"/>
              </a:lnSpc>
              <a:spcBef>
                <a:spcPts val="0"/>
              </a:spcBef>
              <a:spcAft>
                <a:spcPts val="600"/>
              </a:spcAft>
            </a:pPr>
            <a:r>
              <a:rPr sz="1500" b="1" i="0">
                <a:solidFill>
                  <a:srgbClr val="203D48"/>
                </a:solidFill>
                <a:latin typeface="Source Sans Pro"/>
              </a:rPr>
              <a:t>A sales assistant earns €14 per hour and double time if they work Saturday or Sunday.</a:t>
            </a:r>
          </a:p>
          <a:p>
            <a:pPr>
              <a:lnSpc>
                <a:spcPct val="105000"/>
              </a:lnSpc>
              <a:spcBef>
                <a:spcPts val="0"/>
              </a:spcBef>
              <a:spcAft>
                <a:spcPts val="1000"/>
              </a:spcAft>
            </a:pPr>
            <a:r>
              <a:rPr sz="1500" b="1" i="0">
                <a:solidFill>
                  <a:srgbClr val="203D48"/>
                </a:solidFill>
                <a:latin typeface="Source Sans Pro"/>
              </a:rPr>
              <a:t>Calculate their Gross Pay this week if they worked 12 hours during the week and 7 hours at the weekend.</a:t>
            </a:r>
          </a:p>
        </p:txBody>
      </p:sp>
      <p:sp>
        <p:nvSpPr>
          <p:cNvPr id="4" name="anim_click1"/>
          <p:cNvSpPr txBox="1"/>
          <p:nvPr/>
        </p:nvSpPr>
        <p:spPr>
          <a:xfrm>
            <a:off x="2146000" y="2979000"/>
            <a:ext cx="7900000" cy="911275"/>
          </a:xfrm>
          <a:prstGeom prst="rect">
            <a:avLst/>
          </a:prstGeom>
          <a:noFill/>
        </p:spPr>
        <p:txBody>
          <a:bodyPr wrap="square" lIns="0" tIns="0" rIns="0" bIns="0" anchor="t">
            <a:spAutoFit/>
          </a:bodyPr>
          <a:lstStyle/>
          <a:p>
            <a:pPr>
              <a:lnSpc>
                <a:spcPct val="105000"/>
              </a:lnSpc>
              <a:spcBef>
                <a:spcPts val="0"/>
              </a:spcBef>
              <a:spcAft>
                <a:spcPts val="200"/>
              </a:spcAft>
            </a:pPr>
            <a:r>
              <a:rPr b="1" i="1" dirty="0">
                <a:solidFill>
                  <a:srgbClr val="2E55C6"/>
                </a:solidFill>
                <a:latin typeface="Source Sans Pro"/>
              </a:rPr>
              <a:t>Weekday pay: 12 × €14 = €168</a:t>
            </a:r>
          </a:p>
          <a:p>
            <a:pPr>
              <a:lnSpc>
                <a:spcPct val="105000"/>
              </a:lnSpc>
              <a:spcBef>
                <a:spcPts val="0"/>
              </a:spcBef>
              <a:spcAft>
                <a:spcPts val="200"/>
              </a:spcAft>
            </a:pPr>
            <a:r>
              <a:rPr b="1" i="1" dirty="0">
                <a:solidFill>
                  <a:srgbClr val="2E55C6"/>
                </a:solidFill>
                <a:latin typeface="Source Sans Pro"/>
              </a:rPr>
              <a:t>Weekend rate: €14 × 2 = €28 per hour  --&gt;  Weekend pay: 7 × €28 = €196</a:t>
            </a:r>
          </a:p>
          <a:p>
            <a:pPr>
              <a:lnSpc>
                <a:spcPct val="105000"/>
              </a:lnSpc>
              <a:spcBef>
                <a:spcPts val="0"/>
              </a:spcBef>
              <a:spcAft>
                <a:spcPts val="200"/>
              </a:spcAft>
            </a:pPr>
            <a:r>
              <a:rPr b="1" i="1" dirty="0">
                <a:solidFill>
                  <a:srgbClr val="2E55C6"/>
                </a:solidFill>
                <a:latin typeface="Source Sans Pro"/>
              </a:rPr>
              <a:t>Gross pay: €168 + €196 = €364</a:t>
            </a:r>
          </a:p>
        </p:txBody>
      </p:sp>
      <p:sp>
        <p:nvSpPr>
          <p:cNvPr id="5" name="Rounded Rectangle 4"/>
          <p:cNvSpPr/>
          <p:nvPr/>
        </p:nvSpPr>
        <p:spPr>
          <a:xfrm>
            <a:off x="2146000" y="4551680"/>
            <a:ext cx="7900000" cy="1005840"/>
          </a:xfrm>
          <a:prstGeom prst="roundRect">
            <a:avLst>
              <a:gd name="adj" fmla="val 25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 name="TextBox 5"/>
          <p:cNvSpPr txBox="1"/>
          <p:nvPr/>
        </p:nvSpPr>
        <p:spPr>
          <a:xfrm>
            <a:off x="2326000" y="4794435"/>
            <a:ext cx="7540000" cy="569130"/>
          </a:xfrm>
          <a:prstGeom prst="rect">
            <a:avLst/>
          </a:prstGeom>
          <a:noFill/>
        </p:spPr>
        <p:txBody>
          <a:bodyPr wrap="square" lIns="0" tIns="0" rIns="0" bIns="0" anchor="ctr">
            <a:spAutoFit/>
          </a:bodyPr>
          <a:lstStyle/>
          <a:p>
            <a:pPr>
              <a:lnSpc>
                <a:spcPct val="105000"/>
              </a:lnSpc>
              <a:spcBef>
                <a:spcPts val="0"/>
              </a:spcBef>
              <a:spcAft>
                <a:spcPts val="0"/>
              </a:spcAft>
            </a:pPr>
            <a:r>
              <a:rPr b="1" i="0" dirty="0">
                <a:solidFill>
                  <a:srgbClr val="203D48"/>
                </a:solidFill>
                <a:latin typeface="Source Sans Pro"/>
              </a:rPr>
              <a:t>TOP TIP:  </a:t>
            </a:r>
            <a:r>
              <a:rPr b="0" i="0" dirty="0">
                <a:solidFill>
                  <a:srgbClr val="203D48"/>
                </a:solidFill>
                <a:latin typeface="Source Sans Pro"/>
              </a:rPr>
              <a:t>Make sure to show all your workings, and to write the euro € sign in your answer.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Q2 -&gt; Q11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Statutory Deductions (PAYE, PRSI, USC)</a:t>
            </a:r>
          </a:p>
        </p:txBody>
      </p:sp>
      <p:sp>
        <p:nvSpPr>
          <p:cNvPr id="3" name="TextBox 2"/>
          <p:cNvSpPr txBox="1"/>
          <p:nvPr/>
        </p:nvSpPr>
        <p:spPr>
          <a:xfrm>
            <a:off x="838200" y="1500000"/>
            <a:ext cx="10515600" cy="1500000"/>
          </a:xfrm>
          <a:prstGeom prst="rect">
            <a:avLst/>
          </a:prstGeom>
          <a:noFill/>
        </p:spPr>
        <p:txBody>
          <a:bodyPr wrap="square" lIns="0" tIns="0" rIns="0" bIns="0" anchor="t">
            <a:spAutoFit/>
          </a:bodyPr>
          <a:lstStyle/>
          <a:p>
            <a:pPr>
              <a:lnSpc>
                <a:spcPct val="110000"/>
              </a:lnSpc>
              <a:spcBef>
                <a:spcPts val="0"/>
              </a:spcBef>
              <a:spcAft>
                <a:spcPts val="1000"/>
              </a:spcAft>
            </a:pPr>
            <a:r>
              <a:rPr sz="1900" b="1" i="0">
                <a:solidFill>
                  <a:srgbClr val="049F84"/>
                </a:solidFill>
                <a:latin typeface="Source Sans Pro"/>
              </a:rPr>
              <a:t>Statutory deductions</a:t>
            </a:r>
            <a:r>
              <a:rPr sz="1900" b="1" i="0">
                <a:solidFill>
                  <a:srgbClr val="203D48"/>
                </a:solidFill>
                <a:latin typeface="Source Sans Pro"/>
              </a:rPr>
              <a:t> are required by law, so every employee must pay them. The money collected goes to the government to fund public services such as healthcare, education and social welfare.</a:t>
            </a:r>
          </a:p>
          <a:p>
            <a:pPr>
              <a:lnSpc>
                <a:spcPct val="110000"/>
              </a:lnSpc>
              <a:spcBef>
                <a:spcPts val="0"/>
              </a:spcBef>
              <a:spcAft>
                <a:spcPts val="800"/>
              </a:spcAft>
            </a:pPr>
            <a:r>
              <a:rPr sz="1900" b="1" i="0">
                <a:solidFill>
                  <a:srgbClr val="00B2FF"/>
                </a:solidFill>
                <a:latin typeface="Source Sans Pro"/>
              </a:rPr>
              <a:t>Tax credits</a:t>
            </a:r>
            <a:r>
              <a:rPr sz="1900" b="1" i="0">
                <a:solidFill>
                  <a:srgbClr val="203D48"/>
                </a:solidFill>
                <a:latin typeface="Source Sans Pro"/>
              </a:rPr>
              <a:t> are given to employees to reduce the amount of PAYE they pay, so that lower earners keep more of their income.</a:t>
            </a:r>
          </a:p>
        </p:txBody>
      </p:sp>
      <p:sp>
        <p:nvSpPr>
          <p:cNvPr id="4" name="anim_click1"/>
          <p:cNvSpPr txBox="1"/>
          <p:nvPr/>
        </p:nvSpPr>
        <p:spPr>
          <a:xfrm>
            <a:off x="838200" y="3200000"/>
            <a:ext cx="3320000" cy="3300000"/>
          </a:xfrm>
          <a:prstGeom prst="rect">
            <a:avLst/>
          </a:prstGeom>
          <a:noFill/>
        </p:spPr>
        <p:txBody>
          <a:bodyPr wrap="square" lIns="0" tIns="0" rIns="0" bIns="0" anchor="t">
            <a:spAutoFit/>
          </a:bodyPr>
          <a:lstStyle/>
          <a:p>
            <a:pPr>
              <a:lnSpc>
                <a:spcPct val="110000"/>
              </a:lnSpc>
              <a:spcBef>
                <a:spcPts val="0"/>
              </a:spcBef>
              <a:spcAft>
                <a:spcPts val="700"/>
              </a:spcAft>
            </a:pPr>
            <a:r>
              <a:rPr sz="2200" b="1" i="0">
                <a:solidFill>
                  <a:srgbClr val="FFA700"/>
                </a:solidFill>
                <a:latin typeface="Source Sans Pro"/>
              </a:rPr>
              <a:t>PAYE</a:t>
            </a:r>
            <a:r>
              <a:rPr sz="1500" b="1" i="0">
                <a:solidFill>
                  <a:srgbClr val="203D48"/>
                </a:solidFill>
                <a:latin typeface="Source Sans Pro"/>
              </a:rPr>
              <a:t>  -  Pay As You Earn</a:t>
            </a:r>
          </a:p>
          <a:p>
            <a:pPr>
              <a:lnSpc>
                <a:spcPct val="110000"/>
              </a:lnSpc>
              <a:spcBef>
                <a:spcPts val="0"/>
              </a:spcBef>
              <a:spcAft>
                <a:spcPts val="700"/>
              </a:spcAft>
            </a:pPr>
            <a:r>
              <a:rPr sz="1600" b="1" i="0">
                <a:solidFill>
                  <a:srgbClr val="203D48"/>
                </a:solidFill>
                <a:latin typeface="Source Sans Pro"/>
              </a:rPr>
              <a:t>A tax charged on gross pay, at different rates. Tax credits reduce the amount of PAYE owed.</a:t>
            </a:r>
          </a:p>
          <a:p>
            <a:pPr>
              <a:lnSpc>
                <a:spcPct val="110000"/>
              </a:lnSpc>
              <a:spcBef>
                <a:spcPts val="0"/>
              </a:spcBef>
              <a:spcAft>
                <a:spcPts val="0"/>
              </a:spcAft>
            </a:pPr>
            <a:r>
              <a:rPr sz="1600" b="1" i="0">
                <a:solidFill>
                  <a:srgbClr val="FFA700"/>
                </a:solidFill>
                <a:latin typeface="Source Sans Pro"/>
              </a:rPr>
              <a:t>Gross pay × PAYE rate, then subtract tax credit</a:t>
            </a:r>
          </a:p>
        </p:txBody>
      </p:sp>
      <p:sp>
        <p:nvSpPr>
          <p:cNvPr id="5" name="anim_click2"/>
          <p:cNvSpPr txBox="1"/>
          <p:nvPr/>
        </p:nvSpPr>
        <p:spPr>
          <a:xfrm>
            <a:off x="4438200" y="3200000"/>
            <a:ext cx="3320000" cy="3300000"/>
          </a:xfrm>
          <a:prstGeom prst="rect">
            <a:avLst/>
          </a:prstGeom>
          <a:noFill/>
        </p:spPr>
        <p:txBody>
          <a:bodyPr wrap="square" lIns="0" tIns="0" rIns="0" bIns="0" anchor="t">
            <a:spAutoFit/>
          </a:bodyPr>
          <a:lstStyle/>
          <a:p>
            <a:pPr>
              <a:lnSpc>
                <a:spcPct val="110000"/>
              </a:lnSpc>
              <a:spcBef>
                <a:spcPts val="0"/>
              </a:spcBef>
              <a:spcAft>
                <a:spcPts val="700"/>
              </a:spcAft>
            </a:pPr>
            <a:r>
              <a:rPr sz="2200" b="1" i="0">
                <a:solidFill>
                  <a:srgbClr val="049F84"/>
                </a:solidFill>
                <a:latin typeface="Source Sans Pro"/>
              </a:rPr>
              <a:t>PRSI</a:t>
            </a:r>
            <a:r>
              <a:rPr sz="1500" b="1" i="0">
                <a:solidFill>
                  <a:srgbClr val="203D48"/>
                </a:solidFill>
                <a:latin typeface="Source Sans Pro"/>
              </a:rPr>
              <a:t>  -  Pay Related Social Insurance</a:t>
            </a:r>
          </a:p>
          <a:p>
            <a:pPr>
              <a:lnSpc>
                <a:spcPct val="110000"/>
              </a:lnSpc>
              <a:spcBef>
                <a:spcPts val="0"/>
              </a:spcBef>
              <a:spcAft>
                <a:spcPts val="700"/>
              </a:spcAft>
            </a:pPr>
            <a:r>
              <a:rPr sz="1600" b="1" i="0">
                <a:solidFill>
                  <a:srgbClr val="203D48"/>
                </a:solidFill>
                <a:latin typeface="Source Sans Pro"/>
              </a:rPr>
              <a:t>Funds social welfare benefits such as jobseeker’s benefit and maternity benefit.</a:t>
            </a:r>
          </a:p>
          <a:p>
            <a:pPr>
              <a:lnSpc>
                <a:spcPct val="110000"/>
              </a:lnSpc>
              <a:spcBef>
                <a:spcPts val="0"/>
              </a:spcBef>
              <a:spcAft>
                <a:spcPts val="0"/>
              </a:spcAft>
            </a:pPr>
            <a:r>
              <a:rPr sz="1600" b="1" i="0">
                <a:solidFill>
                  <a:srgbClr val="049F84"/>
                </a:solidFill>
                <a:latin typeface="Source Sans Pro"/>
              </a:rPr>
              <a:t>Gross pay × PRSI rate</a:t>
            </a:r>
          </a:p>
        </p:txBody>
      </p:sp>
      <p:sp>
        <p:nvSpPr>
          <p:cNvPr id="6" name="anim_click3"/>
          <p:cNvSpPr txBox="1"/>
          <p:nvPr/>
        </p:nvSpPr>
        <p:spPr>
          <a:xfrm>
            <a:off x="8038200" y="3200000"/>
            <a:ext cx="3320000" cy="3300000"/>
          </a:xfrm>
          <a:prstGeom prst="rect">
            <a:avLst/>
          </a:prstGeom>
          <a:noFill/>
        </p:spPr>
        <p:txBody>
          <a:bodyPr wrap="square" lIns="0" tIns="0" rIns="0" bIns="0" anchor="t">
            <a:spAutoFit/>
          </a:bodyPr>
          <a:lstStyle/>
          <a:p>
            <a:pPr>
              <a:lnSpc>
                <a:spcPct val="110000"/>
              </a:lnSpc>
              <a:spcBef>
                <a:spcPts val="0"/>
              </a:spcBef>
              <a:spcAft>
                <a:spcPts val="700"/>
              </a:spcAft>
            </a:pPr>
            <a:r>
              <a:rPr sz="2200" b="1" i="0">
                <a:solidFill>
                  <a:srgbClr val="00B2FF"/>
                </a:solidFill>
                <a:latin typeface="Source Sans Pro"/>
              </a:rPr>
              <a:t>USC</a:t>
            </a:r>
            <a:r>
              <a:rPr sz="1500" b="1" i="0">
                <a:solidFill>
                  <a:srgbClr val="203D48"/>
                </a:solidFill>
                <a:latin typeface="Source Sans Pro"/>
              </a:rPr>
              <a:t>  -  Universal Social Charge</a:t>
            </a:r>
          </a:p>
          <a:p>
            <a:pPr>
              <a:lnSpc>
                <a:spcPct val="110000"/>
              </a:lnSpc>
              <a:spcBef>
                <a:spcPts val="0"/>
              </a:spcBef>
              <a:spcAft>
                <a:spcPts val="700"/>
              </a:spcAft>
            </a:pPr>
            <a:r>
              <a:rPr sz="1600" b="1" i="0">
                <a:solidFill>
                  <a:srgbClr val="203D48"/>
                </a:solidFill>
                <a:latin typeface="Source Sans Pro"/>
              </a:rPr>
              <a:t>A tax on income based on a percentage of income, to help fund public services.</a:t>
            </a:r>
          </a:p>
          <a:p>
            <a:pPr>
              <a:lnSpc>
                <a:spcPct val="110000"/>
              </a:lnSpc>
              <a:spcBef>
                <a:spcPts val="0"/>
              </a:spcBef>
              <a:spcAft>
                <a:spcPts val="0"/>
              </a:spcAft>
            </a:pPr>
            <a:r>
              <a:rPr sz="1600" b="1" i="0">
                <a:solidFill>
                  <a:srgbClr val="00B2FF"/>
                </a:solidFill>
                <a:latin typeface="Source Sans Pro"/>
              </a:rPr>
              <a:t>Gross pay × USC rate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Worked Example - Statutory Deductions</a:t>
            </a:r>
          </a:p>
        </p:txBody>
      </p:sp>
      <p:sp>
        <p:nvSpPr>
          <p:cNvPr id="3" name="TextBox 2"/>
          <p:cNvSpPr txBox="1"/>
          <p:nvPr/>
        </p:nvSpPr>
        <p:spPr>
          <a:xfrm>
            <a:off x="838200" y="1500000"/>
            <a:ext cx="10515600" cy="1100000"/>
          </a:xfrm>
          <a:prstGeom prst="rect">
            <a:avLst/>
          </a:prstGeom>
          <a:noFill/>
        </p:spPr>
        <p:txBody>
          <a:bodyPr wrap="square" lIns="0" tIns="0" rIns="0" bIns="0" anchor="t">
            <a:spAutoFit/>
          </a:bodyPr>
          <a:lstStyle/>
          <a:p>
            <a:pPr>
              <a:lnSpc>
                <a:spcPct val="110000"/>
              </a:lnSpc>
              <a:spcBef>
                <a:spcPts val="0"/>
              </a:spcBef>
              <a:spcAft>
                <a:spcPts val="1400"/>
              </a:spcAft>
            </a:pPr>
            <a:r>
              <a:rPr sz="2000" b="1" i="0">
                <a:solidFill>
                  <a:srgbClr val="203D48"/>
                </a:solidFill>
                <a:latin typeface="Source Sans Pro"/>
              </a:rPr>
              <a:t>Sarah’s gross pay is €480. PAYE is charged at 20% and she has tax credits of €34. PRSI is charged at 4% and USC at 2%.</a:t>
            </a:r>
          </a:p>
        </p:txBody>
      </p:sp>
      <p:sp>
        <p:nvSpPr>
          <p:cNvPr id="4" name="anim_click1"/>
          <p:cNvSpPr txBox="1"/>
          <p:nvPr/>
        </p:nvSpPr>
        <p:spPr>
          <a:xfrm>
            <a:off x="838200" y="2700000"/>
            <a:ext cx="10515600" cy="850000"/>
          </a:xfrm>
          <a:prstGeom prst="rect">
            <a:avLst/>
          </a:prstGeom>
          <a:noFill/>
        </p:spPr>
        <p:txBody>
          <a:bodyPr wrap="square" lIns="0" tIns="0" rIns="0" bIns="0" anchor="t">
            <a:spAutoFit/>
          </a:bodyPr>
          <a:lstStyle/>
          <a:p>
            <a:pPr>
              <a:lnSpc>
                <a:spcPct val="110000"/>
              </a:lnSpc>
              <a:spcBef>
                <a:spcPts val="0"/>
              </a:spcBef>
              <a:spcAft>
                <a:spcPts val="0"/>
              </a:spcAft>
            </a:pPr>
            <a:r>
              <a:rPr sz="1900" b="1" i="0">
                <a:solidFill>
                  <a:srgbClr val="00B2FF"/>
                </a:solidFill>
                <a:latin typeface="Source Sans Pro"/>
              </a:rPr>
              <a:t>Step 1 - Calculate PAYE: </a:t>
            </a:r>
            <a:r>
              <a:rPr sz="1900" b="1" i="0">
                <a:solidFill>
                  <a:srgbClr val="203D48"/>
                </a:solidFill>
                <a:latin typeface="Source Sans Pro"/>
              </a:rPr>
              <a:t>Gross pay × PAYE rate  =  €480 × 20% = €96.  Less tax credit: €96 - €34 = </a:t>
            </a:r>
            <a:r>
              <a:rPr sz="1900" b="1" i="1">
                <a:solidFill>
                  <a:srgbClr val="2E55C6"/>
                </a:solidFill>
                <a:latin typeface="Source Sans Pro"/>
              </a:rPr>
              <a:t>€62 PAYE payable</a:t>
            </a:r>
          </a:p>
        </p:txBody>
      </p:sp>
      <p:sp>
        <p:nvSpPr>
          <p:cNvPr id="5" name="anim_click2"/>
          <p:cNvSpPr txBox="1"/>
          <p:nvPr/>
        </p:nvSpPr>
        <p:spPr>
          <a:xfrm>
            <a:off x="838200" y="3600000"/>
            <a:ext cx="10515600" cy="850000"/>
          </a:xfrm>
          <a:prstGeom prst="rect">
            <a:avLst/>
          </a:prstGeom>
          <a:noFill/>
        </p:spPr>
        <p:txBody>
          <a:bodyPr wrap="square" lIns="0" tIns="0" rIns="0" bIns="0" anchor="t">
            <a:spAutoFit/>
          </a:bodyPr>
          <a:lstStyle/>
          <a:p>
            <a:pPr>
              <a:lnSpc>
                <a:spcPct val="110000"/>
              </a:lnSpc>
              <a:spcBef>
                <a:spcPts val="0"/>
              </a:spcBef>
              <a:spcAft>
                <a:spcPts val="0"/>
              </a:spcAft>
            </a:pPr>
            <a:r>
              <a:rPr sz="1900" b="1" i="0">
                <a:solidFill>
                  <a:srgbClr val="049F84"/>
                </a:solidFill>
                <a:latin typeface="Source Sans Pro"/>
              </a:rPr>
              <a:t>Step 2 - Calculate PRSI: </a:t>
            </a:r>
            <a:r>
              <a:rPr sz="1900" b="1" i="0">
                <a:solidFill>
                  <a:srgbClr val="203D48"/>
                </a:solidFill>
                <a:latin typeface="Source Sans Pro"/>
              </a:rPr>
              <a:t>Gross pay × PRSI rate  =  €480 × 4% = </a:t>
            </a:r>
            <a:r>
              <a:rPr sz="1900" b="1" i="1">
                <a:solidFill>
                  <a:srgbClr val="2E55C6"/>
                </a:solidFill>
                <a:latin typeface="Source Sans Pro"/>
              </a:rPr>
              <a:t>€19.20</a:t>
            </a:r>
          </a:p>
        </p:txBody>
      </p:sp>
      <p:sp>
        <p:nvSpPr>
          <p:cNvPr id="6" name="anim_click3"/>
          <p:cNvSpPr txBox="1"/>
          <p:nvPr/>
        </p:nvSpPr>
        <p:spPr>
          <a:xfrm>
            <a:off x="838200" y="4500000"/>
            <a:ext cx="10515600" cy="850000"/>
          </a:xfrm>
          <a:prstGeom prst="rect">
            <a:avLst/>
          </a:prstGeom>
          <a:noFill/>
        </p:spPr>
        <p:txBody>
          <a:bodyPr wrap="square" lIns="0" tIns="0" rIns="0" bIns="0" anchor="t">
            <a:spAutoFit/>
          </a:bodyPr>
          <a:lstStyle/>
          <a:p>
            <a:pPr>
              <a:lnSpc>
                <a:spcPct val="110000"/>
              </a:lnSpc>
              <a:spcBef>
                <a:spcPts val="0"/>
              </a:spcBef>
              <a:spcAft>
                <a:spcPts val="0"/>
              </a:spcAft>
            </a:pPr>
            <a:r>
              <a:rPr sz="1900" b="1" i="0">
                <a:solidFill>
                  <a:srgbClr val="FFA700"/>
                </a:solidFill>
                <a:latin typeface="Source Sans Pro"/>
              </a:rPr>
              <a:t>Step 3 - Calculate USC: </a:t>
            </a:r>
            <a:r>
              <a:rPr sz="1900" b="1" i="0">
                <a:solidFill>
                  <a:srgbClr val="203D48"/>
                </a:solidFill>
                <a:latin typeface="Source Sans Pro"/>
              </a:rPr>
              <a:t>Gross pay × USC rate  =  €480 × 2% = </a:t>
            </a:r>
            <a:r>
              <a:rPr sz="1900" b="1" i="1">
                <a:solidFill>
                  <a:srgbClr val="2E55C6"/>
                </a:solidFill>
                <a:latin typeface="Source Sans Pro"/>
              </a:rPr>
              <a:t>€9.60</a:t>
            </a:r>
          </a:p>
        </p:txBody>
      </p:sp>
      <p:sp>
        <p:nvSpPr>
          <p:cNvPr id="7" name="anim_click4"/>
          <p:cNvSpPr txBox="1"/>
          <p:nvPr/>
        </p:nvSpPr>
        <p:spPr>
          <a:xfrm>
            <a:off x="838200" y="5400000"/>
            <a:ext cx="10515600" cy="850000"/>
          </a:xfrm>
          <a:prstGeom prst="rect">
            <a:avLst/>
          </a:prstGeom>
          <a:noFill/>
        </p:spPr>
        <p:txBody>
          <a:bodyPr wrap="square" lIns="0" tIns="0" rIns="0" bIns="0" anchor="t">
            <a:spAutoFit/>
          </a:bodyPr>
          <a:lstStyle/>
          <a:p>
            <a:pPr>
              <a:lnSpc>
                <a:spcPct val="110000"/>
              </a:lnSpc>
              <a:spcBef>
                <a:spcPts val="0"/>
              </a:spcBef>
              <a:spcAft>
                <a:spcPts val="0"/>
              </a:spcAft>
            </a:pPr>
            <a:r>
              <a:rPr sz="1900" b="1" i="0">
                <a:solidFill>
                  <a:srgbClr val="F32201"/>
                </a:solidFill>
                <a:latin typeface="Source Sans Pro"/>
              </a:rPr>
              <a:t>Step 4 - Total statutory deductions: </a:t>
            </a:r>
            <a:r>
              <a:rPr sz="1900" b="1" i="0">
                <a:solidFill>
                  <a:srgbClr val="203D48"/>
                </a:solidFill>
                <a:latin typeface="Source Sans Pro"/>
              </a:rPr>
              <a:t>€62 + €19.20 + €9.60 = </a:t>
            </a:r>
            <a:r>
              <a:rPr sz="1900" b="1" i="1">
                <a:solidFill>
                  <a:srgbClr val="2E55C6"/>
                </a:solidFill>
                <a:latin typeface="Source Sans Pro"/>
              </a:rPr>
              <a:t>€90.80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Voluntary Deductions</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600"/>
              </a:spcAft>
            </a:pPr>
            <a:r>
              <a:rPr sz="2000" b="1" i="0">
                <a:solidFill>
                  <a:srgbClr val="049F84"/>
                </a:solidFill>
                <a:latin typeface="Source Sans Pro"/>
              </a:rPr>
              <a:t>Voluntary deductions</a:t>
            </a:r>
            <a:r>
              <a:rPr sz="2000" b="1" i="0">
                <a:solidFill>
                  <a:srgbClr val="203D48"/>
                </a:solidFill>
                <a:latin typeface="Source Sans Pro"/>
              </a:rPr>
              <a:t> are optional. An employee can choose to have these deducted from their pay, which is then shown on their payslip.</a:t>
            </a:r>
          </a:p>
          <a:p>
            <a:pPr marL="285750" indent="-285750">
              <a:lnSpc>
                <a:spcPct val="110000"/>
              </a:lnSpc>
              <a:spcBef>
                <a:spcPts val="0"/>
              </a:spcBef>
              <a:spcAft>
                <a:spcPts val="1200"/>
              </a:spcAft>
              <a:buChar char="•"/>
            </a:pPr>
            <a:r>
              <a:rPr sz="1900" b="1" i="0">
                <a:solidFill>
                  <a:srgbClr val="00B2FF"/>
                </a:solidFill>
                <a:latin typeface="Source Sans Pro"/>
              </a:rPr>
              <a:t>Pension Deductions: </a:t>
            </a:r>
            <a:r>
              <a:rPr sz="1900" b="1" i="0">
                <a:solidFill>
                  <a:srgbClr val="203D48"/>
                </a:solidFill>
                <a:latin typeface="Source Sans Pro"/>
              </a:rPr>
              <a:t>employees can choose to contribute part of their income towards their pension, so they will have a higher income when they retire.</a:t>
            </a:r>
          </a:p>
          <a:p>
            <a:pPr marL="285750" indent="-285750">
              <a:lnSpc>
                <a:spcPct val="110000"/>
              </a:lnSpc>
              <a:spcBef>
                <a:spcPts val="0"/>
              </a:spcBef>
              <a:spcAft>
                <a:spcPts val="1200"/>
              </a:spcAft>
              <a:buChar char="•"/>
            </a:pPr>
            <a:r>
              <a:rPr sz="1900" b="1" i="0">
                <a:solidFill>
                  <a:srgbClr val="049F84"/>
                </a:solidFill>
                <a:latin typeface="Source Sans Pro"/>
              </a:rPr>
              <a:t>Trade Union Membership: </a:t>
            </a:r>
            <a:r>
              <a:rPr sz="1900" b="1" i="0">
                <a:solidFill>
                  <a:srgbClr val="203D48"/>
                </a:solidFill>
                <a:latin typeface="Source Sans Pro"/>
              </a:rPr>
              <a:t>employees can pay for their Trade Union membership through their pay. It gives employees access to support and representation in the workplace.</a:t>
            </a:r>
          </a:p>
          <a:p>
            <a:pPr marL="285750" indent="-285750">
              <a:lnSpc>
                <a:spcPct val="110000"/>
              </a:lnSpc>
              <a:spcBef>
                <a:spcPts val="0"/>
              </a:spcBef>
              <a:spcAft>
                <a:spcPts val="1200"/>
              </a:spcAft>
              <a:buChar char="•"/>
            </a:pPr>
            <a:r>
              <a:rPr sz="1900" b="1" i="0">
                <a:solidFill>
                  <a:srgbClr val="FFA700"/>
                </a:solidFill>
                <a:latin typeface="Source Sans Pro"/>
              </a:rPr>
              <a:t>Cycle to Work Scheme: </a:t>
            </a:r>
            <a:r>
              <a:rPr sz="1900" b="1" i="0">
                <a:solidFill>
                  <a:srgbClr val="203D48"/>
                </a:solidFill>
                <a:latin typeface="Source Sans Pro"/>
              </a:rPr>
              <a:t>employees can purchase a bicycle and safety equipment through their employer tax-free, up to a certain limit, with the cost deducted from their gross salary before tax.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Q12 -&gt; Q16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Calculating a Full Payslip</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marL="285750" indent="-285750">
              <a:lnSpc>
                <a:spcPct val="110000"/>
              </a:lnSpc>
              <a:spcBef>
                <a:spcPts val="0"/>
              </a:spcBef>
              <a:spcAft>
                <a:spcPts val="1400"/>
              </a:spcAft>
              <a:buChar char="•"/>
            </a:pPr>
            <a:r>
              <a:rPr sz="2100" b="1" i="0">
                <a:solidFill>
                  <a:srgbClr val="203D48"/>
                </a:solidFill>
                <a:latin typeface="Source Sans Pro"/>
              </a:rPr>
              <a:t>Aoife Conroy works for Aer Lingus. Her monthly basic wage is </a:t>
            </a:r>
            <a:r>
              <a:rPr sz="2100" b="1" i="0">
                <a:solidFill>
                  <a:srgbClr val="FFA700"/>
                </a:solidFill>
                <a:latin typeface="Source Sans Pro"/>
              </a:rPr>
              <a:t>€7,000</a:t>
            </a:r>
            <a:r>
              <a:rPr sz="2100" b="1" i="0">
                <a:solidFill>
                  <a:srgbClr val="203D48"/>
                </a:solidFill>
                <a:latin typeface="Source Sans Pro"/>
              </a:rPr>
              <a:t>.</a:t>
            </a:r>
          </a:p>
          <a:p>
            <a:pPr marL="285750" indent="-285750">
              <a:lnSpc>
                <a:spcPct val="110000"/>
              </a:lnSpc>
              <a:spcBef>
                <a:spcPts val="0"/>
              </a:spcBef>
              <a:spcAft>
                <a:spcPts val="1400"/>
              </a:spcAft>
              <a:buChar char="•"/>
            </a:pPr>
            <a:r>
              <a:rPr sz="2100" b="1" i="0">
                <a:solidFill>
                  <a:srgbClr val="203D48"/>
                </a:solidFill>
                <a:latin typeface="Source Sans Pro"/>
              </a:rPr>
              <a:t>She earned overtime of </a:t>
            </a:r>
            <a:r>
              <a:rPr sz="2100" b="1" i="0">
                <a:solidFill>
                  <a:srgbClr val="FFA700"/>
                </a:solidFill>
                <a:latin typeface="Source Sans Pro"/>
              </a:rPr>
              <a:t>€600</a:t>
            </a:r>
            <a:r>
              <a:rPr sz="2100" b="1" i="0">
                <a:solidFill>
                  <a:srgbClr val="203D48"/>
                </a:solidFill>
                <a:latin typeface="Source Sans Pro"/>
              </a:rPr>
              <a:t> in August.</a:t>
            </a:r>
          </a:p>
          <a:p>
            <a:pPr marL="285750" indent="-285750">
              <a:lnSpc>
                <a:spcPct val="110000"/>
              </a:lnSpc>
              <a:spcBef>
                <a:spcPts val="0"/>
              </a:spcBef>
              <a:spcAft>
                <a:spcPts val="1400"/>
              </a:spcAft>
              <a:buChar char="•"/>
            </a:pPr>
            <a:r>
              <a:rPr sz="2100" b="1" i="0">
                <a:solidFill>
                  <a:srgbClr val="203D48"/>
                </a:solidFill>
                <a:latin typeface="Source Sans Pro"/>
              </a:rPr>
              <a:t>She pays PAYE at </a:t>
            </a:r>
            <a:r>
              <a:rPr sz="2100" b="1" i="0">
                <a:solidFill>
                  <a:srgbClr val="049F84"/>
                </a:solidFill>
                <a:latin typeface="Source Sans Pro"/>
              </a:rPr>
              <a:t>20%</a:t>
            </a:r>
            <a:r>
              <a:rPr sz="2100" b="1" i="0">
                <a:solidFill>
                  <a:srgbClr val="203D48"/>
                </a:solidFill>
                <a:latin typeface="Source Sans Pro"/>
              </a:rPr>
              <a:t> and has a monthly tax credit of </a:t>
            </a:r>
            <a:r>
              <a:rPr sz="2100" b="1" i="0">
                <a:solidFill>
                  <a:srgbClr val="049F84"/>
                </a:solidFill>
                <a:latin typeface="Source Sans Pro"/>
              </a:rPr>
              <a:t>€275</a:t>
            </a:r>
            <a:r>
              <a:rPr sz="2100" b="1" i="0">
                <a:solidFill>
                  <a:srgbClr val="203D48"/>
                </a:solidFill>
                <a:latin typeface="Source Sans Pro"/>
              </a:rPr>
              <a:t>.</a:t>
            </a:r>
          </a:p>
          <a:p>
            <a:pPr marL="285750" indent="-285750">
              <a:lnSpc>
                <a:spcPct val="110000"/>
              </a:lnSpc>
              <a:spcBef>
                <a:spcPts val="0"/>
              </a:spcBef>
              <a:spcAft>
                <a:spcPts val="1400"/>
              </a:spcAft>
              <a:buChar char="•"/>
            </a:pPr>
            <a:r>
              <a:rPr sz="2100" b="1" i="0">
                <a:solidFill>
                  <a:srgbClr val="203D48"/>
                </a:solidFill>
                <a:latin typeface="Source Sans Pro"/>
              </a:rPr>
              <a:t>She pays PRSI at </a:t>
            </a:r>
            <a:r>
              <a:rPr sz="2100" b="1" i="0">
                <a:solidFill>
                  <a:srgbClr val="049F84"/>
                </a:solidFill>
                <a:latin typeface="Source Sans Pro"/>
              </a:rPr>
              <a:t>4%</a:t>
            </a:r>
            <a:r>
              <a:rPr sz="2100" b="1" i="0">
                <a:solidFill>
                  <a:srgbClr val="203D48"/>
                </a:solidFill>
                <a:latin typeface="Source Sans Pro"/>
              </a:rPr>
              <a:t> and USC at </a:t>
            </a:r>
            <a:r>
              <a:rPr sz="2100" b="1" i="0">
                <a:solidFill>
                  <a:srgbClr val="049F84"/>
                </a:solidFill>
                <a:latin typeface="Source Sans Pro"/>
              </a:rPr>
              <a:t>2%</a:t>
            </a:r>
            <a:r>
              <a:rPr sz="2100" b="1" i="0">
                <a:solidFill>
                  <a:srgbClr val="203D48"/>
                </a:solidFill>
                <a:latin typeface="Source Sans Pro"/>
              </a:rPr>
              <a:t>.</a:t>
            </a:r>
          </a:p>
          <a:p>
            <a:pPr marL="285750" indent="-285750">
              <a:lnSpc>
                <a:spcPct val="110000"/>
              </a:lnSpc>
              <a:spcBef>
                <a:spcPts val="0"/>
              </a:spcBef>
              <a:spcAft>
                <a:spcPts val="1400"/>
              </a:spcAft>
              <a:buChar char="•"/>
            </a:pPr>
            <a:r>
              <a:rPr sz="2100" b="1" i="0">
                <a:solidFill>
                  <a:srgbClr val="203D48"/>
                </a:solidFill>
                <a:latin typeface="Source Sans Pro"/>
              </a:rPr>
              <a:t>Let’s look at how we could complete Aoife’s wage slip for 31/08/2027, step by step.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 1 - Fill in the Employee Details</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lang="en-GB" sz="1300" b="1" i="0" dirty="0">
                <a:solidFill>
                  <a:srgbClr val="203D48"/>
                </a:solidFill>
                <a:latin typeface="Source Sans Pro"/>
              </a:rPr>
              <a:t>Month:</a:t>
            </a:r>
            <a:endParaRPr sz="1300" b="1" i="0" dirty="0">
              <a:solidFill>
                <a:srgbClr val="203D48"/>
              </a:solidFill>
              <a:latin typeface="Source Sans Pro"/>
            </a:endParaRP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anim_click1_f0"/>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Aoife Conroy</a:t>
            </a:r>
          </a:p>
        </p:txBody>
      </p:sp>
      <p:sp>
        <p:nvSpPr>
          <p:cNvPr id="38" name="anim_click1_f1"/>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2281281A</a:t>
            </a:r>
          </a:p>
        </p:txBody>
      </p:sp>
      <p:sp>
        <p:nvSpPr>
          <p:cNvPr id="39" name="anim_click1_c"/>
          <p:cNvSpPr txBox="1"/>
          <p:nvPr/>
        </p:nvSpPr>
        <p:spPr>
          <a:xfrm>
            <a:off x="7720700" y="1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Fill in any employee details: the name and PPSN.</a:t>
            </a:r>
          </a:p>
        </p:txBody>
      </p:sp>
      <p:sp>
        <p:nvSpPr>
          <p:cNvPr id="40" name="anim_click2_f0"/>
          <p:cNvSpPr txBox="1"/>
          <p:nvPr/>
        </p:nvSpPr>
        <p:spPr>
          <a:xfrm>
            <a:off x="5980700" y="1842278"/>
            <a:ext cx="1480000" cy="215444"/>
          </a:xfrm>
          <a:prstGeom prst="rect">
            <a:avLst/>
          </a:prstGeom>
          <a:noFill/>
        </p:spPr>
        <p:txBody>
          <a:bodyPr wrap="square" lIns="0" tIns="0" rIns="0" bIns="0" anchor="ctr">
            <a:spAutoFit/>
          </a:bodyPr>
          <a:lstStyle/>
          <a:p>
            <a:pPr algn="r">
              <a:spcBef>
                <a:spcPts val="0"/>
              </a:spcBef>
              <a:spcAft>
                <a:spcPts val="0"/>
              </a:spcAft>
            </a:pPr>
            <a:r>
              <a:rPr lang="en-GB" sz="1400" b="1" i="1" dirty="0">
                <a:solidFill>
                  <a:srgbClr val="2E55C6"/>
                </a:solidFill>
                <a:latin typeface="Source Sans Pro"/>
              </a:rPr>
              <a:t>August</a:t>
            </a:r>
            <a:endParaRPr sz="1400" b="1" i="1" dirty="0">
              <a:solidFill>
                <a:srgbClr val="2E55C6"/>
              </a:solidFill>
              <a:latin typeface="Source Sans Pro"/>
            </a:endParaRPr>
          </a:p>
        </p:txBody>
      </p:sp>
      <p:sp>
        <p:nvSpPr>
          <p:cNvPr id="41" name="anim_click2_f1"/>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31/08/2027</a:t>
            </a:r>
          </a:p>
        </p:txBody>
      </p:sp>
      <p:sp>
        <p:nvSpPr>
          <p:cNvPr id="42" name="anim_click2_c"/>
          <p:cNvSpPr txBox="1"/>
          <p:nvPr/>
        </p:nvSpPr>
        <p:spPr>
          <a:xfrm>
            <a:off x="7720700" y="2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Add the payroll week number and the date. Always include the year when completing a section with the date.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 2 - Calculate Gross Pay</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lang="en-GB" sz="1300" b="1" i="0" dirty="0">
                <a:solidFill>
                  <a:srgbClr val="203D48"/>
                </a:solidFill>
                <a:latin typeface="Source Sans Pro"/>
              </a:rPr>
              <a:t>Month:</a:t>
            </a:r>
            <a:endParaRPr sz="1300" b="1" i="0" dirty="0">
              <a:solidFill>
                <a:srgbClr val="203D48"/>
              </a:solidFill>
              <a:latin typeface="Source Sans Pro"/>
            </a:endParaRP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TextBox 36"/>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Aoife Conroy</a:t>
            </a:r>
          </a:p>
        </p:txBody>
      </p:sp>
      <p:sp>
        <p:nvSpPr>
          <p:cNvPr id="38" name="TextBox 37"/>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2281281A</a:t>
            </a:r>
          </a:p>
        </p:txBody>
      </p:sp>
      <p:sp>
        <p:nvSpPr>
          <p:cNvPr id="39" name="TextBox 38"/>
          <p:cNvSpPr txBox="1"/>
          <p:nvPr/>
        </p:nvSpPr>
        <p:spPr>
          <a:xfrm>
            <a:off x="5980700" y="1842278"/>
            <a:ext cx="1480000" cy="215444"/>
          </a:xfrm>
          <a:prstGeom prst="rect">
            <a:avLst/>
          </a:prstGeom>
          <a:noFill/>
        </p:spPr>
        <p:txBody>
          <a:bodyPr wrap="square" lIns="0" tIns="0" rIns="0" bIns="0" anchor="ctr">
            <a:spAutoFit/>
          </a:bodyPr>
          <a:lstStyle/>
          <a:p>
            <a:pPr algn="r">
              <a:spcBef>
                <a:spcPts val="0"/>
              </a:spcBef>
              <a:spcAft>
                <a:spcPts val="0"/>
              </a:spcAft>
            </a:pPr>
            <a:r>
              <a:rPr lang="en-GB" sz="1400" b="1" i="0" dirty="0">
                <a:solidFill>
                  <a:srgbClr val="203D48"/>
                </a:solidFill>
                <a:latin typeface="Source Sans Pro"/>
              </a:rPr>
              <a:t>August</a:t>
            </a:r>
            <a:endParaRPr sz="1400" b="1" i="0" dirty="0">
              <a:solidFill>
                <a:srgbClr val="203D48"/>
              </a:solidFill>
              <a:latin typeface="Source Sans Pro"/>
            </a:endParaRPr>
          </a:p>
        </p:txBody>
      </p:sp>
      <p:sp>
        <p:nvSpPr>
          <p:cNvPr id="40" name="TextBox 39"/>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31/08/2027</a:t>
            </a:r>
          </a:p>
        </p:txBody>
      </p:sp>
      <p:sp>
        <p:nvSpPr>
          <p:cNvPr id="41" name="anim_click1_f0"/>
          <p:cNvSpPr txBox="1"/>
          <p:nvPr/>
        </p:nvSpPr>
        <p:spPr>
          <a:xfrm>
            <a:off x="24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€7,000</a:t>
            </a:r>
          </a:p>
        </p:txBody>
      </p:sp>
      <p:sp>
        <p:nvSpPr>
          <p:cNvPr id="42" name="anim_click1_c"/>
          <p:cNvSpPr txBox="1"/>
          <p:nvPr/>
        </p:nvSpPr>
        <p:spPr>
          <a:xfrm>
            <a:off x="7720700" y="1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Basic pay goes on its own line: €7,000.</a:t>
            </a:r>
          </a:p>
        </p:txBody>
      </p:sp>
      <p:sp>
        <p:nvSpPr>
          <p:cNvPr id="43" name="anim_click2_f0"/>
          <p:cNvSpPr txBox="1"/>
          <p:nvPr/>
        </p:nvSpPr>
        <p:spPr>
          <a:xfrm>
            <a:off x="24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€600</a:t>
            </a:r>
          </a:p>
        </p:txBody>
      </p:sp>
      <p:sp>
        <p:nvSpPr>
          <p:cNvPr id="44" name="anim_click2_c"/>
          <p:cNvSpPr txBox="1"/>
          <p:nvPr/>
        </p:nvSpPr>
        <p:spPr>
          <a:xfrm>
            <a:off x="7720700" y="2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Any extra pay, like overtime, goes on a separate line: €600.</a:t>
            </a:r>
          </a:p>
        </p:txBody>
      </p:sp>
      <p:sp>
        <p:nvSpPr>
          <p:cNvPr id="45" name="anim_click3_f0"/>
          <p:cNvSpPr txBox="1"/>
          <p:nvPr/>
        </p:nvSpPr>
        <p:spPr>
          <a:xfrm>
            <a:off x="24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€7,600</a:t>
            </a:r>
          </a:p>
        </p:txBody>
      </p:sp>
      <p:sp>
        <p:nvSpPr>
          <p:cNvPr id="46" name="anim_click3_c"/>
          <p:cNvSpPr txBox="1"/>
          <p:nvPr/>
        </p:nvSpPr>
        <p:spPr>
          <a:xfrm>
            <a:off x="7720700" y="3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FFA700"/>
                </a:solidFill>
                <a:latin typeface="Source Sans Pro"/>
              </a:rPr>
              <a:t>Gross pay: </a:t>
            </a:r>
            <a:r>
              <a:rPr sz="1400" b="1" i="0">
                <a:solidFill>
                  <a:srgbClr val="203D48"/>
                </a:solidFill>
                <a:latin typeface="Source Sans Pro"/>
              </a:rPr>
              <a:t>€7,000 + €600 = €7,600.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Introduction</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200" b="1" i="0">
                <a:solidFill>
                  <a:srgbClr val="203D48"/>
                </a:solidFill>
                <a:latin typeface="Source Sans Pro"/>
              </a:rPr>
              <a:t>When you start your first job, your employer will give you a </a:t>
            </a:r>
            <a:r>
              <a:rPr sz="2200" b="1" i="0">
                <a:solidFill>
                  <a:srgbClr val="00B2FF"/>
                </a:solidFill>
                <a:latin typeface="Source Sans Pro"/>
              </a:rPr>
              <a:t>wage slip</a:t>
            </a:r>
            <a:r>
              <a:rPr sz="2200" b="1" i="0">
                <a:solidFill>
                  <a:srgbClr val="203D48"/>
                </a:solidFill>
                <a:latin typeface="Source Sans Pro"/>
              </a:rPr>
              <a:t> every time you get paid. It shows how much you </a:t>
            </a:r>
            <a:r>
              <a:rPr sz="2200" b="1" i="0">
                <a:solidFill>
                  <a:srgbClr val="049F84"/>
                </a:solidFill>
                <a:latin typeface="Source Sans Pro"/>
              </a:rPr>
              <a:t>earned</a:t>
            </a:r>
            <a:r>
              <a:rPr sz="2200" b="1" i="0">
                <a:solidFill>
                  <a:srgbClr val="203D48"/>
                </a:solidFill>
                <a:latin typeface="Source Sans Pro"/>
              </a:rPr>
              <a:t> and how much was </a:t>
            </a:r>
            <a:r>
              <a:rPr sz="2200" b="1" i="0">
                <a:solidFill>
                  <a:srgbClr val="F32201"/>
                </a:solidFill>
                <a:latin typeface="Source Sans Pro"/>
              </a:rPr>
              <a:t>deducted</a:t>
            </a:r>
            <a:r>
              <a:rPr sz="2200" b="1" i="0">
                <a:solidFill>
                  <a:srgbClr val="203D48"/>
                </a:solidFill>
                <a:latin typeface="Source Sans Pro"/>
              </a:rPr>
              <a:t> before you received your money.</a:t>
            </a:r>
          </a:p>
          <a:p>
            <a:pPr>
              <a:lnSpc>
                <a:spcPct val="110000"/>
              </a:lnSpc>
              <a:spcBef>
                <a:spcPts val="0"/>
              </a:spcBef>
              <a:spcAft>
                <a:spcPts val="1400"/>
              </a:spcAft>
            </a:pPr>
            <a:r>
              <a:rPr sz="2200" b="1" i="0">
                <a:solidFill>
                  <a:srgbClr val="203D48"/>
                </a:solidFill>
                <a:latin typeface="Source Sans Pro"/>
              </a:rPr>
              <a:t>Understanding your wage slip is important. It tells you whether you are being paid the </a:t>
            </a:r>
            <a:r>
              <a:rPr sz="2200" b="1" i="0">
                <a:solidFill>
                  <a:srgbClr val="00B2FF"/>
                </a:solidFill>
                <a:latin typeface="Source Sans Pro"/>
              </a:rPr>
              <a:t>correct amount</a:t>
            </a:r>
            <a:r>
              <a:rPr sz="2200" b="1" i="0">
                <a:solidFill>
                  <a:srgbClr val="203D48"/>
                </a:solidFill>
                <a:latin typeface="Source Sans Pro"/>
              </a:rPr>
              <a:t>, how much you are paying in </a:t>
            </a:r>
            <a:r>
              <a:rPr sz="2200" b="1" i="0">
                <a:solidFill>
                  <a:srgbClr val="F32201"/>
                </a:solidFill>
                <a:latin typeface="Source Sans Pro"/>
              </a:rPr>
              <a:t>taxes</a:t>
            </a:r>
            <a:r>
              <a:rPr sz="2200" b="1" i="0">
                <a:solidFill>
                  <a:srgbClr val="203D48"/>
                </a:solidFill>
                <a:latin typeface="Source Sans Pro"/>
              </a:rPr>
              <a:t> and what you are actually </a:t>
            </a:r>
            <a:r>
              <a:rPr sz="2200" b="1" i="0">
                <a:solidFill>
                  <a:srgbClr val="049F84"/>
                </a:solidFill>
                <a:latin typeface="Source Sans Pro"/>
              </a:rPr>
              <a:t>taking home</a:t>
            </a:r>
            <a:r>
              <a:rPr sz="2200" b="1" i="0">
                <a:solidFill>
                  <a:srgbClr val="203D48"/>
                </a:solidFill>
                <a:latin typeface="Source Sans Pro"/>
              </a:rPr>
              <a:t> after all deductions are made.</a:t>
            </a:r>
          </a:p>
          <a:p>
            <a:pPr>
              <a:lnSpc>
                <a:spcPct val="110000"/>
              </a:lnSpc>
              <a:spcBef>
                <a:spcPts val="0"/>
              </a:spcBef>
              <a:spcAft>
                <a:spcPts val="1400"/>
              </a:spcAft>
            </a:pPr>
            <a:r>
              <a:rPr sz="2200" b="1" i="0">
                <a:solidFill>
                  <a:srgbClr val="203D48"/>
                </a:solidFill>
                <a:latin typeface="Source Sans Pro"/>
              </a:rPr>
              <a:t>In this chapter we learn how to read a wage slip, how each figure is calculated, and what each deduction means.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 3 - Calculate PAYE</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lang="en-GB" sz="1300" b="1" i="0" dirty="0">
                <a:solidFill>
                  <a:srgbClr val="203D48"/>
                </a:solidFill>
                <a:latin typeface="Source Sans Pro"/>
              </a:rPr>
              <a:t>Month:</a:t>
            </a:r>
            <a:endParaRPr sz="1300" b="1" i="0" dirty="0">
              <a:solidFill>
                <a:srgbClr val="203D48"/>
              </a:solidFill>
              <a:latin typeface="Source Sans Pro"/>
            </a:endParaRP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TextBox 36"/>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Aoife Conroy</a:t>
            </a:r>
          </a:p>
        </p:txBody>
      </p:sp>
      <p:sp>
        <p:nvSpPr>
          <p:cNvPr id="38" name="TextBox 37"/>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2281281A</a:t>
            </a:r>
          </a:p>
        </p:txBody>
      </p:sp>
      <p:sp>
        <p:nvSpPr>
          <p:cNvPr id="39" name="TextBox 38"/>
          <p:cNvSpPr txBox="1"/>
          <p:nvPr/>
        </p:nvSpPr>
        <p:spPr>
          <a:xfrm>
            <a:off x="5980700" y="1842278"/>
            <a:ext cx="1480000" cy="215444"/>
          </a:xfrm>
          <a:prstGeom prst="rect">
            <a:avLst/>
          </a:prstGeom>
          <a:noFill/>
        </p:spPr>
        <p:txBody>
          <a:bodyPr wrap="square" lIns="0" tIns="0" rIns="0" bIns="0" anchor="ctr">
            <a:spAutoFit/>
          </a:bodyPr>
          <a:lstStyle/>
          <a:p>
            <a:pPr algn="r">
              <a:spcBef>
                <a:spcPts val="0"/>
              </a:spcBef>
              <a:spcAft>
                <a:spcPts val="0"/>
              </a:spcAft>
            </a:pPr>
            <a:r>
              <a:rPr lang="en-GB" sz="1400" b="1" i="0" dirty="0">
                <a:solidFill>
                  <a:srgbClr val="203D48"/>
                </a:solidFill>
                <a:latin typeface="Source Sans Pro"/>
              </a:rPr>
              <a:t>August</a:t>
            </a:r>
            <a:endParaRPr sz="1400" b="1" i="0" dirty="0">
              <a:solidFill>
                <a:srgbClr val="203D48"/>
              </a:solidFill>
              <a:latin typeface="Source Sans Pro"/>
            </a:endParaRPr>
          </a:p>
        </p:txBody>
      </p:sp>
      <p:sp>
        <p:nvSpPr>
          <p:cNvPr id="40" name="TextBox 39"/>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31/08/2027</a:t>
            </a:r>
          </a:p>
        </p:txBody>
      </p:sp>
      <p:sp>
        <p:nvSpPr>
          <p:cNvPr id="41" name="TextBox 40"/>
          <p:cNvSpPr txBox="1"/>
          <p:nvPr/>
        </p:nvSpPr>
        <p:spPr>
          <a:xfrm>
            <a:off x="24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€7,000</a:t>
            </a:r>
          </a:p>
        </p:txBody>
      </p:sp>
      <p:sp>
        <p:nvSpPr>
          <p:cNvPr id="42" name="TextBox 41"/>
          <p:cNvSpPr txBox="1"/>
          <p:nvPr/>
        </p:nvSpPr>
        <p:spPr>
          <a:xfrm>
            <a:off x="24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€600</a:t>
            </a:r>
          </a:p>
        </p:txBody>
      </p:sp>
      <p:sp>
        <p:nvSpPr>
          <p:cNvPr id="43" name="TextBox 42"/>
          <p:cNvSpPr txBox="1"/>
          <p:nvPr/>
        </p:nvSpPr>
        <p:spPr>
          <a:xfrm>
            <a:off x="24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€7,600</a:t>
            </a:r>
          </a:p>
        </p:txBody>
      </p:sp>
      <p:sp>
        <p:nvSpPr>
          <p:cNvPr id="44" name="anim_click1_f0"/>
          <p:cNvSpPr txBox="1"/>
          <p:nvPr/>
        </p:nvSpPr>
        <p:spPr>
          <a:xfrm>
            <a:off x="59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€1,245</a:t>
            </a:r>
          </a:p>
        </p:txBody>
      </p:sp>
      <p:sp>
        <p:nvSpPr>
          <p:cNvPr id="45" name="anim_click1_c"/>
          <p:cNvSpPr txBox="1"/>
          <p:nvPr/>
        </p:nvSpPr>
        <p:spPr>
          <a:xfrm>
            <a:off x="7720700" y="1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PAYE: €7,600 × 20% = €1,520.</a:t>
            </a:r>
          </a:p>
          <a:p>
            <a:pPr>
              <a:lnSpc>
                <a:spcPct val="105000"/>
              </a:lnSpc>
              <a:spcBef>
                <a:spcPts val="0"/>
              </a:spcBef>
              <a:spcAft>
                <a:spcPts val="300"/>
              </a:spcAft>
            </a:pPr>
            <a:r>
              <a:rPr sz="1400" b="1" i="0">
                <a:solidFill>
                  <a:srgbClr val="203D48"/>
                </a:solidFill>
                <a:latin typeface="Source Sans Pro"/>
              </a:rPr>
              <a:t>Less tax credit: €1,520 - €275 = €1,245.</a:t>
            </a:r>
          </a:p>
          <a:p>
            <a:pPr>
              <a:lnSpc>
                <a:spcPct val="105000"/>
              </a:lnSpc>
              <a:spcBef>
                <a:spcPts val="0"/>
              </a:spcBef>
              <a:spcAft>
                <a:spcPts val="300"/>
              </a:spcAft>
            </a:pPr>
            <a:r>
              <a:rPr sz="1400" b="1" i="0">
                <a:solidFill>
                  <a:srgbClr val="203D48"/>
                </a:solidFill>
                <a:latin typeface="Source Sans Pro"/>
              </a:rPr>
              <a:t>Always calculate PAYE first, and then subtract the tax credit to get the PAYE payable.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 4 - Calculate All Other Deductions</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lang="en-GB" sz="1300" b="1" i="0" dirty="0">
                <a:solidFill>
                  <a:srgbClr val="203D48"/>
                </a:solidFill>
                <a:latin typeface="Source Sans Pro"/>
              </a:rPr>
              <a:t>Month:</a:t>
            </a:r>
            <a:endParaRPr sz="1300" b="1" i="0" dirty="0">
              <a:solidFill>
                <a:srgbClr val="203D48"/>
              </a:solidFill>
              <a:latin typeface="Source Sans Pro"/>
            </a:endParaRP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TextBox 36"/>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Aoife Conroy</a:t>
            </a:r>
          </a:p>
        </p:txBody>
      </p:sp>
      <p:sp>
        <p:nvSpPr>
          <p:cNvPr id="38" name="TextBox 37"/>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2281281A</a:t>
            </a:r>
          </a:p>
        </p:txBody>
      </p:sp>
      <p:sp>
        <p:nvSpPr>
          <p:cNvPr id="39" name="TextBox 38"/>
          <p:cNvSpPr txBox="1"/>
          <p:nvPr/>
        </p:nvSpPr>
        <p:spPr>
          <a:xfrm>
            <a:off x="5980700" y="1842278"/>
            <a:ext cx="1480000" cy="215444"/>
          </a:xfrm>
          <a:prstGeom prst="rect">
            <a:avLst/>
          </a:prstGeom>
          <a:noFill/>
        </p:spPr>
        <p:txBody>
          <a:bodyPr wrap="square" lIns="0" tIns="0" rIns="0" bIns="0" anchor="ctr">
            <a:spAutoFit/>
          </a:bodyPr>
          <a:lstStyle/>
          <a:p>
            <a:pPr algn="r">
              <a:spcBef>
                <a:spcPts val="0"/>
              </a:spcBef>
              <a:spcAft>
                <a:spcPts val="0"/>
              </a:spcAft>
            </a:pPr>
            <a:r>
              <a:rPr lang="en-GB" sz="1400" b="1" i="0" dirty="0">
                <a:solidFill>
                  <a:srgbClr val="203D48"/>
                </a:solidFill>
                <a:latin typeface="Source Sans Pro"/>
              </a:rPr>
              <a:t>August</a:t>
            </a:r>
            <a:endParaRPr sz="1400" b="1" i="0" dirty="0">
              <a:solidFill>
                <a:srgbClr val="203D48"/>
              </a:solidFill>
              <a:latin typeface="Source Sans Pro"/>
            </a:endParaRPr>
          </a:p>
        </p:txBody>
      </p:sp>
      <p:sp>
        <p:nvSpPr>
          <p:cNvPr id="40" name="TextBox 39"/>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31/08/2027</a:t>
            </a:r>
          </a:p>
        </p:txBody>
      </p:sp>
      <p:sp>
        <p:nvSpPr>
          <p:cNvPr id="41" name="TextBox 40"/>
          <p:cNvSpPr txBox="1"/>
          <p:nvPr/>
        </p:nvSpPr>
        <p:spPr>
          <a:xfrm>
            <a:off x="24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€7,000</a:t>
            </a:r>
          </a:p>
        </p:txBody>
      </p:sp>
      <p:sp>
        <p:nvSpPr>
          <p:cNvPr id="42" name="TextBox 41"/>
          <p:cNvSpPr txBox="1"/>
          <p:nvPr/>
        </p:nvSpPr>
        <p:spPr>
          <a:xfrm>
            <a:off x="24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€600</a:t>
            </a:r>
          </a:p>
        </p:txBody>
      </p:sp>
      <p:sp>
        <p:nvSpPr>
          <p:cNvPr id="43" name="TextBox 42"/>
          <p:cNvSpPr txBox="1"/>
          <p:nvPr/>
        </p:nvSpPr>
        <p:spPr>
          <a:xfrm>
            <a:off x="24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€7,600</a:t>
            </a:r>
          </a:p>
        </p:txBody>
      </p:sp>
      <p:sp>
        <p:nvSpPr>
          <p:cNvPr id="44" name="TextBox 43"/>
          <p:cNvSpPr txBox="1"/>
          <p:nvPr/>
        </p:nvSpPr>
        <p:spPr>
          <a:xfrm>
            <a:off x="59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€1,245</a:t>
            </a:r>
          </a:p>
        </p:txBody>
      </p:sp>
      <p:sp>
        <p:nvSpPr>
          <p:cNvPr id="45" name="anim_click1_f0"/>
          <p:cNvSpPr txBox="1"/>
          <p:nvPr/>
        </p:nvSpPr>
        <p:spPr>
          <a:xfrm>
            <a:off x="59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€304</a:t>
            </a:r>
          </a:p>
        </p:txBody>
      </p:sp>
      <p:sp>
        <p:nvSpPr>
          <p:cNvPr id="46" name="anim_click1_c"/>
          <p:cNvSpPr txBox="1"/>
          <p:nvPr/>
        </p:nvSpPr>
        <p:spPr>
          <a:xfrm>
            <a:off x="7720700" y="1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PRSI: €7,600 × 4% = €304. PRSI is calculated on gross pay.</a:t>
            </a:r>
          </a:p>
        </p:txBody>
      </p:sp>
      <p:sp>
        <p:nvSpPr>
          <p:cNvPr id="47" name="anim_click2_f0"/>
          <p:cNvSpPr txBox="1"/>
          <p:nvPr/>
        </p:nvSpPr>
        <p:spPr>
          <a:xfrm>
            <a:off x="5980700" y="37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€152</a:t>
            </a:r>
          </a:p>
        </p:txBody>
      </p:sp>
      <p:sp>
        <p:nvSpPr>
          <p:cNvPr id="48" name="anim_click2_c"/>
          <p:cNvSpPr txBox="1"/>
          <p:nvPr/>
        </p:nvSpPr>
        <p:spPr>
          <a:xfrm>
            <a:off x="7720700" y="2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USC: €7,600 × 2% = €152. USC is also calculated on gross pay.</a:t>
            </a:r>
          </a:p>
        </p:txBody>
      </p:sp>
      <p:sp>
        <p:nvSpPr>
          <p:cNvPr id="49" name="anim_click3_f0"/>
          <p:cNvSpPr txBox="1"/>
          <p:nvPr/>
        </p:nvSpPr>
        <p:spPr>
          <a:xfrm>
            <a:off x="59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€1,701</a:t>
            </a:r>
          </a:p>
        </p:txBody>
      </p:sp>
      <p:sp>
        <p:nvSpPr>
          <p:cNvPr id="50" name="anim_click3_c"/>
          <p:cNvSpPr txBox="1"/>
          <p:nvPr/>
        </p:nvSpPr>
        <p:spPr>
          <a:xfrm>
            <a:off x="7720700" y="3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Total deductions: €1,245 + €304 + €152 = €1,701.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 5 - Calculate Net Pay</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lang="en-GB" sz="1300" b="1" i="0" dirty="0">
                <a:solidFill>
                  <a:srgbClr val="203D48"/>
                </a:solidFill>
                <a:latin typeface="Source Sans Pro"/>
              </a:rPr>
              <a:t>Month:</a:t>
            </a:r>
            <a:endParaRPr sz="1300" b="1" i="0" dirty="0">
              <a:solidFill>
                <a:srgbClr val="203D48"/>
              </a:solidFill>
              <a:latin typeface="Source Sans Pro"/>
            </a:endParaRP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TextBox 36"/>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Aoife Conroy</a:t>
            </a:r>
          </a:p>
        </p:txBody>
      </p:sp>
      <p:sp>
        <p:nvSpPr>
          <p:cNvPr id="38" name="TextBox 37"/>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2281281A</a:t>
            </a:r>
          </a:p>
        </p:txBody>
      </p:sp>
      <p:sp>
        <p:nvSpPr>
          <p:cNvPr id="39" name="TextBox 38"/>
          <p:cNvSpPr txBox="1"/>
          <p:nvPr/>
        </p:nvSpPr>
        <p:spPr>
          <a:xfrm>
            <a:off x="5980700" y="1842278"/>
            <a:ext cx="1480000" cy="215444"/>
          </a:xfrm>
          <a:prstGeom prst="rect">
            <a:avLst/>
          </a:prstGeom>
          <a:noFill/>
        </p:spPr>
        <p:txBody>
          <a:bodyPr wrap="square" lIns="0" tIns="0" rIns="0" bIns="0" anchor="ctr">
            <a:spAutoFit/>
          </a:bodyPr>
          <a:lstStyle/>
          <a:p>
            <a:pPr algn="r">
              <a:spcBef>
                <a:spcPts val="0"/>
              </a:spcBef>
              <a:spcAft>
                <a:spcPts val="0"/>
              </a:spcAft>
            </a:pPr>
            <a:r>
              <a:rPr lang="en-GB" sz="1400" b="1" i="0" dirty="0">
                <a:solidFill>
                  <a:srgbClr val="203D48"/>
                </a:solidFill>
                <a:latin typeface="Source Sans Pro"/>
              </a:rPr>
              <a:t>August</a:t>
            </a:r>
            <a:endParaRPr sz="1400" b="1" i="0" dirty="0">
              <a:solidFill>
                <a:srgbClr val="203D48"/>
              </a:solidFill>
              <a:latin typeface="Source Sans Pro"/>
            </a:endParaRPr>
          </a:p>
        </p:txBody>
      </p:sp>
      <p:sp>
        <p:nvSpPr>
          <p:cNvPr id="40" name="TextBox 39"/>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31/08/2027</a:t>
            </a:r>
          </a:p>
        </p:txBody>
      </p:sp>
      <p:sp>
        <p:nvSpPr>
          <p:cNvPr id="41" name="TextBox 40"/>
          <p:cNvSpPr txBox="1"/>
          <p:nvPr/>
        </p:nvSpPr>
        <p:spPr>
          <a:xfrm>
            <a:off x="24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€7,000</a:t>
            </a:r>
          </a:p>
        </p:txBody>
      </p:sp>
      <p:sp>
        <p:nvSpPr>
          <p:cNvPr id="42" name="TextBox 41"/>
          <p:cNvSpPr txBox="1"/>
          <p:nvPr/>
        </p:nvSpPr>
        <p:spPr>
          <a:xfrm>
            <a:off x="24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€600</a:t>
            </a:r>
          </a:p>
        </p:txBody>
      </p:sp>
      <p:sp>
        <p:nvSpPr>
          <p:cNvPr id="43" name="TextBox 42"/>
          <p:cNvSpPr txBox="1"/>
          <p:nvPr/>
        </p:nvSpPr>
        <p:spPr>
          <a:xfrm>
            <a:off x="24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€7,600</a:t>
            </a:r>
          </a:p>
        </p:txBody>
      </p:sp>
      <p:sp>
        <p:nvSpPr>
          <p:cNvPr id="44" name="TextBox 43"/>
          <p:cNvSpPr txBox="1"/>
          <p:nvPr/>
        </p:nvSpPr>
        <p:spPr>
          <a:xfrm>
            <a:off x="59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€1,245</a:t>
            </a:r>
          </a:p>
        </p:txBody>
      </p:sp>
      <p:sp>
        <p:nvSpPr>
          <p:cNvPr id="45" name="TextBox 44"/>
          <p:cNvSpPr txBox="1"/>
          <p:nvPr/>
        </p:nvSpPr>
        <p:spPr>
          <a:xfrm>
            <a:off x="59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€304</a:t>
            </a:r>
          </a:p>
        </p:txBody>
      </p:sp>
      <p:sp>
        <p:nvSpPr>
          <p:cNvPr id="46" name="TextBox 45"/>
          <p:cNvSpPr txBox="1"/>
          <p:nvPr/>
        </p:nvSpPr>
        <p:spPr>
          <a:xfrm>
            <a:off x="5980700" y="37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€152</a:t>
            </a:r>
          </a:p>
        </p:txBody>
      </p:sp>
      <p:sp>
        <p:nvSpPr>
          <p:cNvPr id="47" name="TextBox 46"/>
          <p:cNvSpPr txBox="1"/>
          <p:nvPr/>
        </p:nvSpPr>
        <p:spPr>
          <a:xfrm>
            <a:off x="59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€1,701</a:t>
            </a:r>
          </a:p>
        </p:txBody>
      </p:sp>
      <p:sp>
        <p:nvSpPr>
          <p:cNvPr id="48" name="anim_click1_f0"/>
          <p:cNvSpPr txBox="1"/>
          <p:nvPr/>
        </p:nvSpPr>
        <p:spPr>
          <a:xfrm>
            <a:off x="5980700" y="4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€5,899</a:t>
            </a:r>
          </a:p>
        </p:txBody>
      </p:sp>
      <p:sp>
        <p:nvSpPr>
          <p:cNvPr id="49" name="anim_click1_c"/>
          <p:cNvSpPr txBox="1"/>
          <p:nvPr/>
        </p:nvSpPr>
        <p:spPr>
          <a:xfrm>
            <a:off x="7720700" y="1500000"/>
            <a:ext cx="4221300" cy="900000"/>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F32201"/>
                </a:solidFill>
                <a:latin typeface="Source Sans Pro"/>
              </a:rPr>
              <a:t>Net Pay</a:t>
            </a:r>
            <a:r>
              <a:rPr sz="1400" b="1" i="0">
                <a:solidFill>
                  <a:srgbClr val="203D48"/>
                </a:solidFill>
                <a:latin typeface="Source Sans Pro"/>
              </a:rPr>
              <a:t> = Gross Pay - Total Deductions.</a:t>
            </a:r>
          </a:p>
          <a:p>
            <a:pPr>
              <a:lnSpc>
                <a:spcPct val="105000"/>
              </a:lnSpc>
              <a:spcBef>
                <a:spcPts val="0"/>
              </a:spcBef>
              <a:spcAft>
                <a:spcPts val="300"/>
              </a:spcAft>
            </a:pPr>
            <a:r>
              <a:rPr sz="1400" b="1" i="0">
                <a:solidFill>
                  <a:srgbClr val="203D48"/>
                </a:solidFill>
                <a:latin typeface="Source Sans Pro"/>
              </a:rPr>
              <a:t>€7,600 - €1,701 = €5,899.</a:t>
            </a:r>
          </a:p>
          <a:p>
            <a:pPr>
              <a:lnSpc>
                <a:spcPct val="105000"/>
              </a:lnSpc>
              <a:spcBef>
                <a:spcPts val="0"/>
              </a:spcBef>
              <a:spcAft>
                <a:spcPts val="300"/>
              </a:spcAft>
            </a:pPr>
            <a:r>
              <a:rPr sz="1400" b="1" i="0">
                <a:solidFill>
                  <a:srgbClr val="203D48"/>
                </a:solidFill>
                <a:latin typeface="Source Sans Pro"/>
              </a:rPr>
              <a:t>Aoife takes home €5,899 for August.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460500" y="500000"/>
            <a:ext cx="8500000" cy="5200000"/>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1760500" y="720000"/>
            <a:ext cx="7900000" cy="4700000"/>
          </a:xfrm>
          <a:prstGeom prst="rect">
            <a:avLst/>
          </a:prstGeom>
          <a:noFill/>
        </p:spPr>
        <p:txBody>
          <a:bodyPr wrap="square" lIns="0" tIns="0" rIns="0" bIns="0" anchor="t">
            <a:spAutoFit/>
          </a:bodyPr>
          <a:lstStyle/>
          <a:p>
            <a:pPr>
              <a:spcBef>
                <a:spcPts val="0"/>
              </a:spcBef>
              <a:spcAft>
                <a:spcPts val="800"/>
              </a:spcAft>
            </a:pPr>
            <a:r>
              <a:rPr sz="2400" b="1" i="0">
                <a:solidFill>
                  <a:srgbClr val="049F84"/>
                </a:solidFill>
                <a:latin typeface="Source Sans Pro"/>
              </a:rPr>
              <a:t>2023 Q16 (b) (i)</a:t>
            </a:r>
          </a:p>
          <a:p>
            <a:pPr>
              <a:lnSpc>
                <a:spcPct val="105000"/>
              </a:lnSpc>
              <a:spcBef>
                <a:spcPts val="0"/>
              </a:spcBef>
              <a:spcAft>
                <a:spcPts val="600"/>
              </a:spcAft>
            </a:pPr>
            <a:r>
              <a:rPr sz="1600" b="1" i="0">
                <a:solidFill>
                  <a:srgbClr val="203D48"/>
                </a:solidFill>
                <a:latin typeface="Source Sans Pro"/>
              </a:rPr>
              <a:t>Martin works in his local supermarket.</a:t>
            </a:r>
          </a:p>
          <a:p>
            <a:pPr>
              <a:lnSpc>
                <a:spcPct val="105000"/>
              </a:lnSpc>
              <a:spcBef>
                <a:spcPts val="0"/>
              </a:spcBef>
              <a:spcAft>
                <a:spcPts val="1000"/>
              </a:spcAft>
            </a:pPr>
            <a:r>
              <a:rPr sz="1600" b="1" i="0">
                <a:solidFill>
                  <a:srgbClr val="203D48"/>
                </a:solidFill>
                <a:latin typeface="Source Sans Pro"/>
              </a:rPr>
              <a:t>You have been given the following information regarding his wages:</a:t>
            </a:r>
          </a:p>
        </p:txBody>
      </p:sp>
      <p:sp>
        <p:nvSpPr>
          <p:cNvPr id="4" name="TextBox 3"/>
          <p:cNvSpPr txBox="1"/>
          <p:nvPr/>
        </p:nvSpPr>
        <p:spPr>
          <a:xfrm>
            <a:off x="1760500" y="2300000"/>
            <a:ext cx="3900000" cy="1900000"/>
          </a:xfrm>
          <a:prstGeom prst="rect">
            <a:avLst/>
          </a:prstGeom>
          <a:noFill/>
        </p:spPr>
        <p:txBody>
          <a:bodyPr wrap="square" lIns="0" tIns="0" rIns="0" bIns="0" anchor="t">
            <a:spAutoFit/>
          </a:bodyPr>
          <a:lstStyle/>
          <a:p>
            <a:pPr>
              <a:lnSpc>
                <a:spcPct val="110000"/>
              </a:lnSpc>
              <a:spcBef>
                <a:spcPts val="0"/>
              </a:spcBef>
              <a:spcAft>
                <a:spcPts val="500"/>
              </a:spcAft>
            </a:pPr>
            <a:r>
              <a:rPr sz="1600" b="1" i="0">
                <a:solidFill>
                  <a:srgbClr val="203D48"/>
                </a:solidFill>
                <a:latin typeface="Source Sans Pro"/>
              </a:rPr>
              <a:t>Basic working week:  39 hours</a:t>
            </a:r>
          </a:p>
          <a:p>
            <a:pPr>
              <a:lnSpc>
                <a:spcPct val="110000"/>
              </a:lnSpc>
              <a:spcBef>
                <a:spcPts val="0"/>
              </a:spcBef>
              <a:spcAft>
                <a:spcPts val="500"/>
              </a:spcAft>
            </a:pPr>
            <a:r>
              <a:rPr sz="1600" b="1" i="0">
                <a:solidFill>
                  <a:srgbClr val="203D48"/>
                </a:solidFill>
                <a:latin typeface="Source Sans Pro"/>
              </a:rPr>
              <a:t>PAYE:  20%</a:t>
            </a:r>
          </a:p>
          <a:p>
            <a:pPr>
              <a:lnSpc>
                <a:spcPct val="110000"/>
              </a:lnSpc>
              <a:spcBef>
                <a:spcPts val="0"/>
              </a:spcBef>
              <a:spcAft>
                <a:spcPts val="500"/>
              </a:spcAft>
            </a:pPr>
            <a:r>
              <a:rPr sz="1600" b="1" i="0">
                <a:solidFill>
                  <a:srgbClr val="203D48"/>
                </a:solidFill>
                <a:latin typeface="Source Sans Pro"/>
              </a:rPr>
              <a:t>PRSI:  4%</a:t>
            </a:r>
          </a:p>
          <a:p>
            <a:pPr>
              <a:lnSpc>
                <a:spcPct val="110000"/>
              </a:lnSpc>
              <a:spcBef>
                <a:spcPts val="0"/>
              </a:spcBef>
              <a:spcAft>
                <a:spcPts val="500"/>
              </a:spcAft>
            </a:pPr>
            <a:r>
              <a:rPr sz="1600" b="1" i="0">
                <a:solidFill>
                  <a:srgbClr val="203D48"/>
                </a:solidFill>
                <a:latin typeface="Source Sans Pro"/>
              </a:rPr>
              <a:t>USC:  2%</a:t>
            </a:r>
          </a:p>
        </p:txBody>
      </p:sp>
      <p:sp>
        <p:nvSpPr>
          <p:cNvPr id="5" name="TextBox 4"/>
          <p:cNvSpPr txBox="1"/>
          <p:nvPr/>
        </p:nvSpPr>
        <p:spPr>
          <a:xfrm>
            <a:off x="5760500" y="2300000"/>
            <a:ext cx="3900000" cy="1900000"/>
          </a:xfrm>
          <a:prstGeom prst="rect">
            <a:avLst/>
          </a:prstGeom>
          <a:noFill/>
        </p:spPr>
        <p:txBody>
          <a:bodyPr wrap="square" lIns="0" tIns="0" rIns="0" bIns="0" anchor="t">
            <a:spAutoFit/>
          </a:bodyPr>
          <a:lstStyle/>
          <a:p>
            <a:pPr>
              <a:lnSpc>
                <a:spcPct val="110000"/>
              </a:lnSpc>
              <a:spcBef>
                <a:spcPts val="0"/>
              </a:spcBef>
              <a:spcAft>
                <a:spcPts val="500"/>
              </a:spcAft>
            </a:pPr>
            <a:r>
              <a:rPr sz="1600" b="1" i="0">
                <a:solidFill>
                  <a:srgbClr val="203D48"/>
                </a:solidFill>
                <a:latin typeface="Source Sans Pro"/>
              </a:rPr>
              <a:t>Hours worked:  45 hours</a:t>
            </a:r>
          </a:p>
          <a:p>
            <a:pPr>
              <a:lnSpc>
                <a:spcPct val="110000"/>
              </a:lnSpc>
              <a:spcBef>
                <a:spcPts val="0"/>
              </a:spcBef>
              <a:spcAft>
                <a:spcPts val="500"/>
              </a:spcAft>
            </a:pPr>
            <a:r>
              <a:rPr sz="1600" b="1" i="0">
                <a:solidFill>
                  <a:srgbClr val="203D48"/>
                </a:solidFill>
                <a:latin typeface="Source Sans Pro"/>
              </a:rPr>
              <a:t>Hourly rate of pay:  €10</a:t>
            </a:r>
          </a:p>
          <a:p>
            <a:pPr>
              <a:lnSpc>
                <a:spcPct val="110000"/>
              </a:lnSpc>
              <a:spcBef>
                <a:spcPts val="0"/>
              </a:spcBef>
              <a:spcAft>
                <a:spcPts val="500"/>
              </a:spcAft>
            </a:pPr>
            <a:r>
              <a:rPr sz="1600" b="1" i="0">
                <a:solidFill>
                  <a:srgbClr val="203D48"/>
                </a:solidFill>
                <a:latin typeface="Source Sans Pro"/>
              </a:rPr>
              <a:t>Overtime rate:  Time and a half</a:t>
            </a:r>
          </a:p>
          <a:p>
            <a:pPr>
              <a:lnSpc>
                <a:spcPct val="110000"/>
              </a:lnSpc>
              <a:spcBef>
                <a:spcPts val="0"/>
              </a:spcBef>
              <a:spcAft>
                <a:spcPts val="500"/>
              </a:spcAft>
            </a:pPr>
            <a:r>
              <a:rPr sz="1600" b="1" i="0">
                <a:solidFill>
                  <a:srgbClr val="203D48"/>
                </a:solidFill>
                <a:latin typeface="Source Sans Pro"/>
              </a:rPr>
              <a:t>Weekly Tax Credit:  €34</a:t>
            </a:r>
          </a:p>
        </p:txBody>
      </p:sp>
      <p:sp>
        <p:nvSpPr>
          <p:cNvPr id="6" name="TextBox 5"/>
          <p:cNvSpPr txBox="1"/>
          <p:nvPr/>
        </p:nvSpPr>
        <p:spPr>
          <a:xfrm>
            <a:off x="1760500" y="4450000"/>
            <a:ext cx="7900000" cy="600000"/>
          </a:xfrm>
          <a:prstGeom prst="rect">
            <a:avLst/>
          </a:prstGeom>
          <a:noFill/>
        </p:spPr>
        <p:txBody>
          <a:bodyPr wrap="square" lIns="0" tIns="0" rIns="0" bIns="0" anchor="t">
            <a:spAutoFit/>
          </a:bodyPr>
          <a:lstStyle/>
          <a:p>
            <a:pPr>
              <a:lnSpc>
                <a:spcPct val="105000"/>
              </a:lnSpc>
              <a:spcBef>
                <a:spcPts val="0"/>
              </a:spcBef>
              <a:spcAft>
                <a:spcPts val="0"/>
              </a:spcAft>
            </a:pPr>
            <a:r>
              <a:rPr sz="1600" b="1" i="0">
                <a:solidFill>
                  <a:srgbClr val="203D48"/>
                </a:solidFill>
                <a:latin typeface="Source Sans Pro"/>
              </a:rPr>
              <a:t>(i) Using the above information complete Martin’s wage slip below.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5" name="Rounded Rectangle 54">
            <a:extLst>
              <a:ext uri="{FF2B5EF4-FFF2-40B4-BE49-F238E27FC236}">
                <a16:creationId xmlns:a16="http://schemas.microsoft.com/office/drawing/2014/main" id="{4F4D0057-CB04-E7D6-243B-16190136449E}"/>
              </a:ext>
            </a:extLst>
          </p:cNvPr>
          <p:cNvSpPr/>
          <p:nvPr/>
        </p:nvSpPr>
        <p:spPr>
          <a:xfrm>
            <a:off x="375920" y="365125"/>
            <a:ext cx="11566080" cy="6127750"/>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2023 Q16 (b) (i) - Worked Answer</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Week No:</a:t>
            </a: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TextBox 36"/>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Martin Ryan</a:t>
            </a:r>
          </a:p>
        </p:txBody>
      </p:sp>
      <p:sp>
        <p:nvSpPr>
          <p:cNvPr id="38" name="TextBox 37"/>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2284381GA</a:t>
            </a:r>
          </a:p>
        </p:txBody>
      </p:sp>
      <p:sp>
        <p:nvSpPr>
          <p:cNvPr id="39" name="TextBox 38"/>
          <p:cNvSpPr txBox="1"/>
          <p:nvPr/>
        </p:nvSpPr>
        <p:spPr>
          <a:xfrm>
            <a:off x="59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16</a:t>
            </a:r>
          </a:p>
        </p:txBody>
      </p:sp>
      <p:sp>
        <p:nvSpPr>
          <p:cNvPr id="40" name="TextBox 39"/>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0">
                <a:solidFill>
                  <a:srgbClr val="203D48"/>
                </a:solidFill>
                <a:latin typeface="Source Sans Pro"/>
              </a:rPr>
              <a:t>26-Apr-23</a:t>
            </a:r>
          </a:p>
        </p:txBody>
      </p:sp>
      <p:sp>
        <p:nvSpPr>
          <p:cNvPr id="41" name="anim_click1_f0"/>
          <p:cNvSpPr txBox="1"/>
          <p:nvPr/>
        </p:nvSpPr>
        <p:spPr>
          <a:xfrm>
            <a:off x="24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€390</a:t>
            </a:r>
          </a:p>
        </p:txBody>
      </p:sp>
      <p:sp>
        <p:nvSpPr>
          <p:cNvPr id="42" name="anim_click1_f1"/>
          <p:cNvSpPr txBox="1"/>
          <p:nvPr/>
        </p:nvSpPr>
        <p:spPr>
          <a:xfrm>
            <a:off x="24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€90</a:t>
            </a:r>
          </a:p>
        </p:txBody>
      </p:sp>
      <p:sp>
        <p:nvSpPr>
          <p:cNvPr id="43" name="anim_click1_c"/>
          <p:cNvSpPr txBox="1"/>
          <p:nvPr/>
        </p:nvSpPr>
        <p:spPr>
          <a:xfrm>
            <a:off x="7720700" y="1400000"/>
            <a:ext cx="4221300" cy="7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Basic: 39 × €10 = €390.</a:t>
            </a:r>
          </a:p>
          <a:p>
            <a:pPr>
              <a:lnSpc>
                <a:spcPct val="105000"/>
              </a:lnSpc>
              <a:spcBef>
                <a:spcPts val="0"/>
              </a:spcBef>
              <a:spcAft>
                <a:spcPts val="300"/>
              </a:spcAft>
            </a:pPr>
            <a:r>
              <a:rPr sz="1200" b="1" i="0">
                <a:solidFill>
                  <a:srgbClr val="203D48"/>
                </a:solidFill>
                <a:latin typeface="Source Sans Pro"/>
              </a:rPr>
              <a:t>Overtime: 6 × €15 (€10 × 1.5) = €90.</a:t>
            </a:r>
          </a:p>
        </p:txBody>
      </p:sp>
      <p:sp>
        <p:nvSpPr>
          <p:cNvPr id="44" name="anim_click2_f0"/>
          <p:cNvSpPr txBox="1"/>
          <p:nvPr/>
        </p:nvSpPr>
        <p:spPr>
          <a:xfrm>
            <a:off x="24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€480</a:t>
            </a:r>
          </a:p>
        </p:txBody>
      </p:sp>
      <p:sp>
        <p:nvSpPr>
          <p:cNvPr id="45" name="anim_click2_c"/>
          <p:cNvSpPr txBox="1"/>
          <p:nvPr/>
        </p:nvSpPr>
        <p:spPr>
          <a:xfrm>
            <a:off x="7720700" y="2200000"/>
            <a:ext cx="4221300" cy="7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Gross pay: €390 + €90 = €480.</a:t>
            </a:r>
          </a:p>
        </p:txBody>
      </p:sp>
      <p:sp>
        <p:nvSpPr>
          <p:cNvPr id="46" name="anim_click3_f0"/>
          <p:cNvSpPr txBox="1"/>
          <p:nvPr/>
        </p:nvSpPr>
        <p:spPr>
          <a:xfrm>
            <a:off x="59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€62</a:t>
            </a:r>
          </a:p>
        </p:txBody>
      </p:sp>
      <p:sp>
        <p:nvSpPr>
          <p:cNvPr id="47" name="anim_click3_c"/>
          <p:cNvSpPr txBox="1"/>
          <p:nvPr/>
        </p:nvSpPr>
        <p:spPr>
          <a:xfrm>
            <a:off x="7720700" y="3000000"/>
            <a:ext cx="4221300" cy="7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PAYE: €480 × 20% = €96.</a:t>
            </a:r>
          </a:p>
          <a:p>
            <a:pPr>
              <a:lnSpc>
                <a:spcPct val="105000"/>
              </a:lnSpc>
              <a:spcBef>
                <a:spcPts val="0"/>
              </a:spcBef>
              <a:spcAft>
                <a:spcPts val="300"/>
              </a:spcAft>
            </a:pPr>
            <a:r>
              <a:rPr sz="1200" b="1" i="0">
                <a:solidFill>
                  <a:srgbClr val="203D48"/>
                </a:solidFill>
                <a:latin typeface="Source Sans Pro"/>
              </a:rPr>
              <a:t>Less tax credit: €96 - €34 = €62.</a:t>
            </a:r>
          </a:p>
        </p:txBody>
      </p:sp>
      <p:sp>
        <p:nvSpPr>
          <p:cNvPr id="48" name="anim_click4_f0"/>
          <p:cNvSpPr txBox="1"/>
          <p:nvPr/>
        </p:nvSpPr>
        <p:spPr>
          <a:xfrm>
            <a:off x="59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€19.20</a:t>
            </a:r>
          </a:p>
        </p:txBody>
      </p:sp>
      <p:sp>
        <p:nvSpPr>
          <p:cNvPr id="49" name="anim_click4_f1"/>
          <p:cNvSpPr txBox="1"/>
          <p:nvPr/>
        </p:nvSpPr>
        <p:spPr>
          <a:xfrm>
            <a:off x="5980700" y="37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€9.60</a:t>
            </a:r>
          </a:p>
        </p:txBody>
      </p:sp>
      <p:sp>
        <p:nvSpPr>
          <p:cNvPr id="50" name="anim_click4_c"/>
          <p:cNvSpPr txBox="1"/>
          <p:nvPr/>
        </p:nvSpPr>
        <p:spPr>
          <a:xfrm>
            <a:off x="7720700" y="3800000"/>
            <a:ext cx="4221300" cy="7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PRSI: €480 × 4% = €19.20.</a:t>
            </a:r>
          </a:p>
          <a:p>
            <a:pPr>
              <a:lnSpc>
                <a:spcPct val="105000"/>
              </a:lnSpc>
              <a:spcBef>
                <a:spcPts val="0"/>
              </a:spcBef>
              <a:spcAft>
                <a:spcPts val="300"/>
              </a:spcAft>
            </a:pPr>
            <a:r>
              <a:rPr sz="1200" b="1" i="0">
                <a:solidFill>
                  <a:srgbClr val="203D48"/>
                </a:solidFill>
                <a:latin typeface="Source Sans Pro"/>
              </a:rPr>
              <a:t>USC: €480 × 2% = €9.60.</a:t>
            </a:r>
          </a:p>
        </p:txBody>
      </p:sp>
      <p:sp>
        <p:nvSpPr>
          <p:cNvPr id="51" name="anim_click5_f0"/>
          <p:cNvSpPr txBox="1"/>
          <p:nvPr/>
        </p:nvSpPr>
        <p:spPr>
          <a:xfrm>
            <a:off x="59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€90.80</a:t>
            </a:r>
          </a:p>
        </p:txBody>
      </p:sp>
      <p:sp>
        <p:nvSpPr>
          <p:cNvPr id="52" name="anim_click5_f1"/>
          <p:cNvSpPr txBox="1"/>
          <p:nvPr/>
        </p:nvSpPr>
        <p:spPr>
          <a:xfrm>
            <a:off x="5980700" y="4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€389.20</a:t>
            </a:r>
          </a:p>
        </p:txBody>
      </p:sp>
      <p:sp>
        <p:nvSpPr>
          <p:cNvPr id="53" name="anim_click5_c"/>
          <p:cNvSpPr txBox="1"/>
          <p:nvPr/>
        </p:nvSpPr>
        <p:spPr>
          <a:xfrm>
            <a:off x="7720700" y="4600000"/>
            <a:ext cx="4221300" cy="7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Total: €62 + €19.20 + €9.60 = €90.80.</a:t>
            </a:r>
          </a:p>
          <a:p>
            <a:pPr>
              <a:lnSpc>
                <a:spcPct val="105000"/>
              </a:lnSpc>
              <a:spcBef>
                <a:spcPts val="0"/>
              </a:spcBef>
              <a:spcAft>
                <a:spcPts val="300"/>
              </a:spcAft>
            </a:pPr>
            <a:r>
              <a:rPr sz="1200" b="1" i="0">
                <a:solidFill>
                  <a:srgbClr val="203D48"/>
                </a:solidFill>
                <a:latin typeface="Source Sans Pro"/>
              </a:rPr>
              <a:t>Net pay: €480 - €90.80 = €389.20.</a:t>
            </a:r>
          </a:p>
        </p:txBody>
      </p:sp>
      <p:sp>
        <p:nvSpPr>
          <p:cNvPr id="54" name="anim_click6"/>
          <p:cNvSpPr txBox="1"/>
          <p:nvPr/>
        </p:nvSpPr>
        <p:spPr>
          <a:xfrm>
            <a:off x="7720700" y="5500000"/>
            <a:ext cx="4221300" cy="1200000"/>
          </a:xfrm>
          <a:prstGeom prst="rect">
            <a:avLst/>
          </a:prstGeom>
          <a:noFill/>
        </p:spPr>
        <p:txBody>
          <a:bodyPr wrap="square" lIns="0" tIns="0" rIns="0" bIns="0" anchor="t">
            <a:spAutoFit/>
          </a:bodyPr>
          <a:lstStyle/>
          <a:p>
            <a:pPr>
              <a:lnSpc>
                <a:spcPct val="105000"/>
              </a:lnSpc>
              <a:spcBef>
                <a:spcPts val="0"/>
              </a:spcBef>
              <a:spcAft>
                <a:spcPts val="0"/>
              </a:spcAft>
            </a:pPr>
            <a:r>
              <a:rPr sz="1100" b="1" i="0">
                <a:solidFill>
                  <a:srgbClr val="203D48"/>
                </a:solidFill>
                <a:latin typeface="Source Sans Pro"/>
              </a:rPr>
              <a:t>TOP TIP:  </a:t>
            </a:r>
            <a:r>
              <a:rPr sz="1100" b="0" i="0">
                <a:solidFill>
                  <a:srgbClr val="203D48"/>
                </a:solidFill>
                <a:latin typeface="Source Sans Pro"/>
              </a:rPr>
              <a:t>Always show your workings. If your final figure is wrong but your workings are correct, you can still score marks.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Q17 -&gt; Q22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PayPath</a:t>
            </a:r>
          </a:p>
        </p:txBody>
      </p:sp>
      <p:sp>
        <p:nvSpPr>
          <p:cNvPr id="3" name="TextBox 2"/>
          <p:cNvSpPr txBox="1"/>
          <p:nvPr/>
        </p:nvSpPr>
        <p:spPr>
          <a:xfrm>
            <a:off x="838200" y="1500000"/>
            <a:ext cx="10515600" cy="700000"/>
          </a:xfrm>
          <a:prstGeom prst="rect">
            <a:avLst/>
          </a:prstGeom>
          <a:noFill/>
        </p:spPr>
        <p:txBody>
          <a:bodyPr wrap="square" lIns="0" tIns="0" rIns="0" bIns="0" anchor="t">
            <a:spAutoFit/>
          </a:bodyPr>
          <a:lstStyle/>
          <a:p>
            <a:pPr>
              <a:lnSpc>
                <a:spcPct val="110000"/>
              </a:lnSpc>
              <a:spcBef>
                <a:spcPts val="0"/>
              </a:spcBef>
              <a:spcAft>
                <a:spcPts val="1400"/>
              </a:spcAft>
            </a:pPr>
            <a:r>
              <a:rPr sz="2000" b="1" i="0">
                <a:solidFill>
                  <a:srgbClr val="203D48"/>
                </a:solidFill>
                <a:latin typeface="Source Sans Pro"/>
              </a:rPr>
              <a:t>In Ireland, most employees are paid through </a:t>
            </a:r>
            <a:r>
              <a:rPr sz="2000" b="1" i="0">
                <a:solidFill>
                  <a:srgbClr val="00B2FF"/>
                </a:solidFill>
                <a:latin typeface="Source Sans Pro"/>
              </a:rPr>
              <a:t>PayPath</a:t>
            </a:r>
            <a:r>
              <a:rPr sz="2000" b="1" i="0">
                <a:solidFill>
                  <a:srgbClr val="203D48"/>
                </a:solidFill>
                <a:latin typeface="Source Sans Pro"/>
              </a:rPr>
              <a:t>.</a:t>
            </a:r>
          </a:p>
        </p:txBody>
      </p:sp>
      <p:sp>
        <p:nvSpPr>
          <p:cNvPr id="4" name="Rounded Rectangle 3"/>
          <p:cNvSpPr/>
          <p:nvPr/>
        </p:nvSpPr>
        <p:spPr>
          <a:xfrm>
            <a:off x="838200" y="2150000"/>
            <a:ext cx="10515600" cy="900000"/>
          </a:xfrm>
          <a:prstGeom prst="roundRect">
            <a:avLst>
              <a:gd name="adj" fmla="val 12000"/>
            </a:avLst>
          </a:prstGeom>
          <a:solidFill>
            <a:srgbClr val="DDF0DC"/>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700" b="1" i="0">
                <a:solidFill>
                  <a:srgbClr val="203D48"/>
                </a:solidFill>
                <a:latin typeface="Source Sans Pro"/>
              </a:rPr>
              <a:t>PayPath is an electronic payment system used by employers in Ireland to transfer employee’s wages directly into their bank account on payday.</a:t>
            </a:r>
          </a:p>
        </p:txBody>
      </p:sp>
      <p:sp>
        <p:nvSpPr>
          <p:cNvPr id="5" name="anim_click1"/>
          <p:cNvSpPr txBox="1"/>
          <p:nvPr/>
        </p:nvSpPr>
        <p:spPr>
          <a:xfrm>
            <a:off x="838200" y="3350000"/>
            <a:ext cx="5100000" cy="3300000"/>
          </a:xfrm>
          <a:prstGeom prst="rect">
            <a:avLst/>
          </a:prstGeom>
          <a:noFill/>
        </p:spPr>
        <p:txBody>
          <a:bodyPr wrap="square" lIns="0" tIns="0" rIns="0" bIns="0" anchor="t">
            <a:spAutoFit/>
          </a:bodyPr>
          <a:lstStyle/>
          <a:p>
            <a:pPr>
              <a:lnSpc>
                <a:spcPct val="110000"/>
              </a:lnSpc>
              <a:spcBef>
                <a:spcPts val="0"/>
              </a:spcBef>
              <a:spcAft>
                <a:spcPts val="700"/>
              </a:spcAft>
            </a:pPr>
            <a:r>
              <a:rPr sz="2000" b="1" i="0">
                <a:solidFill>
                  <a:srgbClr val="00B2FF"/>
                </a:solidFill>
                <a:latin typeface="Source Sans Pro"/>
              </a:rPr>
              <a:t>Why Employers Use PayPath</a:t>
            </a:r>
          </a:p>
          <a:p>
            <a:pPr marL="285750" indent="-285750">
              <a:lnSpc>
                <a:spcPct val="110000"/>
              </a:lnSpc>
              <a:spcBef>
                <a:spcPts val="0"/>
              </a:spcBef>
              <a:spcAft>
                <a:spcPts val="600"/>
              </a:spcAft>
              <a:buChar char="•"/>
            </a:pPr>
            <a:r>
              <a:rPr sz="1500" b="1" i="0">
                <a:solidFill>
                  <a:srgbClr val="FFA700"/>
                </a:solidFill>
                <a:latin typeface="Source Sans Pro"/>
              </a:rPr>
              <a:t>Reduces administration: </a:t>
            </a:r>
            <a:r>
              <a:rPr sz="1500" b="1" i="0">
                <a:solidFill>
                  <a:srgbClr val="203D48"/>
                </a:solidFill>
                <a:latin typeface="Source Sans Pro"/>
              </a:rPr>
              <a:t>wages are transferred electronically, so there is no need to handle or distribute cash to employees.</a:t>
            </a:r>
          </a:p>
          <a:p>
            <a:pPr marL="285750" indent="-285750">
              <a:lnSpc>
                <a:spcPct val="110000"/>
              </a:lnSpc>
              <a:spcBef>
                <a:spcPts val="0"/>
              </a:spcBef>
              <a:spcAft>
                <a:spcPts val="600"/>
              </a:spcAft>
              <a:buChar char="•"/>
            </a:pPr>
            <a:r>
              <a:rPr sz="1500" b="1" i="0">
                <a:solidFill>
                  <a:srgbClr val="049F84"/>
                </a:solidFill>
                <a:latin typeface="Source Sans Pro"/>
              </a:rPr>
              <a:t>Fast and reliable: </a:t>
            </a:r>
            <a:r>
              <a:rPr sz="1500" b="1" i="0">
                <a:solidFill>
                  <a:srgbClr val="203D48"/>
                </a:solidFill>
                <a:latin typeface="Source Sans Pro"/>
              </a:rPr>
              <a:t>payments go directly into the employee’s bank account on a set date, so there is no risk of errors from handling cash.</a:t>
            </a:r>
          </a:p>
          <a:p>
            <a:pPr marL="285750" indent="-285750">
              <a:lnSpc>
                <a:spcPct val="110000"/>
              </a:lnSpc>
              <a:spcBef>
                <a:spcPts val="0"/>
              </a:spcBef>
              <a:spcAft>
                <a:spcPts val="0"/>
              </a:spcAft>
              <a:buChar char="•"/>
            </a:pPr>
            <a:r>
              <a:rPr sz="1500" b="1" i="0">
                <a:solidFill>
                  <a:srgbClr val="00B2FF"/>
                </a:solidFill>
                <a:latin typeface="Source Sans Pro"/>
              </a:rPr>
              <a:t>Environmentally friendly: </a:t>
            </a:r>
            <a:r>
              <a:rPr sz="1500" b="1" i="0">
                <a:solidFill>
                  <a:srgbClr val="203D48"/>
                </a:solidFill>
                <a:latin typeface="Source Sans Pro"/>
              </a:rPr>
              <a:t>there is no paper involved in the process, reducing their carbon footprint.</a:t>
            </a:r>
          </a:p>
        </p:txBody>
      </p:sp>
      <p:sp>
        <p:nvSpPr>
          <p:cNvPr id="6" name="anim_click2"/>
          <p:cNvSpPr txBox="1"/>
          <p:nvPr/>
        </p:nvSpPr>
        <p:spPr>
          <a:xfrm>
            <a:off x="6253800" y="3350000"/>
            <a:ext cx="5100000" cy="3300000"/>
          </a:xfrm>
          <a:prstGeom prst="rect">
            <a:avLst/>
          </a:prstGeom>
          <a:noFill/>
        </p:spPr>
        <p:txBody>
          <a:bodyPr wrap="square" lIns="0" tIns="0" rIns="0" bIns="0" anchor="t">
            <a:spAutoFit/>
          </a:bodyPr>
          <a:lstStyle/>
          <a:p>
            <a:pPr>
              <a:lnSpc>
                <a:spcPct val="110000"/>
              </a:lnSpc>
              <a:spcBef>
                <a:spcPts val="0"/>
              </a:spcBef>
              <a:spcAft>
                <a:spcPts val="700"/>
              </a:spcAft>
            </a:pPr>
            <a:r>
              <a:rPr sz="2000" b="1" i="0">
                <a:solidFill>
                  <a:srgbClr val="00B2FF"/>
                </a:solidFill>
                <a:latin typeface="Source Sans Pro"/>
              </a:rPr>
              <a:t>Why Employees Like PayPath</a:t>
            </a:r>
          </a:p>
          <a:p>
            <a:pPr marL="285750" indent="-285750">
              <a:lnSpc>
                <a:spcPct val="110000"/>
              </a:lnSpc>
              <a:spcBef>
                <a:spcPts val="0"/>
              </a:spcBef>
              <a:spcAft>
                <a:spcPts val="600"/>
              </a:spcAft>
              <a:buChar char="•"/>
            </a:pPr>
            <a:r>
              <a:rPr sz="1500" b="1" i="0">
                <a:solidFill>
                  <a:srgbClr val="FFA700"/>
                </a:solidFill>
                <a:latin typeface="Source Sans Pro"/>
              </a:rPr>
              <a:t>More convenient: </a:t>
            </a:r>
            <a:r>
              <a:rPr sz="1500" b="1" i="0">
                <a:solidFill>
                  <a:srgbClr val="203D48"/>
                </a:solidFill>
                <a:latin typeface="Source Sans Pro"/>
              </a:rPr>
              <a:t>money goes directly into the employee’s bank account, so there is no need to queue at a bank to lodge cash.</a:t>
            </a:r>
          </a:p>
          <a:p>
            <a:pPr marL="285750" indent="-285750">
              <a:lnSpc>
                <a:spcPct val="110000"/>
              </a:lnSpc>
              <a:spcBef>
                <a:spcPts val="0"/>
              </a:spcBef>
              <a:spcAft>
                <a:spcPts val="600"/>
              </a:spcAft>
              <a:buChar char="•"/>
            </a:pPr>
            <a:r>
              <a:rPr sz="1500" b="1" i="0">
                <a:solidFill>
                  <a:srgbClr val="049F84"/>
                </a:solidFill>
                <a:latin typeface="Source Sans Pro"/>
              </a:rPr>
              <a:t>Safer: </a:t>
            </a:r>
            <a:r>
              <a:rPr sz="1500" b="1" i="0">
                <a:solidFill>
                  <a:srgbClr val="203D48"/>
                </a:solidFill>
                <a:latin typeface="Source Sans Pro"/>
              </a:rPr>
              <a:t>there is no risk of losing cash wages, so the employee’s money is secure from the moment of payment.</a:t>
            </a:r>
          </a:p>
          <a:p>
            <a:pPr marL="285750" indent="-285750">
              <a:lnSpc>
                <a:spcPct val="110000"/>
              </a:lnSpc>
              <a:spcBef>
                <a:spcPts val="0"/>
              </a:spcBef>
              <a:spcAft>
                <a:spcPts val="0"/>
              </a:spcAft>
              <a:buChar char="•"/>
            </a:pPr>
            <a:r>
              <a:rPr sz="1500" b="1" i="0">
                <a:solidFill>
                  <a:srgbClr val="00B2FF"/>
                </a:solidFill>
                <a:latin typeface="Source Sans Pro"/>
              </a:rPr>
              <a:t>Environmentally friendly: </a:t>
            </a:r>
            <a:r>
              <a:rPr sz="1500" b="1" i="0">
                <a:solidFill>
                  <a:srgbClr val="203D48"/>
                </a:solidFill>
                <a:latin typeface="Source Sans Pro"/>
              </a:rPr>
              <a:t>there is no paper involved in the process, reducing their carbon footprint.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460500" y="500000"/>
            <a:ext cx="8500000" cy="5200000"/>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1760500" y="720000"/>
            <a:ext cx="7900000" cy="2800000"/>
          </a:xfrm>
          <a:prstGeom prst="rect">
            <a:avLst/>
          </a:prstGeom>
          <a:noFill/>
        </p:spPr>
        <p:txBody>
          <a:bodyPr wrap="square" lIns="0" tIns="0" rIns="0" bIns="0" anchor="t">
            <a:spAutoFit/>
          </a:bodyPr>
          <a:lstStyle/>
          <a:p>
            <a:pPr>
              <a:spcBef>
                <a:spcPts val="0"/>
              </a:spcBef>
              <a:spcAft>
                <a:spcPts val="800"/>
              </a:spcAft>
            </a:pPr>
            <a:r>
              <a:rPr sz="2400" b="1" i="0">
                <a:solidFill>
                  <a:srgbClr val="049F84"/>
                </a:solidFill>
                <a:latin typeface="Source Sans Pro"/>
              </a:rPr>
              <a:t>2022 Q18 (b) (ii)</a:t>
            </a:r>
          </a:p>
          <a:p>
            <a:pPr>
              <a:lnSpc>
                <a:spcPct val="105000"/>
              </a:lnSpc>
              <a:spcBef>
                <a:spcPts val="0"/>
              </a:spcBef>
              <a:spcAft>
                <a:spcPts val="800"/>
              </a:spcAft>
            </a:pPr>
            <a:r>
              <a:rPr sz="1500" b="1" i="1">
                <a:solidFill>
                  <a:srgbClr val="203D48"/>
                </a:solidFill>
                <a:latin typeface="Source Sans Pro"/>
              </a:rPr>
              <a:t>Kevin started a new job as a trainee accountant. His salary is €32,000 per annum. He gets paid via Paypath, once a month directly into his current bank account.</a:t>
            </a:r>
          </a:p>
          <a:p>
            <a:pPr>
              <a:lnSpc>
                <a:spcPct val="105000"/>
              </a:lnSpc>
              <a:spcBef>
                <a:spcPts val="0"/>
              </a:spcBef>
              <a:spcAft>
                <a:spcPts val="1000"/>
              </a:spcAft>
            </a:pPr>
            <a:r>
              <a:rPr sz="1500" b="1" i="0">
                <a:solidFill>
                  <a:srgbClr val="203D48"/>
                </a:solidFill>
                <a:latin typeface="Source Sans Pro"/>
              </a:rPr>
              <a:t>Outline two advantages of PayPath for Kevin.</a:t>
            </a:r>
          </a:p>
        </p:txBody>
      </p:sp>
      <p:sp>
        <p:nvSpPr>
          <p:cNvPr id="4" name="anim_click1"/>
          <p:cNvSpPr txBox="1"/>
          <p:nvPr/>
        </p:nvSpPr>
        <p:spPr>
          <a:xfrm>
            <a:off x="1760500" y="2450000"/>
            <a:ext cx="7900000" cy="70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1. It is safer than cash as the money goes straight into Kevin’s bank account… so there is no risk of losing the cash before lodging it.</a:t>
            </a:r>
          </a:p>
        </p:txBody>
      </p:sp>
      <p:sp>
        <p:nvSpPr>
          <p:cNvPr id="5" name="anim_click2"/>
          <p:cNvSpPr txBox="1"/>
          <p:nvPr/>
        </p:nvSpPr>
        <p:spPr>
          <a:xfrm>
            <a:off x="1760500" y="3290000"/>
            <a:ext cx="7900000" cy="70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2. It is more convenient as Kevin does not need to queue in a bank to lodge his wages… so the money is available to him immediately.</a:t>
            </a:r>
          </a:p>
        </p:txBody>
      </p:sp>
      <p:sp>
        <p:nvSpPr>
          <p:cNvPr id="6" name="Rounded Rectangle 5"/>
          <p:cNvSpPr/>
          <p:nvPr/>
        </p:nvSpPr>
        <p:spPr>
          <a:xfrm>
            <a:off x="1760500" y="4050000"/>
            <a:ext cx="7900000" cy="1400000"/>
          </a:xfrm>
          <a:prstGeom prst="roundRect">
            <a:avLst>
              <a:gd name="adj" fmla="val 25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TextBox 6"/>
          <p:cNvSpPr txBox="1"/>
          <p:nvPr/>
        </p:nvSpPr>
        <p:spPr>
          <a:xfrm>
            <a:off x="1940500" y="4050000"/>
            <a:ext cx="7540000" cy="1400000"/>
          </a:xfrm>
          <a:prstGeom prst="rect">
            <a:avLst/>
          </a:prstGeom>
          <a:noFill/>
        </p:spPr>
        <p:txBody>
          <a:bodyPr wrap="square" lIns="0" tIns="0" rIns="0" bIns="0" anchor="ctr">
            <a:spAutoFit/>
          </a:bodyPr>
          <a:lstStyle/>
          <a:p>
            <a:pPr>
              <a:lnSpc>
                <a:spcPct val="105000"/>
              </a:lnSpc>
              <a:spcBef>
                <a:spcPts val="0"/>
              </a:spcBef>
              <a:spcAft>
                <a:spcPts val="0"/>
              </a:spcAft>
            </a:pPr>
            <a:r>
              <a:rPr sz="1300" b="1" i="0">
                <a:solidFill>
                  <a:srgbClr val="203D48"/>
                </a:solidFill>
                <a:latin typeface="Source Sans Pro"/>
              </a:rPr>
              <a:t>TOP TIP:  </a:t>
            </a:r>
            <a:r>
              <a:rPr sz="1300" b="0" i="0">
                <a:solidFill>
                  <a:srgbClr val="203D48"/>
                </a:solidFill>
                <a:latin typeface="Source Sans Pro"/>
              </a:rPr>
              <a:t>When asked for an advantage of PayPath, ensure you give the advantage and then develop your answer to show how PayPath brings about that advantage for either the employer or the employee.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Q23 -&gt; Q25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919760"/>
            <a:ext cx="10670000" cy="3457678"/>
          </a:xfrm>
          <a:prstGeom prst="rect">
            <a:avLst/>
          </a:prstGeom>
          <a:noFill/>
        </p:spPr>
        <p:txBody>
          <a:bodyPr wrap="square" lIns="0" tIns="0" rIns="0" bIns="0" anchor="t">
            <a:spAutoFit/>
          </a:bodyPr>
          <a:lstStyle/>
          <a:p>
            <a:pPr>
              <a:lnSpc>
                <a:spcPct val="105000"/>
              </a:lnSpc>
              <a:spcBef>
                <a:spcPts val="0"/>
              </a:spcBef>
              <a:spcAft>
                <a:spcPts val="1600"/>
              </a:spcAft>
            </a:pPr>
            <a:r>
              <a:rPr sz="2400" b="1" i="0" dirty="0">
                <a:solidFill>
                  <a:srgbClr val="FFDE5C"/>
                </a:solidFill>
                <a:latin typeface="Source Sans Pro"/>
              </a:rPr>
              <a:t>Introduction Activity: </a:t>
            </a:r>
            <a:r>
              <a:rPr sz="2400" b="1" i="0" dirty="0">
                <a:solidFill>
                  <a:srgbClr val="FFFFFF"/>
                </a:solidFill>
                <a:latin typeface="Source Sans Pro"/>
              </a:rPr>
              <a:t>Read each statement and</a:t>
            </a:r>
            <a:r>
              <a:rPr lang="en-GB" sz="2400" b="1" i="0" dirty="0">
                <a:solidFill>
                  <a:srgbClr val="FFFFFF"/>
                </a:solidFill>
                <a:latin typeface="Source Sans Pro"/>
              </a:rPr>
              <a:t> try to guess</a:t>
            </a:r>
            <a:r>
              <a:rPr sz="2400" b="1" i="0" dirty="0">
                <a:solidFill>
                  <a:srgbClr val="FFFFFF"/>
                </a:solidFill>
                <a:latin typeface="Source Sans Pro"/>
              </a:rPr>
              <a:t> whether it is True or False.</a:t>
            </a:r>
          </a:p>
          <a:p>
            <a:pPr marL="285750" indent="-285750">
              <a:lnSpc>
                <a:spcPct val="110000"/>
              </a:lnSpc>
              <a:spcBef>
                <a:spcPts val="0"/>
              </a:spcBef>
              <a:spcAft>
                <a:spcPts val="1400"/>
              </a:spcAft>
              <a:buAutoNum type="arabicPeriod"/>
            </a:pPr>
            <a:r>
              <a:rPr sz="2100" b="1" i="0" dirty="0">
                <a:solidFill>
                  <a:srgbClr val="FFFFFF"/>
                </a:solidFill>
                <a:latin typeface="Source Sans Pro"/>
              </a:rPr>
              <a:t>Gross pay is the amount an employee takes home after deductions.</a:t>
            </a:r>
          </a:p>
          <a:p>
            <a:pPr marL="285750" indent="-285750">
              <a:lnSpc>
                <a:spcPct val="110000"/>
              </a:lnSpc>
              <a:spcBef>
                <a:spcPts val="0"/>
              </a:spcBef>
              <a:spcAft>
                <a:spcPts val="1400"/>
              </a:spcAft>
              <a:buAutoNum type="arabicPeriod"/>
            </a:pPr>
            <a:r>
              <a:rPr sz="2100" b="1" i="0" dirty="0">
                <a:solidFill>
                  <a:srgbClr val="FFFFFF"/>
                </a:solidFill>
                <a:latin typeface="Source Sans Pro"/>
              </a:rPr>
              <a:t>PAYE, PRSI and USC are all examples of statutory deductions.</a:t>
            </a:r>
          </a:p>
          <a:p>
            <a:pPr marL="285750" indent="-285750">
              <a:lnSpc>
                <a:spcPct val="110000"/>
              </a:lnSpc>
              <a:spcBef>
                <a:spcPts val="0"/>
              </a:spcBef>
              <a:spcAft>
                <a:spcPts val="1400"/>
              </a:spcAft>
              <a:buAutoNum type="arabicPeriod"/>
            </a:pPr>
            <a:r>
              <a:rPr sz="2100" b="1" i="0" dirty="0">
                <a:solidFill>
                  <a:srgbClr val="FFFFFF"/>
                </a:solidFill>
                <a:latin typeface="Source Sans Pro"/>
              </a:rPr>
              <a:t>A tax credit reduces the amount of PAYE an employee has to pay.</a:t>
            </a:r>
          </a:p>
          <a:p>
            <a:pPr marL="285750" indent="-285750">
              <a:lnSpc>
                <a:spcPct val="110000"/>
              </a:lnSpc>
              <a:spcBef>
                <a:spcPts val="0"/>
              </a:spcBef>
              <a:spcAft>
                <a:spcPts val="1400"/>
              </a:spcAft>
              <a:buAutoNum type="arabicPeriod"/>
            </a:pPr>
            <a:r>
              <a:rPr sz="2100" b="1" i="0" dirty="0">
                <a:solidFill>
                  <a:srgbClr val="FFFFFF"/>
                </a:solidFill>
                <a:latin typeface="Source Sans Pro"/>
              </a:rPr>
              <a:t>Overtime is always paid at the same rate as basic pay.</a:t>
            </a:r>
          </a:p>
          <a:p>
            <a:pPr marL="285750" indent="-285750">
              <a:lnSpc>
                <a:spcPct val="110000"/>
              </a:lnSpc>
              <a:spcBef>
                <a:spcPts val="0"/>
              </a:spcBef>
              <a:spcAft>
                <a:spcPts val="1400"/>
              </a:spcAft>
              <a:buAutoNum type="arabicPeriod"/>
            </a:pPr>
            <a:r>
              <a:rPr sz="2100" b="1" i="0" dirty="0" err="1">
                <a:solidFill>
                  <a:srgbClr val="FFFFFF"/>
                </a:solidFill>
                <a:latin typeface="Source Sans Pro"/>
              </a:rPr>
              <a:t>PayPath</a:t>
            </a:r>
            <a:r>
              <a:rPr sz="2100" b="1" i="0" dirty="0">
                <a:solidFill>
                  <a:srgbClr val="FFFFFF"/>
                </a:solidFill>
                <a:latin typeface="Source Sans Pro"/>
              </a:rPr>
              <a:t> means wages are paid directly into an employee’s bank account.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What is a Payslip?</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200" b="1" i="0">
                <a:solidFill>
                  <a:srgbClr val="203D48"/>
                </a:solidFill>
                <a:latin typeface="Source Sans Pro"/>
              </a:rPr>
              <a:t>As an employee, you have the </a:t>
            </a:r>
            <a:r>
              <a:rPr sz="2200" b="1" i="0">
                <a:solidFill>
                  <a:srgbClr val="00B2FF"/>
                </a:solidFill>
                <a:latin typeface="Source Sans Pro"/>
              </a:rPr>
              <a:t>legal right</a:t>
            </a:r>
            <a:r>
              <a:rPr sz="2200" b="1" i="0">
                <a:solidFill>
                  <a:srgbClr val="203D48"/>
                </a:solidFill>
                <a:latin typeface="Source Sans Pro"/>
              </a:rPr>
              <a:t> to receive a payslip. Most payslips follow the same format and contain the same information.</a:t>
            </a:r>
          </a:p>
          <a:p>
            <a:pPr>
              <a:lnSpc>
                <a:spcPct val="110000"/>
              </a:lnSpc>
              <a:spcBef>
                <a:spcPts val="0"/>
              </a:spcBef>
              <a:spcAft>
                <a:spcPts val="1400"/>
              </a:spcAft>
            </a:pPr>
            <a:r>
              <a:rPr sz="2200" b="1" i="0">
                <a:solidFill>
                  <a:srgbClr val="203D48"/>
                </a:solidFill>
                <a:latin typeface="Source Sans Pro"/>
              </a:rPr>
              <a:t>A wage slip has two sides: </a:t>
            </a:r>
            <a:r>
              <a:rPr sz="2200" b="1" i="0">
                <a:solidFill>
                  <a:srgbClr val="FFA700"/>
                </a:solidFill>
                <a:latin typeface="Source Sans Pro"/>
              </a:rPr>
              <a:t>earnings</a:t>
            </a:r>
            <a:r>
              <a:rPr sz="2200" b="1" i="0">
                <a:solidFill>
                  <a:srgbClr val="203D48"/>
                </a:solidFill>
                <a:latin typeface="Source Sans Pro"/>
              </a:rPr>
              <a:t> on the left and </a:t>
            </a:r>
            <a:r>
              <a:rPr sz="2200" b="1" i="0">
                <a:solidFill>
                  <a:srgbClr val="049F84"/>
                </a:solidFill>
                <a:latin typeface="Source Sans Pro"/>
              </a:rPr>
              <a:t>deductions</a:t>
            </a:r>
            <a:r>
              <a:rPr sz="2200" b="1" i="0">
                <a:solidFill>
                  <a:srgbClr val="203D48"/>
                </a:solidFill>
                <a:latin typeface="Source Sans Pro"/>
              </a:rPr>
              <a:t> on the right.</a:t>
            </a:r>
          </a:p>
          <a:p>
            <a:pPr>
              <a:lnSpc>
                <a:spcPct val="110000"/>
              </a:lnSpc>
              <a:spcBef>
                <a:spcPts val="0"/>
              </a:spcBef>
              <a:spcAft>
                <a:spcPts val="1400"/>
              </a:spcAft>
            </a:pPr>
            <a:r>
              <a:rPr sz="2200" b="1" i="0">
                <a:solidFill>
                  <a:srgbClr val="203D48"/>
                </a:solidFill>
                <a:latin typeface="Source Sans Pro"/>
              </a:rPr>
              <a:t>Let’s look at a completed payslip to see what it would include.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Anatomy of a Payslip</a:t>
            </a:r>
          </a:p>
        </p:txBody>
      </p:sp>
      <p:sp>
        <p:nvSpPr>
          <p:cNvPr id="3" name="Rectangle 2"/>
          <p:cNvSpPr/>
          <p:nvPr/>
        </p:nvSpPr>
        <p:spPr>
          <a:xfrm>
            <a:off x="520700" y="1350000"/>
            <a:ext cx="7000000" cy="40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500" b="1" i="0">
                <a:solidFill>
                  <a:srgbClr val="FFFFFF"/>
                </a:solidFill>
                <a:latin typeface="Source Sans Pro"/>
              </a:rPr>
              <a:t>Payslip</a:t>
            </a:r>
          </a:p>
        </p:txBody>
      </p:sp>
      <p:sp>
        <p:nvSpPr>
          <p:cNvPr id="4" name="Rectangle 3"/>
          <p:cNvSpPr/>
          <p:nvPr/>
        </p:nvSpPr>
        <p:spPr>
          <a:xfrm>
            <a:off x="5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Employee Name:</a:t>
            </a:r>
          </a:p>
        </p:txBody>
      </p:sp>
      <p:sp>
        <p:nvSpPr>
          <p:cNvPr id="5" name="Rectangle 4"/>
          <p:cNvSpPr/>
          <p:nvPr/>
        </p:nvSpPr>
        <p:spPr>
          <a:xfrm>
            <a:off x="4020700" y="17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Week No:</a:t>
            </a:r>
          </a:p>
        </p:txBody>
      </p:sp>
      <p:sp>
        <p:nvSpPr>
          <p:cNvPr id="6" name="Rectangle 5"/>
          <p:cNvSpPr/>
          <p:nvPr/>
        </p:nvSpPr>
        <p:spPr>
          <a:xfrm>
            <a:off x="24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920700" y="17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PPSN:</a:t>
            </a:r>
          </a:p>
        </p:txBody>
      </p:sp>
      <p:sp>
        <p:nvSpPr>
          <p:cNvPr id="9" name="Rectangle 8"/>
          <p:cNvSpPr/>
          <p:nvPr/>
        </p:nvSpPr>
        <p:spPr>
          <a:xfrm>
            <a:off x="4020700" y="2150000"/>
            <a:ext cx="1900000" cy="40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Date:</a:t>
            </a:r>
          </a:p>
        </p:txBody>
      </p:sp>
      <p:sp>
        <p:nvSpPr>
          <p:cNvPr id="10" name="Rectangle 9"/>
          <p:cNvSpPr/>
          <p:nvPr/>
        </p:nvSpPr>
        <p:spPr>
          <a:xfrm>
            <a:off x="24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920700" y="215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50000"/>
            <a:ext cx="3500000" cy="38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Earnings</a:t>
            </a:r>
          </a:p>
        </p:txBody>
      </p:sp>
      <p:sp>
        <p:nvSpPr>
          <p:cNvPr id="13" name="Rectangle 12"/>
          <p:cNvSpPr/>
          <p:nvPr/>
        </p:nvSpPr>
        <p:spPr>
          <a:xfrm>
            <a:off x="4020700" y="2550000"/>
            <a:ext cx="35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Deductions</a:t>
            </a:r>
          </a:p>
        </p:txBody>
      </p:sp>
      <p:sp>
        <p:nvSpPr>
          <p:cNvPr id="14" name="Rectangle 13"/>
          <p:cNvSpPr/>
          <p:nvPr/>
        </p:nvSpPr>
        <p:spPr>
          <a:xfrm>
            <a:off x="520700" y="29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Basic Wage</a:t>
            </a:r>
          </a:p>
        </p:txBody>
      </p:sp>
      <p:sp>
        <p:nvSpPr>
          <p:cNvPr id="15" name="Rectangle 14"/>
          <p:cNvSpPr/>
          <p:nvPr/>
        </p:nvSpPr>
        <p:spPr>
          <a:xfrm>
            <a:off x="24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4020700" y="29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PAYE</a:t>
            </a:r>
          </a:p>
        </p:txBody>
      </p:sp>
      <p:sp>
        <p:nvSpPr>
          <p:cNvPr id="17" name="Rectangle 16"/>
          <p:cNvSpPr/>
          <p:nvPr/>
        </p:nvSpPr>
        <p:spPr>
          <a:xfrm>
            <a:off x="5920700" y="2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Overtime</a:t>
            </a:r>
          </a:p>
        </p:txBody>
      </p:sp>
      <p:sp>
        <p:nvSpPr>
          <p:cNvPr id="19" name="Rectangle 18"/>
          <p:cNvSpPr/>
          <p:nvPr/>
        </p:nvSpPr>
        <p:spPr>
          <a:xfrm>
            <a:off x="24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4020700" y="33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PRSI</a:t>
            </a:r>
          </a:p>
        </p:txBody>
      </p:sp>
      <p:sp>
        <p:nvSpPr>
          <p:cNvPr id="21" name="Rectangle 20"/>
          <p:cNvSpPr/>
          <p:nvPr/>
        </p:nvSpPr>
        <p:spPr>
          <a:xfrm>
            <a:off x="5920700" y="33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7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24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4020700" y="37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USC</a:t>
            </a:r>
          </a:p>
        </p:txBody>
      </p:sp>
      <p:sp>
        <p:nvSpPr>
          <p:cNvPr id="25" name="Rectangle 24"/>
          <p:cNvSpPr/>
          <p:nvPr/>
        </p:nvSpPr>
        <p:spPr>
          <a:xfrm>
            <a:off x="5920700" y="37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0700" y="41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24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4020700" y="41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Union Fees</a:t>
            </a:r>
          </a:p>
        </p:txBody>
      </p:sp>
      <p:sp>
        <p:nvSpPr>
          <p:cNvPr id="29" name="Rectangle 28"/>
          <p:cNvSpPr/>
          <p:nvPr/>
        </p:nvSpPr>
        <p:spPr>
          <a:xfrm>
            <a:off x="5920700" y="41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530000"/>
            <a:ext cx="1900000" cy="40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Gross Pay</a:t>
            </a:r>
          </a:p>
        </p:txBody>
      </p:sp>
      <p:sp>
        <p:nvSpPr>
          <p:cNvPr id="31" name="Rectangle 30"/>
          <p:cNvSpPr/>
          <p:nvPr/>
        </p:nvSpPr>
        <p:spPr>
          <a:xfrm>
            <a:off x="24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4020700" y="4530000"/>
            <a:ext cx="1900000" cy="40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Deductions</a:t>
            </a:r>
          </a:p>
        </p:txBody>
      </p:sp>
      <p:sp>
        <p:nvSpPr>
          <p:cNvPr id="33" name="Rectangle 32"/>
          <p:cNvSpPr/>
          <p:nvPr/>
        </p:nvSpPr>
        <p:spPr>
          <a:xfrm>
            <a:off x="5920700" y="45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20700" y="4930000"/>
            <a:ext cx="3500000" cy="40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4020700" y="4930000"/>
            <a:ext cx="1900000" cy="40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r">
              <a:spcBef>
                <a:spcPts val="0"/>
              </a:spcBef>
              <a:spcAft>
                <a:spcPts val="0"/>
              </a:spcAft>
            </a:pPr>
            <a:r>
              <a:rPr sz="1300" b="1" i="0">
                <a:solidFill>
                  <a:srgbClr val="FFFFFF"/>
                </a:solidFill>
                <a:latin typeface="Source Sans Pro"/>
              </a:rPr>
              <a:t>Net Pay</a:t>
            </a:r>
          </a:p>
        </p:txBody>
      </p:sp>
      <p:sp>
        <p:nvSpPr>
          <p:cNvPr id="36" name="Rectangle 35"/>
          <p:cNvSpPr/>
          <p:nvPr/>
        </p:nvSpPr>
        <p:spPr>
          <a:xfrm>
            <a:off x="5920700" y="4930000"/>
            <a:ext cx="1600000" cy="4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anim_click1_f0"/>
          <p:cNvSpPr txBox="1"/>
          <p:nvPr/>
        </p:nvSpPr>
        <p:spPr>
          <a:xfrm>
            <a:off x="24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Mary Dunphy</a:t>
            </a:r>
          </a:p>
        </p:txBody>
      </p:sp>
      <p:sp>
        <p:nvSpPr>
          <p:cNvPr id="38" name="anim_click1_f1"/>
          <p:cNvSpPr txBox="1"/>
          <p:nvPr/>
        </p:nvSpPr>
        <p:spPr>
          <a:xfrm>
            <a:off x="24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1234567A</a:t>
            </a:r>
          </a:p>
        </p:txBody>
      </p:sp>
      <p:sp>
        <p:nvSpPr>
          <p:cNvPr id="39" name="anim_click1_c"/>
          <p:cNvSpPr txBox="1"/>
          <p:nvPr/>
        </p:nvSpPr>
        <p:spPr>
          <a:xfrm>
            <a:off x="7720700" y="123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Name and PPS Number - a unique number used to identify the employee for tax purposes.</a:t>
            </a:r>
          </a:p>
        </p:txBody>
      </p:sp>
      <p:sp>
        <p:nvSpPr>
          <p:cNvPr id="40" name="anim_click2_f0"/>
          <p:cNvSpPr txBox="1"/>
          <p:nvPr/>
        </p:nvSpPr>
        <p:spPr>
          <a:xfrm>
            <a:off x="5980700" y="17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35</a:t>
            </a:r>
          </a:p>
        </p:txBody>
      </p:sp>
      <p:sp>
        <p:nvSpPr>
          <p:cNvPr id="41" name="anim_click2_f1"/>
          <p:cNvSpPr txBox="1"/>
          <p:nvPr/>
        </p:nvSpPr>
        <p:spPr>
          <a:xfrm>
            <a:off x="5980700" y="215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31/08/2027</a:t>
            </a:r>
          </a:p>
        </p:txBody>
      </p:sp>
      <p:sp>
        <p:nvSpPr>
          <p:cNvPr id="42" name="anim_click2_c"/>
          <p:cNvSpPr txBox="1"/>
          <p:nvPr/>
        </p:nvSpPr>
        <p:spPr>
          <a:xfrm>
            <a:off x="7720700" y="181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The date issued (include the year) and the payroll week number for the year.</a:t>
            </a:r>
          </a:p>
        </p:txBody>
      </p:sp>
      <p:sp>
        <p:nvSpPr>
          <p:cNvPr id="43" name="anim_click3_f0"/>
          <p:cNvSpPr txBox="1"/>
          <p:nvPr/>
        </p:nvSpPr>
        <p:spPr>
          <a:xfrm>
            <a:off x="24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480.00</a:t>
            </a:r>
          </a:p>
        </p:txBody>
      </p:sp>
      <p:sp>
        <p:nvSpPr>
          <p:cNvPr id="44" name="anim_click3_c"/>
          <p:cNvSpPr txBox="1"/>
          <p:nvPr/>
        </p:nvSpPr>
        <p:spPr>
          <a:xfrm>
            <a:off x="7720700" y="239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Basic Pay - the amount earned for normal working hours.</a:t>
            </a:r>
          </a:p>
        </p:txBody>
      </p:sp>
      <p:sp>
        <p:nvSpPr>
          <p:cNvPr id="45" name="anim_click4_f0"/>
          <p:cNvSpPr txBox="1"/>
          <p:nvPr/>
        </p:nvSpPr>
        <p:spPr>
          <a:xfrm>
            <a:off x="24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90.00</a:t>
            </a:r>
          </a:p>
        </p:txBody>
      </p:sp>
      <p:sp>
        <p:nvSpPr>
          <p:cNvPr id="46" name="anim_click4_c"/>
          <p:cNvSpPr txBox="1"/>
          <p:nvPr/>
        </p:nvSpPr>
        <p:spPr>
          <a:xfrm>
            <a:off x="7720700" y="297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Overtime - pay for hours above the normal week. A bonus or commission could also appear here.</a:t>
            </a:r>
          </a:p>
        </p:txBody>
      </p:sp>
      <p:sp>
        <p:nvSpPr>
          <p:cNvPr id="47" name="anim_click5_f0"/>
          <p:cNvSpPr txBox="1"/>
          <p:nvPr/>
        </p:nvSpPr>
        <p:spPr>
          <a:xfrm>
            <a:off x="24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570.00</a:t>
            </a:r>
          </a:p>
        </p:txBody>
      </p:sp>
      <p:sp>
        <p:nvSpPr>
          <p:cNvPr id="48" name="anim_click5_c"/>
          <p:cNvSpPr txBox="1"/>
          <p:nvPr/>
        </p:nvSpPr>
        <p:spPr>
          <a:xfrm>
            <a:off x="7720700" y="355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FFA700"/>
                </a:solidFill>
                <a:latin typeface="Source Sans Pro"/>
              </a:rPr>
              <a:t>Gross Pay</a:t>
            </a:r>
            <a:r>
              <a:rPr sz="1200" b="1" i="0">
                <a:solidFill>
                  <a:srgbClr val="203D48"/>
                </a:solidFill>
                <a:latin typeface="Source Sans Pro"/>
              </a:rPr>
              <a:t> = basic + overtime. €480 + €90 = €570.</a:t>
            </a:r>
          </a:p>
        </p:txBody>
      </p:sp>
      <p:sp>
        <p:nvSpPr>
          <p:cNvPr id="49" name="anim_click6_f0"/>
          <p:cNvSpPr txBox="1"/>
          <p:nvPr/>
        </p:nvSpPr>
        <p:spPr>
          <a:xfrm>
            <a:off x="5980700" y="2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74.00</a:t>
            </a:r>
          </a:p>
        </p:txBody>
      </p:sp>
      <p:sp>
        <p:nvSpPr>
          <p:cNvPr id="50" name="anim_click6_f1"/>
          <p:cNvSpPr txBox="1"/>
          <p:nvPr/>
        </p:nvSpPr>
        <p:spPr>
          <a:xfrm>
            <a:off x="5980700" y="33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22.80</a:t>
            </a:r>
          </a:p>
        </p:txBody>
      </p:sp>
      <p:sp>
        <p:nvSpPr>
          <p:cNvPr id="51" name="anim_click6_f2"/>
          <p:cNvSpPr txBox="1"/>
          <p:nvPr/>
        </p:nvSpPr>
        <p:spPr>
          <a:xfrm>
            <a:off x="5980700" y="37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11.40</a:t>
            </a:r>
          </a:p>
        </p:txBody>
      </p:sp>
      <p:sp>
        <p:nvSpPr>
          <p:cNvPr id="52" name="anim_click6_c"/>
          <p:cNvSpPr txBox="1"/>
          <p:nvPr/>
        </p:nvSpPr>
        <p:spPr>
          <a:xfrm>
            <a:off x="7720700" y="413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049F84"/>
                </a:solidFill>
                <a:latin typeface="Source Sans Pro"/>
              </a:rPr>
              <a:t>Statutory deductions</a:t>
            </a:r>
            <a:r>
              <a:rPr sz="1200" b="1" i="0">
                <a:solidFill>
                  <a:srgbClr val="203D48"/>
                </a:solidFill>
                <a:latin typeface="Source Sans Pro"/>
              </a:rPr>
              <a:t> (PAYE, PRSI, USC) - required by law. Every employee must pay these.</a:t>
            </a:r>
          </a:p>
        </p:txBody>
      </p:sp>
      <p:sp>
        <p:nvSpPr>
          <p:cNvPr id="53" name="anim_click7_f0"/>
          <p:cNvSpPr txBox="1"/>
          <p:nvPr/>
        </p:nvSpPr>
        <p:spPr>
          <a:xfrm>
            <a:off x="5980700" y="41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15.00</a:t>
            </a:r>
          </a:p>
        </p:txBody>
      </p:sp>
      <p:sp>
        <p:nvSpPr>
          <p:cNvPr id="54" name="anim_click7_c"/>
          <p:cNvSpPr txBox="1"/>
          <p:nvPr/>
        </p:nvSpPr>
        <p:spPr>
          <a:xfrm>
            <a:off x="7720700" y="471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049F84"/>
                </a:solidFill>
                <a:latin typeface="Source Sans Pro"/>
              </a:rPr>
              <a:t>Voluntary deduction</a:t>
            </a:r>
            <a:r>
              <a:rPr sz="1200" b="1" i="0">
                <a:solidFill>
                  <a:srgbClr val="203D48"/>
                </a:solidFill>
                <a:latin typeface="Source Sans Pro"/>
              </a:rPr>
              <a:t> - optional, agreed to by the employee.</a:t>
            </a:r>
          </a:p>
        </p:txBody>
      </p:sp>
      <p:sp>
        <p:nvSpPr>
          <p:cNvPr id="55" name="anim_click8_f0"/>
          <p:cNvSpPr txBox="1"/>
          <p:nvPr/>
        </p:nvSpPr>
        <p:spPr>
          <a:xfrm>
            <a:off x="5980700" y="45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123.20</a:t>
            </a:r>
          </a:p>
        </p:txBody>
      </p:sp>
      <p:sp>
        <p:nvSpPr>
          <p:cNvPr id="56" name="anim_click8_c"/>
          <p:cNvSpPr txBox="1"/>
          <p:nvPr/>
        </p:nvSpPr>
        <p:spPr>
          <a:xfrm>
            <a:off x="7720700" y="529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Total Deductions - all deductions added together.</a:t>
            </a:r>
          </a:p>
        </p:txBody>
      </p:sp>
      <p:sp>
        <p:nvSpPr>
          <p:cNvPr id="57" name="anim_click9_f0"/>
          <p:cNvSpPr txBox="1"/>
          <p:nvPr/>
        </p:nvSpPr>
        <p:spPr>
          <a:xfrm>
            <a:off x="5980700" y="4930000"/>
            <a:ext cx="1480000" cy="400000"/>
          </a:xfrm>
          <a:prstGeom prst="rect">
            <a:avLst/>
          </a:prstGeom>
          <a:noFill/>
        </p:spPr>
        <p:txBody>
          <a:bodyPr wrap="square" lIns="0" tIns="0" rIns="0" bIns="0" anchor="ctr">
            <a:spAutoFit/>
          </a:bodyPr>
          <a:lstStyle/>
          <a:p>
            <a:pPr algn="r">
              <a:spcBef>
                <a:spcPts val="0"/>
              </a:spcBef>
              <a:spcAft>
                <a:spcPts val="0"/>
              </a:spcAft>
            </a:pPr>
            <a:r>
              <a:rPr sz="1400" b="1" i="1">
                <a:solidFill>
                  <a:srgbClr val="2E55C6"/>
                </a:solidFill>
                <a:latin typeface="Source Sans Pro"/>
              </a:rPr>
              <a:t>446.80</a:t>
            </a:r>
          </a:p>
        </p:txBody>
      </p:sp>
      <p:sp>
        <p:nvSpPr>
          <p:cNvPr id="58" name="anim_click9_c"/>
          <p:cNvSpPr txBox="1"/>
          <p:nvPr/>
        </p:nvSpPr>
        <p:spPr>
          <a:xfrm>
            <a:off x="7720700" y="5870000"/>
            <a:ext cx="4221300" cy="560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F32201"/>
                </a:solidFill>
                <a:latin typeface="Source Sans Pro"/>
              </a:rPr>
              <a:t>Net Pay</a:t>
            </a:r>
            <a:r>
              <a:rPr sz="1200" b="1" i="0">
                <a:solidFill>
                  <a:srgbClr val="203D48"/>
                </a:solidFill>
                <a:latin typeface="Source Sans Pro"/>
              </a:rPr>
              <a:t> = Gross Pay - Total Deductions. €570 - €123.20 = €446.80.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Key Parts of a Payslip</a:t>
            </a:r>
          </a:p>
        </p:txBody>
      </p:sp>
      <p:sp>
        <p:nvSpPr>
          <p:cNvPr id="3" name="TextBox 2"/>
          <p:cNvSpPr txBox="1"/>
          <p:nvPr/>
        </p:nvSpPr>
        <p:spPr>
          <a:xfrm>
            <a:off x="838200" y="1500000"/>
            <a:ext cx="10515600" cy="3460050"/>
          </a:xfrm>
          <a:prstGeom prst="rect">
            <a:avLst/>
          </a:prstGeom>
          <a:noFill/>
        </p:spPr>
        <p:txBody>
          <a:bodyPr wrap="square" lIns="0" tIns="0" rIns="0" bIns="0" anchor="t">
            <a:spAutoFit/>
          </a:bodyPr>
          <a:lstStyle/>
          <a:p>
            <a:pPr marL="285750" indent="-285750">
              <a:lnSpc>
                <a:spcPct val="110000"/>
              </a:lnSpc>
              <a:spcBef>
                <a:spcPts val="0"/>
              </a:spcBef>
              <a:spcAft>
                <a:spcPts val="1200"/>
              </a:spcAft>
              <a:buChar char="•"/>
            </a:pPr>
            <a:r>
              <a:rPr sz="2000" b="1" i="0" dirty="0">
                <a:solidFill>
                  <a:srgbClr val="FFA700"/>
                </a:solidFill>
                <a:latin typeface="Source Sans Pro"/>
              </a:rPr>
              <a:t>Gross pay: </a:t>
            </a:r>
            <a:r>
              <a:rPr sz="2000" b="1" i="0" dirty="0">
                <a:solidFill>
                  <a:srgbClr val="203D48"/>
                </a:solidFill>
                <a:latin typeface="Source Sans Pro"/>
              </a:rPr>
              <a:t>the total income earned by the employee before any deductions are taken. </a:t>
            </a:r>
            <a:endParaRPr lang="en-GB" sz="2000" b="1" i="0" dirty="0">
              <a:solidFill>
                <a:srgbClr val="203D48"/>
              </a:solidFill>
              <a:latin typeface="Source Sans Pro"/>
            </a:endParaRPr>
          </a:p>
          <a:p>
            <a:pPr marL="742950" lvl="1" indent="-285750">
              <a:lnSpc>
                <a:spcPct val="110000"/>
              </a:lnSpc>
              <a:spcAft>
                <a:spcPts val="1200"/>
              </a:spcAft>
              <a:buChar char="•"/>
            </a:pPr>
            <a:r>
              <a:rPr sz="2000" b="1" i="0" dirty="0">
                <a:solidFill>
                  <a:srgbClr val="203D48"/>
                </a:solidFill>
                <a:latin typeface="Source Sans Pro"/>
              </a:rPr>
              <a:t>Basic pay + overtime/commission/bonus.</a:t>
            </a:r>
          </a:p>
          <a:p>
            <a:pPr marL="285750" indent="-285750">
              <a:lnSpc>
                <a:spcPct val="110000"/>
              </a:lnSpc>
              <a:spcBef>
                <a:spcPts val="0"/>
              </a:spcBef>
              <a:spcAft>
                <a:spcPts val="1200"/>
              </a:spcAft>
              <a:buChar char="•"/>
            </a:pPr>
            <a:r>
              <a:rPr sz="2000" b="1" i="0" dirty="0">
                <a:solidFill>
                  <a:srgbClr val="049F84"/>
                </a:solidFill>
                <a:latin typeface="Source Sans Pro"/>
              </a:rPr>
              <a:t>Statutory Deductions (PAYE, PRSI, USC): </a:t>
            </a:r>
            <a:r>
              <a:rPr sz="2000" b="1" i="0" dirty="0">
                <a:solidFill>
                  <a:srgbClr val="203D48"/>
                </a:solidFill>
                <a:latin typeface="Source Sans Pro"/>
              </a:rPr>
              <a:t>deductions required by law. Every employee must pay these. They fund government services and social welfare.</a:t>
            </a:r>
          </a:p>
          <a:p>
            <a:pPr marL="285750" indent="-285750">
              <a:lnSpc>
                <a:spcPct val="110000"/>
              </a:lnSpc>
              <a:spcBef>
                <a:spcPts val="0"/>
              </a:spcBef>
              <a:spcAft>
                <a:spcPts val="1200"/>
              </a:spcAft>
              <a:buChar char="•"/>
            </a:pPr>
            <a:r>
              <a:rPr sz="2000" b="1" i="0" dirty="0">
                <a:solidFill>
                  <a:srgbClr val="049F84"/>
                </a:solidFill>
                <a:latin typeface="Source Sans Pro"/>
              </a:rPr>
              <a:t>Voluntary Deductions (Pension, Union Fees, Cycle to Work): </a:t>
            </a:r>
            <a:r>
              <a:rPr sz="2000" b="1" i="0" dirty="0">
                <a:solidFill>
                  <a:srgbClr val="203D48"/>
                </a:solidFill>
                <a:latin typeface="Source Sans Pro"/>
              </a:rPr>
              <a:t>optional deductions that the employee agrees to. Not required by law.</a:t>
            </a:r>
          </a:p>
          <a:p>
            <a:pPr marL="285750" indent="-285750">
              <a:lnSpc>
                <a:spcPct val="110000"/>
              </a:lnSpc>
              <a:spcBef>
                <a:spcPts val="0"/>
              </a:spcBef>
              <a:spcAft>
                <a:spcPts val="1200"/>
              </a:spcAft>
              <a:buChar char="•"/>
            </a:pPr>
            <a:r>
              <a:rPr sz="2000" b="1" i="0" dirty="0">
                <a:solidFill>
                  <a:srgbClr val="F32201"/>
                </a:solidFill>
                <a:latin typeface="Source Sans Pro"/>
              </a:rPr>
              <a:t>Net pay: </a:t>
            </a:r>
            <a:r>
              <a:rPr sz="2000" b="1" i="0" dirty="0">
                <a:solidFill>
                  <a:srgbClr val="203D48"/>
                </a:solidFill>
                <a:latin typeface="Source Sans Pro"/>
              </a:rPr>
              <a:t>what the employee actually receives after all deductions have been applied. </a:t>
            </a:r>
            <a:endParaRPr lang="en-GB" sz="2000" b="1" i="0" dirty="0">
              <a:solidFill>
                <a:srgbClr val="203D48"/>
              </a:solidFill>
              <a:latin typeface="Source Sans Pro"/>
            </a:endParaRPr>
          </a:p>
          <a:p>
            <a:pPr marL="742950" lvl="1" indent="-285750">
              <a:lnSpc>
                <a:spcPct val="110000"/>
              </a:lnSpc>
              <a:spcAft>
                <a:spcPts val="1200"/>
              </a:spcAft>
              <a:buChar char="•"/>
            </a:pPr>
            <a:r>
              <a:rPr sz="2000" b="1" i="0" dirty="0">
                <a:solidFill>
                  <a:srgbClr val="203D48"/>
                </a:solidFill>
                <a:latin typeface="Source Sans Pro"/>
              </a:rPr>
              <a:t>Net Pay = Gross Pay - Total Deductions.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Calculating Gross Pay - Basic Pay</a:t>
            </a:r>
          </a:p>
        </p:txBody>
      </p:sp>
      <p:sp>
        <p:nvSpPr>
          <p:cNvPr id="3" name="TextBox 2"/>
          <p:cNvSpPr txBox="1"/>
          <p:nvPr/>
        </p:nvSpPr>
        <p:spPr>
          <a:xfrm>
            <a:off x="838200" y="1500000"/>
            <a:ext cx="10515600" cy="900000"/>
          </a:xfrm>
          <a:prstGeom prst="rect">
            <a:avLst/>
          </a:prstGeom>
          <a:noFill/>
        </p:spPr>
        <p:txBody>
          <a:bodyPr wrap="square" lIns="0" tIns="0" rIns="0" bIns="0" anchor="t">
            <a:spAutoFit/>
          </a:bodyPr>
          <a:lstStyle/>
          <a:p>
            <a:pPr>
              <a:lnSpc>
                <a:spcPct val="110000"/>
              </a:lnSpc>
              <a:spcBef>
                <a:spcPts val="0"/>
              </a:spcBef>
              <a:spcAft>
                <a:spcPts val="1400"/>
              </a:spcAft>
            </a:pPr>
            <a:r>
              <a:rPr sz="2200" b="1" i="0">
                <a:solidFill>
                  <a:srgbClr val="00B2FF"/>
                </a:solidFill>
                <a:latin typeface="Source Sans Pro"/>
              </a:rPr>
              <a:t>Basic pay</a:t>
            </a:r>
            <a:r>
              <a:rPr sz="2200" b="1" i="0">
                <a:solidFill>
                  <a:srgbClr val="203D48"/>
                </a:solidFill>
                <a:latin typeface="Source Sans Pro"/>
              </a:rPr>
              <a:t> is the fixed amount an employee earns for their normal working hours. It can be calculated as a wage or a salary.</a:t>
            </a:r>
          </a:p>
        </p:txBody>
      </p:sp>
      <p:sp>
        <p:nvSpPr>
          <p:cNvPr id="4" name="anim_click1"/>
          <p:cNvSpPr txBox="1"/>
          <p:nvPr/>
        </p:nvSpPr>
        <p:spPr>
          <a:xfrm>
            <a:off x="838200" y="2500000"/>
            <a:ext cx="5100000" cy="3200000"/>
          </a:xfrm>
          <a:prstGeom prst="rect">
            <a:avLst/>
          </a:prstGeom>
          <a:noFill/>
        </p:spPr>
        <p:txBody>
          <a:bodyPr wrap="square" lIns="0" tIns="0" rIns="0" bIns="0" anchor="t">
            <a:spAutoFit/>
          </a:bodyPr>
          <a:lstStyle/>
          <a:p>
            <a:pPr>
              <a:lnSpc>
                <a:spcPct val="110000"/>
              </a:lnSpc>
              <a:spcBef>
                <a:spcPts val="0"/>
              </a:spcBef>
              <a:spcAft>
                <a:spcPts val="800"/>
              </a:spcAft>
            </a:pPr>
            <a:r>
              <a:rPr sz="2400" b="1" i="0">
                <a:solidFill>
                  <a:srgbClr val="00B2FF"/>
                </a:solidFill>
                <a:latin typeface="Source Sans Pro"/>
              </a:rPr>
              <a:t>Wage</a:t>
            </a:r>
          </a:p>
          <a:p>
            <a:pPr>
              <a:lnSpc>
                <a:spcPct val="110000"/>
              </a:lnSpc>
              <a:spcBef>
                <a:spcPts val="0"/>
              </a:spcBef>
              <a:spcAft>
                <a:spcPts val="800"/>
              </a:spcAft>
            </a:pPr>
            <a:r>
              <a:rPr sz="1900" b="1" i="0">
                <a:solidFill>
                  <a:srgbClr val="203D48"/>
                </a:solidFill>
                <a:latin typeface="Source Sans Pro"/>
              </a:rPr>
              <a:t>The employee is paid a set rate for each hour worked, eg a shop assistant.</a:t>
            </a:r>
          </a:p>
          <a:p>
            <a:pPr>
              <a:lnSpc>
                <a:spcPct val="110000"/>
              </a:lnSpc>
              <a:spcBef>
                <a:spcPts val="0"/>
              </a:spcBef>
              <a:spcAft>
                <a:spcPts val="800"/>
              </a:spcAft>
            </a:pPr>
            <a:r>
              <a:rPr sz="1900" b="1" i="0">
                <a:solidFill>
                  <a:srgbClr val="049F84"/>
                </a:solidFill>
                <a:latin typeface="Source Sans Pro"/>
              </a:rPr>
              <a:t>Basic pay = hourly rate × hours worked</a:t>
            </a:r>
          </a:p>
          <a:p>
            <a:pPr>
              <a:lnSpc>
                <a:spcPct val="110000"/>
              </a:lnSpc>
              <a:spcBef>
                <a:spcPts val="0"/>
              </a:spcBef>
              <a:spcAft>
                <a:spcPts val="400"/>
              </a:spcAft>
            </a:pPr>
            <a:r>
              <a:rPr sz="1900" b="1" i="0">
                <a:solidFill>
                  <a:srgbClr val="203D48"/>
                </a:solidFill>
                <a:latin typeface="Source Sans Pro"/>
              </a:rPr>
              <a:t>Johnny works 39 hours at €14 per hour.</a:t>
            </a:r>
          </a:p>
          <a:p>
            <a:pPr>
              <a:lnSpc>
                <a:spcPct val="110000"/>
              </a:lnSpc>
              <a:spcBef>
                <a:spcPts val="0"/>
              </a:spcBef>
              <a:spcAft>
                <a:spcPts val="0"/>
              </a:spcAft>
            </a:pPr>
            <a:r>
              <a:rPr sz="1900" b="1" i="0">
                <a:solidFill>
                  <a:srgbClr val="203D48"/>
                </a:solidFill>
                <a:latin typeface="Source Sans Pro"/>
              </a:rPr>
              <a:t>Basic pay = 39 × €14 = </a:t>
            </a:r>
            <a:r>
              <a:rPr sz="1900" b="1" i="1">
                <a:solidFill>
                  <a:srgbClr val="2E55C6"/>
                </a:solidFill>
                <a:latin typeface="Source Sans Pro"/>
              </a:rPr>
              <a:t>€546</a:t>
            </a:r>
          </a:p>
        </p:txBody>
      </p:sp>
      <p:sp>
        <p:nvSpPr>
          <p:cNvPr id="5" name="anim_click2"/>
          <p:cNvSpPr txBox="1"/>
          <p:nvPr/>
        </p:nvSpPr>
        <p:spPr>
          <a:xfrm>
            <a:off x="6253800" y="2500000"/>
            <a:ext cx="5100000" cy="3200000"/>
          </a:xfrm>
          <a:prstGeom prst="rect">
            <a:avLst/>
          </a:prstGeom>
          <a:noFill/>
        </p:spPr>
        <p:txBody>
          <a:bodyPr wrap="square" lIns="0" tIns="0" rIns="0" bIns="0" anchor="t">
            <a:spAutoFit/>
          </a:bodyPr>
          <a:lstStyle/>
          <a:p>
            <a:pPr>
              <a:lnSpc>
                <a:spcPct val="110000"/>
              </a:lnSpc>
              <a:spcBef>
                <a:spcPts val="0"/>
              </a:spcBef>
              <a:spcAft>
                <a:spcPts val="800"/>
              </a:spcAft>
            </a:pPr>
            <a:r>
              <a:rPr sz="2400" b="1" i="0">
                <a:solidFill>
                  <a:srgbClr val="00B2FF"/>
                </a:solidFill>
                <a:latin typeface="Source Sans Pro"/>
              </a:rPr>
              <a:t>Salary</a:t>
            </a:r>
          </a:p>
          <a:p>
            <a:pPr>
              <a:lnSpc>
                <a:spcPct val="110000"/>
              </a:lnSpc>
              <a:spcBef>
                <a:spcPts val="0"/>
              </a:spcBef>
              <a:spcAft>
                <a:spcPts val="800"/>
              </a:spcAft>
            </a:pPr>
            <a:r>
              <a:rPr sz="1900" b="1" i="0">
                <a:solidFill>
                  <a:srgbClr val="203D48"/>
                </a:solidFill>
                <a:latin typeface="Source Sans Pro"/>
              </a:rPr>
              <a:t>The employee is paid a set annual amount, divided into equal payments across the year, eg a teacher.</a:t>
            </a:r>
          </a:p>
          <a:p>
            <a:pPr>
              <a:lnSpc>
                <a:spcPct val="110000"/>
              </a:lnSpc>
              <a:spcBef>
                <a:spcPts val="0"/>
              </a:spcBef>
              <a:spcAft>
                <a:spcPts val="800"/>
              </a:spcAft>
            </a:pPr>
            <a:r>
              <a:rPr sz="1900" b="1" i="0">
                <a:solidFill>
                  <a:srgbClr val="049F84"/>
                </a:solidFill>
                <a:latin typeface="Source Sans Pro"/>
              </a:rPr>
              <a:t>Basic pay = annual salary ÷ number of payments</a:t>
            </a:r>
          </a:p>
          <a:p>
            <a:pPr>
              <a:lnSpc>
                <a:spcPct val="110000"/>
              </a:lnSpc>
              <a:spcBef>
                <a:spcPts val="0"/>
              </a:spcBef>
              <a:spcAft>
                <a:spcPts val="400"/>
              </a:spcAft>
            </a:pPr>
            <a:r>
              <a:rPr sz="1900" b="1" i="0">
                <a:solidFill>
                  <a:srgbClr val="203D48"/>
                </a:solidFill>
                <a:latin typeface="Source Sans Pro"/>
              </a:rPr>
              <a:t>Joan has a salary of €52,000 paid weekly.</a:t>
            </a:r>
          </a:p>
          <a:p>
            <a:pPr>
              <a:lnSpc>
                <a:spcPct val="110000"/>
              </a:lnSpc>
              <a:spcBef>
                <a:spcPts val="0"/>
              </a:spcBef>
              <a:spcAft>
                <a:spcPts val="0"/>
              </a:spcAft>
            </a:pPr>
            <a:r>
              <a:rPr sz="1900" b="1" i="0">
                <a:solidFill>
                  <a:srgbClr val="203D48"/>
                </a:solidFill>
                <a:latin typeface="Source Sans Pro"/>
              </a:rPr>
              <a:t>Basic pay = €52,000 ÷ 52 = </a:t>
            </a:r>
            <a:r>
              <a:rPr sz="1900" b="1" i="1">
                <a:solidFill>
                  <a:srgbClr val="2E55C6"/>
                </a:solidFill>
                <a:latin typeface="Source Sans Pro"/>
              </a:rPr>
              <a:t>€1,000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Calculating Gross Pay - Additional Pay</a:t>
            </a:r>
          </a:p>
        </p:txBody>
      </p:sp>
      <p:sp>
        <p:nvSpPr>
          <p:cNvPr id="3" name="TextBox 2"/>
          <p:cNvSpPr txBox="1"/>
          <p:nvPr/>
        </p:nvSpPr>
        <p:spPr>
          <a:xfrm>
            <a:off x="838200" y="1500000"/>
            <a:ext cx="10515600" cy="900000"/>
          </a:xfrm>
          <a:prstGeom prst="rect">
            <a:avLst/>
          </a:prstGeom>
          <a:noFill/>
        </p:spPr>
        <p:txBody>
          <a:bodyPr wrap="square" lIns="0" tIns="0" rIns="0" bIns="0" anchor="t">
            <a:spAutoFit/>
          </a:bodyPr>
          <a:lstStyle/>
          <a:p>
            <a:pPr>
              <a:lnSpc>
                <a:spcPct val="110000"/>
              </a:lnSpc>
              <a:spcBef>
                <a:spcPts val="0"/>
              </a:spcBef>
              <a:spcAft>
                <a:spcPts val="1400"/>
              </a:spcAft>
            </a:pPr>
            <a:r>
              <a:rPr sz="2000" b="1" i="0">
                <a:solidFill>
                  <a:srgbClr val="203D48"/>
                </a:solidFill>
                <a:latin typeface="Source Sans Pro"/>
              </a:rPr>
              <a:t>Employees can receive </a:t>
            </a:r>
            <a:r>
              <a:rPr sz="2000" b="1" i="0">
                <a:solidFill>
                  <a:srgbClr val="00B2FF"/>
                </a:solidFill>
                <a:latin typeface="Source Sans Pro"/>
              </a:rPr>
              <a:t>additional pay</a:t>
            </a:r>
            <a:r>
              <a:rPr sz="2000" b="1" i="0">
                <a:solidFill>
                  <a:srgbClr val="203D48"/>
                </a:solidFill>
                <a:latin typeface="Source Sans Pro"/>
              </a:rPr>
              <a:t> for working extra hours, achieving targets or as part of their contracts.</a:t>
            </a:r>
          </a:p>
        </p:txBody>
      </p:sp>
      <p:sp>
        <p:nvSpPr>
          <p:cNvPr id="4" name="anim_click1"/>
          <p:cNvSpPr txBox="1"/>
          <p:nvPr/>
        </p:nvSpPr>
        <p:spPr>
          <a:xfrm>
            <a:off x="838200" y="2350000"/>
            <a:ext cx="3320000" cy="4200000"/>
          </a:xfrm>
          <a:prstGeom prst="rect">
            <a:avLst/>
          </a:prstGeom>
          <a:noFill/>
        </p:spPr>
        <p:txBody>
          <a:bodyPr wrap="square" lIns="0" tIns="0" rIns="0" bIns="0" anchor="t">
            <a:spAutoFit/>
          </a:bodyPr>
          <a:lstStyle/>
          <a:p>
            <a:pPr>
              <a:lnSpc>
                <a:spcPct val="110000"/>
              </a:lnSpc>
              <a:spcBef>
                <a:spcPts val="0"/>
              </a:spcBef>
              <a:spcAft>
                <a:spcPts val="700"/>
              </a:spcAft>
            </a:pPr>
            <a:r>
              <a:rPr sz="2200" b="1" i="0">
                <a:solidFill>
                  <a:srgbClr val="FFA700"/>
                </a:solidFill>
                <a:latin typeface="Source Sans Pro"/>
              </a:rPr>
              <a:t>Overtime</a:t>
            </a:r>
          </a:p>
          <a:p>
            <a:pPr>
              <a:lnSpc>
                <a:spcPct val="110000"/>
              </a:lnSpc>
              <a:spcBef>
                <a:spcPts val="0"/>
              </a:spcBef>
              <a:spcAft>
                <a:spcPts val="700"/>
              </a:spcAft>
            </a:pPr>
            <a:r>
              <a:rPr sz="1600" b="1" i="0">
                <a:solidFill>
                  <a:srgbClr val="203D48"/>
                </a:solidFill>
                <a:latin typeface="Source Sans Pro"/>
              </a:rPr>
              <a:t>Pay for hours worked above the normal working week. Paid at a higher rate (time and a half or double time).</a:t>
            </a:r>
          </a:p>
          <a:p>
            <a:pPr>
              <a:lnSpc>
                <a:spcPct val="110000"/>
              </a:lnSpc>
              <a:spcBef>
                <a:spcPts val="0"/>
              </a:spcBef>
              <a:spcAft>
                <a:spcPts val="700"/>
              </a:spcAft>
            </a:pPr>
            <a:r>
              <a:rPr sz="1600" b="1" i="0">
                <a:solidFill>
                  <a:srgbClr val="FFA700"/>
                </a:solidFill>
                <a:latin typeface="Source Sans Pro"/>
              </a:rPr>
              <a:t>Hourly rate × overtime rate × overtime hours</a:t>
            </a:r>
          </a:p>
          <a:p>
            <a:pPr>
              <a:lnSpc>
                <a:spcPct val="110000"/>
              </a:lnSpc>
              <a:spcBef>
                <a:spcPts val="0"/>
              </a:spcBef>
              <a:spcAft>
                <a:spcPts val="400"/>
              </a:spcAft>
            </a:pPr>
            <a:r>
              <a:rPr sz="1600" b="1" i="0">
                <a:solidFill>
                  <a:srgbClr val="203D48"/>
                </a:solidFill>
                <a:latin typeface="Source Sans Pro"/>
              </a:rPr>
              <a:t>Sarah works 5 extra hours at time and a half. Her hourly rate is €14.</a:t>
            </a:r>
          </a:p>
          <a:p>
            <a:pPr>
              <a:lnSpc>
                <a:spcPct val="110000"/>
              </a:lnSpc>
              <a:spcBef>
                <a:spcPts val="0"/>
              </a:spcBef>
              <a:spcAft>
                <a:spcPts val="0"/>
              </a:spcAft>
            </a:pPr>
            <a:r>
              <a:rPr sz="1600" b="1" i="0">
                <a:solidFill>
                  <a:srgbClr val="203D48"/>
                </a:solidFill>
                <a:latin typeface="Source Sans Pro"/>
              </a:rPr>
              <a:t>€14 × 1.5 = €21. 5 × €21 = </a:t>
            </a:r>
            <a:r>
              <a:rPr sz="1600" b="1" i="1">
                <a:solidFill>
                  <a:srgbClr val="2E55C6"/>
                </a:solidFill>
                <a:latin typeface="Source Sans Pro"/>
              </a:rPr>
              <a:t>€105</a:t>
            </a:r>
          </a:p>
        </p:txBody>
      </p:sp>
      <p:sp>
        <p:nvSpPr>
          <p:cNvPr id="5" name="anim_click2"/>
          <p:cNvSpPr txBox="1"/>
          <p:nvPr/>
        </p:nvSpPr>
        <p:spPr>
          <a:xfrm>
            <a:off x="4438200" y="2350000"/>
            <a:ext cx="3320000" cy="4200000"/>
          </a:xfrm>
          <a:prstGeom prst="rect">
            <a:avLst/>
          </a:prstGeom>
          <a:noFill/>
        </p:spPr>
        <p:txBody>
          <a:bodyPr wrap="square" lIns="0" tIns="0" rIns="0" bIns="0" anchor="t">
            <a:spAutoFit/>
          </a:bodyPr>
          <a:lstStyle/>
          <a:p>
            <a:pPr>
              <a:lnSpc>
                <a:spcPct val="110000"/>
              </a:lnSpc>
              <a:spcBef>
                <a:spcPts val="0"/>
              </a:spcBef>
              <a:spcAft>
                <a:spcPts val="700"/>
              </a:spcAft>
            </a:pPr>
            <a:r>
              <a:rPr sz="2200" b="1" i="0">
                <a:solidFill>
                  <a:srgbClr val="049F84"/>
                </a:solidFill>
                <a:latin typeface="Source Sans Pro"/>
              </a:rPr>
              <a:t>Commission</a:t>
            </a:r>
          </a:p>
          <a:p>
            <a:pPr>
              <a:lnSpc>
                <a:spcPct val="110000"/>
              </a:lnSpc>
              <a:spcBef>
                <a:spcPts val="0"/>
              </a:spcBef>
              <a:spcAft>
                <a:spcPts val="700"/>
              </a:spcAft>
            </a:pPr>
            <a:r>
              <a:rPr sz="1600" b="1" i="0">
                <a:solidFill>
                  <a:srgbClr val="203D48"/>
                </a:solidFill>
                <a:latin typeface="Source Sans Pro"/>
              </a:rPr>
              <a:t>A payment based on a percentage of the sales an employee makes.</a:t>
            </a:r>
          </a:p>
          <a:p>
            <a:pPr>
              <a:lnSpc>
                <a:spcPct val="110000"/>
              </a:lnSpc>
              <a:spcBef>
                <a:spcPts val="0"/>
              </a:spcBef>
              <a:spcAft>
                <a:spcPts val="700"/>
              </a:spcAft>
            </a:pPr>
            <a:r>
              <a:rPr sz="1600" b="1" i="0">
                <a:solidFill>
                  <a:srgbClr val="049F84"/>
                </a:solidFill>
                <a:latin typeface="Source Sans Pro"/>
              </a:rPr>
              <a:t>Sales × commission rate</a:t>
            </a:r>
          </a:p>
          <a:p>
            <a:pPr>
              <a:lnSpc>
                <a:spcPct val="110000"/>
              </a:lnSpc>
              <a:spcBef>
                <a:spcPts val="0"/>
              </a:spcBef>
              <a:spcAft>
                <a:spcPts val="400"/>
              </a:spcAft>
            </a:pPr>
            <a:r>
              <a:rPr sz="1600" b="1" i="0">
                <a:solidFill>
                  <a:srgbClr val="203D48"/>
                </a:solidFill>
                <a:latin typeface="Source Sans Pro"/>
              </a:rPr>
              <a:t>Ciara achieved €2,000 in sales, and earns commission at 5% of sales.</a:t>
            </a:r>
          </a:p>
          <a:p>
            <a:pPr>
              <a:lnSpc>
                <a:spcPct val="110000"/>
              </a:lnSpc>
              <a:spcBef>
                <a:spcPts val="0"/>
              </a:spcBef>
              <a:spcAft>
                <a:spcPts val="0"/>
              </a:spcAft>
            </a:pPr>
            <a:r>
              <a:rPr sz="1600" b="1" i="0">
                <a:solidFill>
                  <a:srgbClr val="203D48"/>
                </a:solidFill>
                <a:latin typeface="Source Sans Pro"/>
              </a:rPr>
              <a:t>€2,000 × 5% = </a:t>
            </a:r>
            <a:r>
              <a:rPr sz="1600" b="1" i="1">
                <a:solidFill>
                  <a:srgbClr val="2E55C6"/>
                </a:solidFill>
                <a:latin typeface="Source Sans Pro"/>
              </a:rPr>
              <a:t>€100</a:t>
            </a:r>
          </a:p>
        </p:txBody>
      </p:sp>
      <p:sp>
        <p:nvSpPr>
          <p:cNvPr id="6" name="anim_click3"/>
          <p:cNvSpPr txBox="1"/>
          <p:nvPr/>
        </p:nvSpPr>
        <p:spPr>
          <a:xfrm>
            <a:off x="8038200" y="2350000"/>
            <a:ext cx="3320000" cy="4200000"/>
          </a:xfrm>
          <a:prstGeom prst="rect">
            <a:avLst/>
          </a:prstGeom>
          <a:noFill/>
        </p:spPr>
        <p:txBody>
          <a:bodyPr wrap="square" lIns="0" tIns="0" rIns="0" bIns="0" anchor="t">
            <a:spAutoFit/>
          </a:bodyPr>
          <a:lstStyle/>
          <a:p>
            <a:pPr>
              <a:lnSpc>
                <a:spcPct val="110000"/>
              </a:lnSpc>
              <a:spcBef>
                <a:spcPts val="0"/>
              </a:spcBef>
              <a:spcAft>
                <a:spcPts val="700"/>
              </a:spcAft>
            </a:pPr>
            <a:r>
              <a:rPr sz="2200" b="1" i="0">
                <a:solidFill>
                  <a:srgbClr val="F32201"/>
                </a:solidFill>
                <a:latin typeface="Source Sans Pro"/>
              </a:rPr>
              <a:t>Bonus</a:t>
            </a:r>
          </a:p>
          <a:p>
            <a:pPr>
              <a:lnSpc>
                <a:spcPct val="110000"/>
              </a:lnSpc>
              <a:spcBef>
                <a:spcPts val="0"/>
              </a:spcBef>
              <a:spcAft>
                <a:spcPts val="700"/>
              </a:spcAft>
            </a:pPr>
            <a:r>
              <a:rPr sz="1600" b="1" i="0">
                <a:solidFill>
                  <a:srgbClr val="203D48"/>
                </a:solidFill>
                <a:latin typeface="Source Sans Pro"/>
              </a:rPr>
              <a:t>An additional payment for meeting a set target or goal.</a:t>
            </a:r>
          </a:p>
          <a:p>
            <a:pPr>
              <a:lnSpc>
                <a:spcPct val="110000"/>
              </a:lnSpc>
              <a:spcBef>
                <a:spcPts val="0"/>
              </a:spcBef>
              <a:spcAft>
                <a:spcPts val="700"/>
              </a:spcAft>
            </a:pPr>
            <a:r>
              <a:rPr sz="1600" b="1" i="0">
                <a:solidFill>
                  <a:srgbClr val="F32201"/>
                </a:solidFill>
                <a:latin typeface="Source Sans Pro"/>
              </a:rPr>
              <a:t>Set amount or salary × bonus rate</a:t>
            </a:r>
          </a:p>
          <a:p>
            <a:pPr>
              <a:lnSpc>
                <a:spcPct val="110000"/>
              </a:lnSpc>
              <a:spcBef>
                <a:spcPts val="0"/>
              </a:spcBef>
              <a:spcAft>
                <a:spcPts val="400"/>
              </a:spcAft>
            </a:pPr>
            <a:r>
              <a:rPr sz="1600" b="1" i="0">
                <a:solidFill>
                  <a:srgbClr val="203D48"/>
                </a:solidFill>
                <a:latin typeface="Source Sans Pro"/>
              </a:rPr>
              <a:t>Darragh earns €36,000 and gets a 10% bonus for meeting his targets.</a:t>
            </a:r>
          </a:p>
          <a:p>
            <a:pPr>
              <a:lnSpc>
                <a:spcPct val="110000"/>
              </a:lnSpc>
              <a:spcBef>
                <a:spcPts val="0"/>
              </a:spcBef>
              <a:spcAft>
                <a:spcPts val="0"/>
              </a:spcAft>
            </a:pPr>
            <a:r>
              <a:rPr sz="1600" b="1" i="0">
                <a:solidFill>
                  <a:srgbClr val="203D48"/>
                </a:solidFill>
                <a:latin typeface="Source Sans Pro"/>
              </a:rPr>
              <a:t>€36,000 × 10% = </a:t>
            </a:r>
            <a:r>
              <a:rPr sz="1600" b="1" i="1">
                <a:solidFill>
                  <a:srgbClr val="2E55C6"/>
                </a:solidFill>
                <a:latin typeface="Source Sans Pro"/>
              </a:rPr>
              <a:t>€3,600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199</TotalTime>
  <Words>2619</Words>
  <Application>Microsoft Macintosh PowerPoint</Application>
  <PresentationFormat>Widescreen</PresentationFormat>
  <Paragraphs>342</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ADLaM Display</vt: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Gavin Duffy</cp:lastModifiedBy>
  <cp:revision>4</cp:revision>
  <dcterms:created xsi:type="dcterms:W3CDTF">2013-01-27T09:14:16Z</dcterms:created>
  <dcterms:modified xsi:type="dcterms:W3CDTF">2026-07-17T14:49:38Z</dcterms:modified>
  <cp:category/>
</cp:coreProperties>
</file>