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9"/>
    <p:restoredTop sz="94658"/>
  </p:normalViewPr>
  <p:slideViewPr>
    <p:cSldViewPr snapToGrid="0" snapToObjects="1">
      <p:cViewPr varScale="1">
        <p:scale>
          <a:sx n="91" d="100"/>
          <a:sy n="91" d="100"/>
        </p:scale>
        <p:origin x="216" y="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Key Personal Taxes and Charges</a:t>
            </a:r>
          </a:p>
          <a:p>
            <a:pPr algn="l"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1.4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900000"/>
            <a:ext cx="10515600" cy="2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1" i="0">
                <a:solidFill>
                  <a:srgbClr val="203D48"/>
                </a:solidFill>
                <a:latin typeface="Source Sans Pro"/>
              </a:rPr>
              <a:t>Explain key personal taxes and charges and suggest the occasions when and why they might arise.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Shopping - Taxes When Buying Goods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VAT (Value Added Tax):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included in the price of most goods and services. Essentials like milk, bread and books have a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0% rate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; most items, like iPhones, a hoodie or a can of Monster, carry the standard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23%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rate.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>
                <a:solidFill>
                  <a:srgbClr val="FFA700"/>
                </a:solidFill>
                <a:latin typeface="Source Sans Pro"/>
              </a:rPr>
              <a:t>Excise Duties: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an additional tax added to the price of certain goods such as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fuel, alcohol and tobacco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. These goods have additional taxes as they can negatively affect people's health or the environment.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Shopping - Taxes When Buying Goods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Sugar Tax: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included in the price of drinks with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high sugar content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. It makes sugary drinks more expensive to encourage healthier choices.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>
                <a:solidFill>
                  <a:srgbClr val="049F84"/>
                </a:solidFill>
                <a:latin typeface="Source Sans Pro"/>
              </a:rPr>
              <a:t>Customs Duties: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on goods that are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imported from outside the EU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, for example on clothes ordered from China. They increase the cost of goods coming into Ireland from outside the EU, which helps protect local businesses.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>
                <a:solidFill>
                  <a:srgbClr val="FFA700"/>
                </a:solidFill>
                <a:latin typeface="Source Sans Pro"/>
              </a:rPr>
              <a:t>Plastic Bag Levy: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small environmental levy charged on plastic bags supplied in shops. It encourages consumers to bring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reusable bags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and reduce single-use plastic to help protect the environment.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Q6 -&gt; Q8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Buying or Owning a Car - Taxes and Charges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Vehicle Registration Tax (VRT):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charged when a vehicle is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first registered in Ireland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, including new and imported vehicles, eg a second-hand car bought in Northern Ireland.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2000" b="1" i="0">
                <a:solidFill>
                  <a:srgbClr val="049F84"/>
                </a:solidFill>
                <a:latin typeface="Source Sans Pro"/>
              </a:rPr>
              <a:t>VAT: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included in the price of buying a car, buying petrol, or paying a mechanic for a service or repair in a garage.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>
                <a:solidFill>
                  <a:srgbClr val="F32201"/>
                </a:solidFill>
                <a:latin typeface="Source Sans Pro"/>
              </a:rPr>
              <a:t>Motor Tax: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paid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annually by the vehicle owner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to keep a vehicle legally registered for use on public roads. The amount charged depends on the vehicle's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emissions level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. Electric vehicles pay a lower annual rate because they emit no CO₂. Motor Tax raised helps fund road infrastructure and transport services.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Buying or Owning a Car - Taxes and Charges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100" b="1" i="0">
                <a:solidFill>
                  <a:srgbClr val="00B2FF"/>
                </a:solidFill>
                <a:latin typeface="Source Sans Pro"/>
              </a:rPr>
              <a:t>Carbon Tax: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an additional tax included in the price of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fossil fuels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such as petrol and diesel. It makes fuels that produce carbon emissions more expensive, to encourage lower emissions.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100" b="1" i="0">
                <a:solidFill>
                  <a:srgbClr val="FFA700"/>
                </a:solidFill>
                <a:latin typeface="Source Sans Pro"/>
              </a:rPr>
              <a:t>Excise Duty: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an additional tax charged on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each litre of fuel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such as petrol and diesel. It is one of the main taxes that make up the price of fuel.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100" b="1" i="0">
                <a:solidFill>
                  <a:srgbClr val="049F84"/>
                </a:solidFill>
                <a:latin typeface="Source Sans Pro"/>
              </a:rPr>
              <a:t>Toll Charges: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payments required when a driver uses certain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toll roads or bridges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Tolls collected can help fund the cost of road infrastructure and toll road maintenance.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Q9 -&gt; Q10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Banking and Other Situations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4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DIRT (Deposit Interest Retention Tax):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charged on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interest earned on savings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. DIRT is calculated based on the interest earned on savings in a bank account, before the interest is paid to the account holder.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>
                <a:solidFill>
                  <a:srgbClr val="049F84"/>
                </a:solidFill>
                <a:latin typeface="Source Sans Pro"/>
              </a:rPr>
              <a:t>Stamp Duty on Bank Cards: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charged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each year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on debit and credit cards issued by banks.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>
                <a:solidFill>
                  <a:srgbClr val="FFA700"/>
                </a:solidFill>
                <a:latin typeface="Source Sans Pro"/>
              </a:rPr>
              <a:t>Capital Gains Tax (CGT):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paid on the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profit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someone makes when selling certain assets, eg selling shares in a business, cryptocurrency such as Bitcoin, or an investment property at a profit.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000" b="1" i="0">
                <a:solidFill>
                  <a:srgbClr val="F32201"/>
                </a:solidFill>
                <a:latin typeface="Source Sans Pro"/>
              </a:rPr>
              <a:t>Capital Acquisitions Tax (CAT):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a tax paid on </a:t>
            </a:r>
            <a:r>
              <a:rPr sz="2000" b="1" i="0">
                <a:solidFill>
                  <a:srgbClr val="00B2FF"/>
                </a:solidFill>
                <a:latin typeface="Source Sans Pro"/>
              </a:rPr>
              <a:t>gifts or inheritances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 received that are above a certain value.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Q11 -&gt; Q12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2F4ECF-EB46-B8C4-0E75-E6FF9930DFE4}"/>
              </a:ext>
            </a:extLst>
          </p:cNvPr>
          <p:cNvSpPr/>
          <p:nvPr/>
        </p:nvSpPr>
        <p:spPr>
          <a:xfrm>
            <a:off x="1460500" y="500000"/>
            <a:ext cx="8857700" cy="52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73799" y="1175199"/>
            <a:ext cx="7621893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 dirty="0">
                <a:solidFill>
                  <a:srgbClr val="00B2FF"/>
                </a:solidFill>
                <a:latin typeface="ADLaM Display"/>
              </a:rPr>
              <a:t>How to Explain a Tax in the Exam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3799" y="2000000"/>
            <a:ext cx="7832909" cy="7251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 dirty="0">
                <a:solidFill>
                  <a:srgbClr val="203D48"/>
                </a:solidFill>
                <a:latin typeface="Source Sans Pro"/>
              </a:rPr>
              <a:t>Naming the tax is usually only worth part of the marks. A good explanation shows you understand </a:t>
            </a:r>
            <a:r>
              <a:rPr sz="2200" b="1" i="0" dirty="0">
                <a:solidFill>
                  <a:srgbClr val="00B2FF"/>
                </a:solidFill>
                <a:latin typeface="Source Sans Pro"/>
              </a:rPr>
              <a:t>how the tax works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99846" y="3000000"/>
            <a:ext cx="8323384" cy="130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873800" y="3397046"/>
            <a:ext cx="7832908" cy="5059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600" b="0" i="0" dirty="0">
                <a:solidFill>
                  <a:srgbClr val="203D48"/>
                </a:solidFill>
                <a:latin typeface="Source Sans Pro"/>
              </a:rPr>
              <a:t>To help explain what a tax is you should include: who the tax is imposed on, why the tax is imposed, or what the money raised from it will be used to fund.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00B2FF"/>
                </a:solidFill>
                <a:latin typeface="Source Sans Pro"/>
              </a:rPr>
              <a:t>Taxes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are compulsory payments made to the government through Ireland's tax authority, called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Revenue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Everyone who earns an income or buys goods and services pays tax in some way.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There are different types of taxes. For example,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Income Tax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is paid on wages,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VAT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is added to the price of goods and services, and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Motor Tax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is paid by vehicle owners. Some taxes, such as Sugar Tax or Carbon Tax, are designed to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influence behaviour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The government uses tax revenue to provide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public services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such as healthcare, education and transport.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500000"/>
            <a:ext cx="8500000" cy="52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720000"/>
            <a:ext cx="7900000" cy="32034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049F84"/>
                </a:solidFill>
                <a:latin typeface="Source Sans Pro"/>
              </a:rPr>
              <a:t>2025 Q16 (c) (</a:t>
            </a:r>
            <a:r>
              <a:rPr sz="2400" b="1" i="0" dirty="0" err="1">
                <a:solidFill>
                  <a:srgbClr val="049F84"/>
                </a:solidFill>
                <a:latin typeface="Source Sans Pro"/>
              </a:rPr>
              <a:t>i</a:t>
            </a:r>
            <a:r>
              <a:rPr sz="2400" b="1" i="0" dirty="0">
                <a:solidFill>
                  <a:srgbClr val="049F84"/>
                </a:solidFill>
                <a:latin typeface="Source Sans Pro"/>
              </a:rPr>
              <a:t>)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David and Linda Evans live in Tralee, Co. Kerry with their three children. David Evans is a teacher, while Linda is a paramedic. They want to save for their children's future education.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List three taxes that the Evans family may have to pay.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 dirty="0">
                <a:solidFill>
                  <a:srgbClr val="2E55C6"/>
                </a:solidFill>
                <a:latin typeface="Source Sans Pro"/>
              </a:rPr>
              <a:t>Income Tax/PAYE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 dirty="0">
                <a:solidFill>
                  <a:srgbClr val="2E55C6"/>
                </a:solidFill>
                <a:latin typeface="Source Sans Pro"/>
              </a:rPr>
              <a:t>USC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 dirty="0">
                <a:solidFill>
                  <a:srgbClr val="2E55C6"/>
                </a:solidFill>
                <a:latin typeface="Source Sans Pro"/>
              </a:rPr>
              <a:t>VAT</a:t>
            </a:r>
            <a:r>
              <a:rPr sz="1600" b="1" i="0" dirty="0">
                <a:solidFill>
                  <a:srgbClr val="203D48"/>
                </a:solidFill>
                <a:latin typeface="Source Sans Pro"/>
              </a:rPr>
              <a:t>   </a:t>
            </a:r>
            <a:endParaRPr lang="en-GB" sz="16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</a:pPr>
            <a:endParaRPr lang="en-IE" sz="1600" b="1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(also acceptable: Motor Tax, DIRT, Excise Duties, Customs Duties, LPT, Carbon Tax, Sugar Tax)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60500" y="4200000"/>
            <a:ext cx="7900000" cy="125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40500" y="4514467"/>
            <a:ext cx="7540000" cy="62106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dirty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300" b="0" i="0" dirty="0">
                <a:solidFill>
                  <a:srgbClr val="203D48"/>
                </a:solidFill>
                <a:latin typeface="Source Sans Pro"/>
              </a:rPr>
              <a:t>Either Income Tax or PAYE is correct to use, but both would not be accepted as two separate answers</a:t>
            </a:r>
            <a:r>
              <a:rPr lang="en-GB" sz="1300" b="0" i="0" dirty="0">
                <a:solidFill>
                  <a:srgbClr val="203D48"/>
                </a:solidFill>
                <a:latin typeface="Source Sans Pro"/>
              </a:rPr>
              <a:t> – this would be an examp</a:t>
            </a:r>
            <a:r>
              <a:rPr lang="en-GB" sz="1300" dirty="0">
                <a:solidFill>
                  <a:srgbClr val="203D48"/>
                </a:solidFill>
                <a:latin typeface="Source Sans Pro"/>
              </a:rPr>
              <a:t>le of duplication</a:t>
            </a:r>
            <a:r>
              <a:rPr sz="1300" b="0" i="0" dirty="0">
                <a:solidFill>
                  <a:srgbClr val="203D48"/>
                </a:solidFill>
                <a:latin typeface="Source Sans Pro"/>
              </a:rPr>
              <a:t>. PAYE is the system used to collect Income Tax, not a separate tax.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807626"/>
            <a:ext cx="10670000" cy="37812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Identify taxes and charges individuals need to pay in different scenarios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Match each scenario below to the correct tax or charge given in the table.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endParaRPr lang="en-GB" sz="19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r>
              <a:rPr sz="1900" b="1" i="0" dirty="0">
                <a:solidFill>
                  <a:srgbClr val="FFDE5C"/>
                </a:solidFill>
                <a:latin typeface="Source Sans Pro"/>
              </a:rPr>
              <a:t>Scenarios</a:t>
            </a:r>
            <a:endParaRPr lang="en-GB" sz="19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</a:pPr>
            <a:endParaRPr lang="en-GB" sz="1900" b="1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GB" sz="19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GB" sz="19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GB" sz="1900" b="1" i="0" dirty="0">
              <a:solidFill>
                <a:srgbClr val="FFDE5C"/>
              </a:solidFill>
              <a:latin typeface="Source Sans Pro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FFDE5C"/>
                </a:solidFill>
                <a:latin typeface="Source Sans Pro"/>
              </a:rPr>
              <a:t>Taxes / Charges</a:t>
            </a:r>
            <a:endParaRPr lang="en-GB" sz="1900" b="1" dirty="0">
              <a:solidFill>
                <a:srgbClr val="FFDE5C"/>
              </a:solidFill>
              <a:latin typeface="Source Sans Pro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316CCB-001C-6939-C136-91EBC02EDA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434135"/>
              </p:ext>
            </p:extLst>
          </p:nvPr>
        </p:nvGraphicFramePr>
        <p:xfrm>
          <a:off x="2278184" y="2910058"/>
          <a:ext cx="8128000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241086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319783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077775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399276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A. Earning wages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B. Buying goods in a shop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C. Owning a house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D. Saving income in a bank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88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E. Registering a new vehicle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F. Buying fuel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G. Using a toll road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i="0" dirty="0">
                          <a:solidFill>
                            <a:srgbClr val="FFFF00"/>
                          </a:solidFill>
                          <a:latin typeface="Source Sans Pro"/>
                        </a:rPr>
                        <a:t>H. Owning a television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06966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5B45C5-EEE4-E27C-791F-951F17746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933243"/>
              </p:ext>
            </p:extLst>
          </p:nvPr>
        </p:nvGraphicFramePr>
        <p:xfrm>
          <a:off x="2278184" y="4722908"/>
          <a:ext cx="8128000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241086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319783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077775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399276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1. Carbon Tax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2. Tolls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3. TV License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4. Local Property Tax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88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5. VRT - Vehicle Registration Tax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6. Income Tax / PAYE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7. VAT </a:t>
                      </a: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i="0" dirty="0">
                          <a:solidFill>
                            <a:schemeClr val="tx2"/>
                          </a:solidFill>
                          <a:latin typeface="Source Sans Pro"/>
                        </a:rPr>
                        <a:t>8. DIRT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i="0" dirty="0">
                        <a:solidFill>
                          <a:schemeClr val="tx2"/>
                        </a:solidFill>
                        <a:latin typeface="Source Sans Pr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0696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4985" y="1447600"/>
            <a:ext cx="9063938" cy="43955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Explain or list taxes and charges that individuals need to pay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Read through the scenarios below and answer the questions.</a:t>
            </a: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a) An employee starts a job and receives their first </a:t>
            </a:r>
            <a:r>
              <a:rPr sz="1900" b="1" i="0" dirty="0" err="1">
                <a:solidFill>
                  <a:srgbClr val="FFFFFF"/>
                </a:solidFill>
                <a:latin typeface="Source Sans Pro"/>
              </a:rPr>
              <a:t>payslip</a:t>
            </a:r>
            <a:r>
              <a:rPr sz="1900" b="1" i="0" dirty="0">
                <a:solidFill>
                  <a:srgbClr val="FFFFFF"/>
                </a:solidFill>
                <a:latin typeface="Source Sans Pro"/>
              </a:rPr>
              <a:t>.</a:t>
            </a: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b) A family buys a new phone in a shop.     </a:t>
            </a: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 c) A family purchases a house.      </a:t>
            </a: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d) A teenager orders clothes from a Chinese website.      </a:t>
            </a: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e) Someone earns interest in their bank.     </a:t>
            </a: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lvl="1">
              <a:lnSpc>
                <a:spcPct val="115000"/>
              </a:lnSpc>
              <a:spcAft>
                <a:spcPts val="14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f) A driver fills a car with petrol.</a:t>
            </a:r>
          </a:p>
          <a:p>
            <a:pPr>
              <a:lnSpc>
                <a:spcPct val="105000"/>
              </a:lnSpc>
            </a:pPr>
            <a:r>
              <a:rPr lang="en-IE" sz="2000" b="1" dirty="0">
                <a:solidFill>
                  <a:srgbClr val="FFDE5C"/>
                </a:solidFill>
                <a:latin typeface="Source Sans Pro"/>
              </a:rPr>
              <a:t>Explain one tax or charge that applies to the scenario.</a:t>
            </a:r>
            <a:endParaRPr sz="1900" b="1" i="0" dirty="0">
              <a:solidFill>
                <a:srgbClr val="FFFFFF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456275"/>
            <a:ext cx="10515600" cy="8309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 dirty="0">
                <a:solidFill>
                  <a:srgbClr val="FFFFFF"/>
                </a:solidFill>
                <a:latin typeface="ADLaM Display"/>
              </a:rPr>
              <a:t>Workbook Q13 -&gt; Q1</a:t>
            </a:r>
            <a:r>
              <a:rPr lang="en-GB" sz="5400" b="0" i="0">
                <a:solidFill>
                  <a:srgbClr val="FFFFFF"/>
                </a:solidFill>
                <a:latin typeface="ADLaM Display"/>
              </a:rPr>
              <a:t>4</a:t>
            </a:r>
            <a:endParaRPr sz="5400" b="0" i="0">
              <a:solidFill>
                <a:srgbClr val="FFFFFF"/>
              </a:solidFill>
              <a:latin typeface="ADLaM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50000"/>
            <a:ext cx="10670000" cy="4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2300" b="1" i="0">
                <a:solidFill>
                  <a:srgbClr val="FFDE5C"/>
                </a:solidFill>
                <a:latin typeface="Source Sans Pro"/>
              </a:rPr>
              <a:t>Introduction Activity: </a:t>
            </a:r>
            <a:r>
              <a:rPr sz="2300" b="1" i="0">
                <a:solidFill>
                  <a:srgbClr val="FFFFFF"/>
                </a:solidFill>
                <a:latin typeface="Source Sans Pro"/>
              </a:rPr>
              <a:t>Read each statement and decide whether it is True or False.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 14-year-old would never pay any type of tax in Ireland.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You don't pay tax if you own your own business.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When you buy goods in a shop, part of the price may go to the government.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Taxes can be used to encourage people to make healthier choices.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People pay more tax when buying cigarettes and alcohol than when buying bread and milk.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Direct vs Indirect Taxes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00000"/>
            <a:ext cx="10515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To make it easier to understand how we pay, most taxes are split into two categories: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10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00B2FF"/>
                </a:solidFill>
                <a:latin typeface="Source Sans Pro"/>
              </a:rPr>
              <a:t>1. Direct Taxes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10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FFA700"/>
                </a:solidFill>
                <a:latin typeface="Source Sans Pro"/>
              </a:rPr>
              <a:t>2. Indirect Taxes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2700000"/>
            <a:ext cx="50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These are taxes paid on a person's </a:t>
            </a:r>
            <a:r>
              <a:rPr sz="1900" b="1" i="0">
                <a:solidFill>
                  <a:srgbClr val="00B2FF"/>
                </a:solidFill>
                <a:latin typeface="Source Sans Pro"/>
              </a:rPr>
              <a:t>income or wealth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Examples: </a:t>
            </a:r>
            <a:r>
              <a:rPr sz="1900" b="1" i="0">
                <a:solidFill>
                  <a:srgbClr val="00B2FF"/>
                </a:solidFill>
                <a:latin typeface="Source Sans Pro"/>
              </a:rPr>
              <a:t>PAYE, USC, and Local Property Tax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3800" y="2700000"/>
            <a:ext cx="50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These are taxes </a:t>
            </a:r>
            <a:r>
              <a:rPr sz="1900" b="1" i="0">
                <a:solidFill>
                  <a:srgbClr val="FFA700"/>
                </a:solidFill>
                <a:latin typeface="Source Sans Pro"/>
              </a:rPr>
              <a:t>included in the price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of goods and services you buy.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 shop or business collects the tax and then passes it on to Revenue.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Examples: </a:t>
            </a:r>
            <a:r>
              <a:rPr sz="1900" b="1" i="0">
                <a:solidFill>
                  <a:srgbClr val="FFA700"/>
                </a:solidFill>
                <a:latin typeface="Source Sans Pro"/>
              </a:rPr>
              <a:t>VAT, Excise Duty, and Sugar Tax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Q1 -&gt; Q2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Employment - Taxes When Earning an Income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00000"/>
            <a:ext cx="10515600" cy="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There are two main ways income taxes are paid in Ireland: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10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00B2FF"/>
                </a:solidFill>
                <a:latin typeface="Source Sans Pro"/>
              </a:rPr>
              <a:t>Employees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3800" y="2100000"/>
            <a:ext cx="5000000" cy="4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FFA700"/>
                </a:solidFill>
                <a:latin typeface="Source Sans Pro"/>
              </a:rPr>
              <a:t>Self-employed individuals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2700000"/>
            <a:ext cx="50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 taxes paid by an employee are </a:t>
            </a:r>
            <a:r>
              <a:rPr sz="1900" b="1" i="0">
                <a:solidFill>
                  <a:srgbClr val="00B2FF"/>
                </a:solidFill>
                <a:latin typeface="Source Sans Pro"/>
              </a:rPr>
              <a:t>deducted from their salary/wages by their employer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before it is transferred to their bank account.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3800" y="2700000"/>
            <a:ext cx="50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Self-employed individuals must </a:t>
            </a:r>
            <a:r>
              <a:rPr sz="1900" b="1" i="0">
                <a:solidFill>
                  <a:srgbClr val="FFA700"/>
                </a:solidFill>
                <a:latin typeface="Source Sans Pro"/>
              </a:rPr>
              <a:t>calculate how much tax they owe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for each year, and then make a payment directly to Revenue.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They often employ an </a:t>
            </a:r>
            <a:r>
              <a:rPr sz="1900" b="1" i="0">
                <a:solidFill>
                  <a:srgbClr val="FFA700"/>
                </a:solidFill>
                <a:latin typeface="Source Sans Pro"/>
              </a:rPr>
              <a:t>accountant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to help them with this.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The Three Main Deductions From Income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3948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1. PAYE (Pay As You Earn):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a tax on income earned from working. </a:t>
            </a:r>
            <a:endParaRPr lang="en-GB" sz="19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Ireland's system is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progressive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: higher rates as income increases - in 2026 the standard rate is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20%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, the higher rate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40%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 </a:t>
            </a:r>
            <a:endParaRPr lang="en-GB" sz="19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Every worker receives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tax credits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that reduce their PAYE.</a:t>
            </a:r>
            <a:endParaRPr lang="en-GB" sz="200" b="1" i="0" dirty="0">
              <a:solidFill>
                <a:srgbClr val="049F84"/>
              </a:solidFill>
              <a:latin typeface="Source Sans Pro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2. USC (Universal Social Charge):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also a tax charged on income earned, which is deducted from an employee's pay before they receive it.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GB" sz="700" b="1" i="0" dirty="0">
              <a:solidFill>
                <a:srgbClr val="F32201"/>
              </a:solidFill>
              <a:latin typeface="Source Sans Pro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F32201"/>
                </a:solidFill>
                <a:latin typeface="Source Sans Pro"/>
              </a:rPr>
              <a:t>3. PRSI (Pay Related Social Insurance):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technically a social insurance contribution, but also deducted from income earned along with PAYE and USC. </a:t>
            </a:r>
            <a:endParaRPr lang="en-GB" sz="19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PRSI helps fund social welfare benefits for the person paying it: support if they lose their job (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Jobseeker's Benefit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), get sick (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Illness Benefit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), or when they retire (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State Pension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Q3 -&gt; Q4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Housing - Taxes When Owning a Property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100" b="1" i="0">
                <a:solidFill>
                  <a:srgbClr val="00B2FF"/>
                </a:solidFill>
                <a:latin typeface="Source Sans Pro"/>
              </a:rPr>
              <a:t>Local Property Tax (LPT):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 tax paid by homeowners, based on the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value of their property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It helps fund local services such as roads, parks, libraries, and community facilities.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Font typeface="Arial"/>
              <a:buChar char="•"/>
            </a:pPr>
            <a:r>
              <a:rPr sz="2100" b="1" i="0">
                <a:solidFill>
                  <a:srgbClr val="049F84"/>
                </a:solidFill>
                <a:latin typeface="Source Sans Pro"/>
              </a:rPr>
              <a:t>Stamp Duty: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 tax paid by whoever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purchases a property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It is charged as a percentage of the purchase price, so the higher the house price, the higher the level of Stamp Duty charged.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100" b="1" i="0">
                <a:solidFill>
                  <a:srgbClr val="F32201"/>
                </a:solidFill>
                <a:latin typeface="Source Sans Pro"/>
              </a:rPr>
              <a:t>TV Licence: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 payment required for every household that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owns or uses a TV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This charge helps fund public broadcasting services like RTE.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1647</Words>
  <Application>Microsoft Macintosh PowerPoint</Application>
  <PresentationFormat>Widescreen</PresentationFormat>
  <Paragraphs>114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ADLaM Display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3</cp:revision>
  <dcterms:created xsi:type="dcterms:W3CDTF">2013-01-27T09:14:16Z</dcterms:created>
  <dcterms:modified xsi:type="dcterms:W3CDTF">2026-06-17T14:15:50Z</dcterms:modified>
  <cp:category/>
</cp:coreProperties>
</file>