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58" r:id="rId11"/>
    <p:sldId id="268" r:id="rId12"/>
    <p:sldId id="269" r:id="rId13"/>
    <p:sldId id="270" r:id="rId14"/>
    <p:sldId id="295" r:id="rId15"/>
    <p:sldId id="271" r:id="rId16"/>
    <p:sldId id="272" r:id="rId17"/>
    <p:sldId id="273" r:id="rId18"/>
    <p:sldId id="291" r:id="rId19"/>
    <p:sldId id="292" r:id="rId20"/>
    <p:sldId id="293" r:id="rId21"/>
    <p:sldId id="274" r:id="rId22"/>
    <p:sldId id="267" r:id="rId23"/>
    <p:sldId id="294" r:id="rId24"/>
    <p:sldId id="276" r:id="rId25"/>
    <p:sldId id="277" r:id="rId26"/>
    <p:sldId id="278" r:id="rId27"/>
    <p:sldId id="296" r:id="rId28"/>
    <p:sldId id="297" r:id="rId29"/>
    <p:sldId id="298" r:id="rId30"/>
    <p:sldId id="279" r:id="rId31"/>
    <p:sldId id="299" r:id="rId32"/>
    <p:sldId id="300" r:id="rId33"/>
    <p:sldId id="307" r:id="rId34"/>
    <p:sldId id="280" r:id="rId35"/>
    <p:sldId id="281" r:id="rId36"/>
    <p:sldId id="308" r:id="rId37"/>
    <p:sldId id="284" r:id="rId38"/>
    <p:sldId id="301" r:id="rId39"/>
    <p:sldId id="285" r:id="rId40"/>
    <p:sldId id="302" r:id="rId41"/>
    <p:sldId id="303" r:id="rId42"/>
    <p:sldId id="309" r:id="rId43"/>
    <p:sldId id="287" r:id="rId44"/>
    <p:sldId id="304" r:id="rId45"/>
    <p:sldId id="288" r:id="rId46"/>
    <p:sldId id="305" r:id="rId47"/>
    <p:sldId id="306" r:id="rId48"/>
    <p:sldId id="310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2FF"/>
    <a:srgbClr val="F32201"/>
    <a:srgbClr val="049F84"/>
    <a:srgbClr val="FFA700"/>
    <a:srgbClr val="203D48"/>
    <a:srgbClr val="94E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33"/>
    <p:restoredTop sz="94635"/>
  </p:normalViewPr>
  <p:slideViewPr>
    <p:cSldViewPr snapToGrid="0">
      <p:cViewPr>
        <p:scale>
          <a:sx n="76" d="100"/>
          <a:sy n="76" d="100"/>
        </p:scale>
        <p:origin x="144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5B8BD-2BB3-E881-1AAE-A94682F58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BA82F5-A786-1AA7-A36E-1C1DB0B27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CBAB1-8C45-FE42-DC20-198BEE67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EFA01-6EDC-80C1-51DF-90827078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294D5-5B3A-9D54-2694-8F6A4BFB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3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7501-01EE-BB95-B6ED-DDA42542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85DA4-A2FB-32C2-6EBF-6B5B12483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2446A-D385-F6DF-BE43-0EDE52479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048B4-91B5-975E-38A0-5B9C0BC2E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60812-A91B-CD12-9ACE-6C4BE92E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3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F2DE0-6282-A493-E4F6-A9AE6E891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904B4-25D4-4409-2D4B-CFDC87D1D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59A59-0666-3132-A2AF-C7ED31DDE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2346A-3AA3-10D9-75AB-2F4FD2223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99A56-7BB2-F905-43DB-AA8E64CA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75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35B11-7BA5-B58E-CADD-FC58EC9D8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DA338-C046-8D42-B8C8-90257E64A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0A988-4481-6D25-D05A-677A28A28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F7D42-B50F-71D9-7A75-B27B2EDF4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B3E88-751B-A8D1-F05D-C78E2412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9EA6A-F903-7256-5EE2-9115DB2CA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32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012E3-3824-95F6-DB2A-0F5E3E7CF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938FB-55BA-FC79-9242-6BA0DDEF0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33533-1840-38BB-DF83-B92886B61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10650-E467-8388-5D8B-D85672CCBD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08016F-7075-EDF3-9F62-25D2FCF56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27884B-3159-CB3C-C7C3-32112507F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F8519E-6AEC-B3FD-6615-6B83A49AA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BFE28D-A455-454F-830F-FA3EEA811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6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500AC-D070-1248-FFD7-D33138413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236D0F-B8B5-54E7-AD6F-680A162F3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BBBA68-C6A2-A274-EF10-F367835C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E66A00-9312-4697-F102-D70DCB524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09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79AA29-55DF-881D-D7A4-58770BBE0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026B80-B202-94A4-51CF-352095ED3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B7A07-919B-6F53-6925-8D0C9A2B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42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A991B-9A44-6CC7-9D0E-3EB92B381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EAD12-CFF3-3E67-F28E-C5523B408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F516A-0DBC-59A4-630A-80762A85B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FF332-7582-E1B7-DAC1-645A9AF4C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1F54A-B815-6B5D-6229-525B25F2B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ABD69-C94E-076D-ABB9-BE0BBC90C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4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C86CA-7CC3-4060-1CDF-FFF1BB0F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AC0DB2-1039-F57E-E7A5-E3E2D82C1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C3ED2-8D91-6BEC-1CAD-E12A5408F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940D7-906B-45AA-79CE-A1EA0B955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C4D2F4-6169-0598-79D1-94B2AE766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01D41-8FB7-5E14-0F54-BF4D5525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2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EE784-1CFA-3E2B-3CAA-5616B8D12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DFCD70-7870-EBD2-8AFA-6CC91ADEC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FCDC4-1800-B2F5-F4AC-5339AD0EB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436BF-171C-4AD1-F7AF-E7848A0F4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2F5FD-F7DA-CAE3-1F04-F5491838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2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35842E-FB6B-8997-6C87-D8C3DA8D29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8A42BF-BEB7-3D68-D64C-57B4768DE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941F3-08FE-2733-1228-61A137A10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300BD-7788-9051-7226-127C205EC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1057F-621E-173E-BD37-F51556AA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9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A080D-63C1-1B40-C183-ED70E3603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70EE5-F292-618E-A8A7-BA62340E5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88C2F-6376-D7FE-F90D-6F5679B05C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2CBB9E-3682-CD48-A362-4C40FFF4E784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71921-5F77-370A-8A26-7B2180BB8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53623-14C6-23BB-E358-00FD29E6C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3778D5-142C-2E4A-80AA-7C387FDE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7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56D5E-0A98-8929-8103-9EEDAA551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rgbClr val="00B2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Economic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782DB-F89C-38E3-F85D-E6B58519F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7237"/>
            <a:ext cx="10515600" cy="2509284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Mangal Pro" pitchFamily="2" charset="0"/>
                <a:cs typeface="Mangal Pro" pitchFamily="2" charset="0"/>
              </a:rPr>
              <a:t>Explain the relevance of economic indicators such as inflation, employment rates, interest rates, economic growth, national income and national debt for individuals and the economy.</a:t>
            </a:r>
            <a:endParaRPr lang="en-US" sz="3200" b="1" dirty="0">
              <a:solidFill>
                <a:srgbClr val="203D48"/>
              </a:solidFill>
              <a:latin typeface="Mangal Pro" pitchFamily="2" charset="0"/>
              <a:cs typeface="Mangal Pro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B8EE8E8-21AC-A6CD-8E53-A8CBFED416A7}"/>
              </a:ext>
            </a:extLst>
          </p:cNvPr>
          <p:cNvSpPr txBox="1">
            <a:spLocks/>
          </p:cNvSpPr>
          <p:nvPr/>
        </p:nvSpPr>
        <p:spPr>
          <a:xfrm>
            <a:off x="838200" y="155257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rgbClr val="00B2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Learning Outcome 3.9</a:t>
            </a:r>
          </a:p>
        </p:txBody>
      </p:sp>
    </p:spTree>
    <p:extLst>
      <p:ext uri="{BB962C8B-B14F-4D97-AF65-F5344CB8AC3E}">
        <p14:creationId xmlns:p14="http://schemas.microsoft.com/office/powerpoint/2010/main" val="1920636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0A1AD5-9E37-E0C5-D8A5-0065B4A02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1F1BE-A420-BC32-CDC2-8A8B6D79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Introduction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94EEE-CE47-EE01-4064-2E5C15307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45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Part A – What do you already know about Economic Indicators?</a:t>
            </a:r>
          </a:p>
          <a:p>
            <a:pPr marL="0" indent="0">
              <a:lnSpc>
                <a:spcPct val="120000"/>
              </a:lnSpc>
              <a:buNone/>
            </a:pPr>
            <a:endParaRPr lang="en-IE" sz="45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45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Try to choose between True or False for these statements:</a:t>
            </a:r>
          </a:p>
          <a:p>
            <a:pPr marL="0" indent="0">
              <a:lnSpc>
                <a:spcPct val="120000"/>
              </a:lnSpc>
              <a:buNone/>
            </a:pPr>
            <a:endParaRPr lang="en-IE" sz="45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n-IE" sz="45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High inflation means prices are rising quickly</a:t>
            </a: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n-IE" sz="45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 rise in unemployment means more people are in paid work</a:t>
            </a: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n-IE" sz="45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Higher interest rates make borrowing more expensive.</a:t>
            </a:r>
          </a:p>
        </p:txBody>
      </p:sp>
    </p:spTree>
    <p:extLst>
      <p:ext uri="{BB962C8B-B14F-4D97-AF65-F5344CB8AC3E}">
        <p14:creationId xmlns:p14="http://schemas.microsoft.com/office/powerpoint/2010/main" val="100281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7AE4AD-BE16-299A-66D4-BB3C7ECA5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6B5B9-8299-B205-1F98-0FDCD065B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Introduction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F5B95-AD16-8F1B-D225-1D93BB26C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45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Part A – What do you already know about Economic Indicators?</a:t>
            </a:r>
          </a:p>
          <a:p>
            <a:pPr marL="0" indent="0">
              <a:lnSpc>
                <a:spcPct val="120000"/>
              </a:lnSpc>
              <a:buNone/>
            </a:pPr>
            <a:endParaRPr lang="en-IE" sz="45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45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Try to choose between True or False for these statements:</a:t>
            </a:r>
          </a:p>
          <a:p>
            <a:pPr marL="0" indent="0">
              <a:lnSpc>
                <a:spcPct val="120000"/>
              </a:lnSpc>
              <a:buNone/>
            </a:pPr>
            <a:endParaRPr lang="en-IE" sz="45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en-IE" sz="45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4. Economic growth means the economy is getting bigger.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IE" sz="45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5. Ireland’s National Debt will rise when our government plans to spend more than it collects in a year.</a:t>
            </a:r>
          </a:p>
          <a:p>
            <a:pPr marL="0" indent="0">
              <a:buNone/>
            </a:pPr>
            <a:endParaRPr lang="en-US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291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BC9363-2BA1-3A5F-3850-D111340D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0ED0-2AEC-8BE3-78F0-3B2B23A7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Introduction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FA674-BBCA-4436-B657-F8099979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Part B - Identify whether each trend is generally a ‘good’ or ‘bad’ trend for the economy:</a:t>
            </a:r>
            <a:endParaRPr lang="en-IE" sz="3200" dirty="0"/>
          </a:p>
          <a:p>
            <a:pPr marL="514350" indent="-514350">
              <a:buFont typeface="+mj-lt"/>
              <a:buAutoNum type="arabicPeriod"/>
            </a:pPr>
            <a:r>
              <a:rPr lang="en-IE" dirty="0">
                <a:solidFill>
                  <a:srgbClr val="00B2FF"/>
                </a:solidFill>
              </a:rPr>
              <a:t>Unemployment falls from 6% to 4%.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>
                <a:solidFill>
                  <a:srgbClr val="00B2FF"/>
                </a:solidFill>
              </a:rPr>
              <a:t>Inflation rises from 2% to 7%.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>
                <a:solidFill>
                  <a:srgbClr val="00B2FF"/>
                </a:solidFill>
              </a:rPr>
              <a:t>Interest rates fall from 5% to 3%.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>
                <a:solidFill>
                  <a:srgbClr val="00B2FF"/>
                </a:solidFill>
              </a:rPr>
              <a:t>Economic growth becomes negative.</a:t>
            </a:r>
          </a:p>
          <a:p>
            <a:pPr marL="514350" indent="-514350">
              <a:buFont typeface="+mj-lt"/>
              <a:buAutoNum type="arabicPeriod"/>
            </a:pPr>
            <a:r>
              <a:rPr lang="en-IE" dirty="0">
                <a:solidFill>
                  <a:srgbClr val="00B2FF"/>
                </a:solidFill>
              </a:rPr>
              <a:t>National debt increases sharply.</a:t>
            </a:r>
            <a:r>
              <a:rPr lang="en-IE" sz="3200" dirty="0">
                <a:solidFill>
                  <a:srgbClr val="00B2FF"/>
                </a:solidFill>
                <a:effectLst/>
              </a:rPr>
              <a:t> </a:t>
            </a:r>
            <a:endParaRPr lang="en-US" sz="3200" b="1" dirty="0">
              <a:solidFill>
                <a:srgbClr val="00B2FF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3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A24AA-05EB-691E-391A-05E4723D8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F7433-4E69-2B66-12BB-7DD1069B5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What is inflation?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8BA77-0725-6D8D-073A-471507DE6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9628"/>
            <a:ext cx="10515600" cy="195956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Inflation measures the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rise in the prices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of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goods and services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over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time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in an economy</a:t>
            </a:r>
            <a:endParaRPr lang="en-IE" sz="4000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755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67257E-E8C4-DC3D-685B-821812B76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41DD6-3139-0AC5-5A6D-430FDC833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806" y="457200"/>
            <a:ext cx="9007050" cy="876536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How is inflation measured?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BAF3F-7875-514D-32A1-05F99EDE7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9521" y="1711089"/>
            <a:ext cx="4867902" cy="381158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CSO check the prices of over 600 items that households are likely to buy, and compare them to a previous period.</a:t>
            </a:r>
            <a:endParaRPr lang="en-IE" sz="4000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2" name="Picture Placeholder 11" descr="A diagram of a shopping cart  AI-generated content may be incorrect.">
            <a:extLst>
              <a:ext uri="{FF2B5EF4-FFF2-40B4-BE49-F238E27FC236}">
                <a16:creationId xmlns:a16="http://schemas.microsoft.com/office/drawing/2014/main" id="{CF028474-69A2-3D7F-A2EB-9B8730462FA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964" r="1964"/>
          <a:stretch>
            <a:fillRect/>
          </a:stretch>
        </p:blipFill>
        <p:spPr>
          <a:xfrm>
            <a:off x="5167423" y="1711089"/>
            <a:ext cx="6528207" cy="41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39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BD5AD0-34E3-162C-D5DD-8C226B84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8C7AD-291D-D19B-3C0A-F948A8006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30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Why Is Measuring Inflation Useful?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F11B4-A262-E5FC-9774-3C74B1DC1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9627"/>
            <a:ext cx="8385313" cy="26689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By comparing current prices to the prices of the previous month, the CSO can calculate if the </a:t>
            </a:r>
            <a:r>
              <a:rPr lang="en-IE" sz="4000" b="1" u="sng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cost-of-living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is rising or falling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 the average person.</a:t>
            </a:r>
            <a:endParaRPr lang="en-IE" sz="4000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012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BFABCE-090F-3283-096E-87897895A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F7367-39AB-F50D-B687-381EBE2A7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30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What Is A Normal Level Of Inflation?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0C5DD-CFC3-943A-F830-B5256ACA9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9627"/>
            <a:ext cx="10515600" cy="289918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ECB aims for EU inflation to be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 2%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which is seen as a </a:t>
            </a:r>
            <a:r>
              <a:rPr lang="en-IE" sz="4000" b="1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good inflation rate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 an economy.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 inflation means that the </a:t>
            </a:r>
            <a:r>
              <a:rPr lang="en-IE" sz="4000" b="1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cost-of-living is rising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 or negative inflation indicates that the </a:t>
            </a:r>
            <a:r>
              <a:rPr lang="en-IE" sz="4000" b="1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economy is weak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  <a:endParaRPr lang="en-IE" sz="4000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470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EFCA5E-EDBD-04B3-71AA-3FBDEC54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FCB10-CF52-380C-AF31-9782836E3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307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Causes Of Inflation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EEB56-2DE0-C1F0-F097-29C578861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9152"/>
            <a:ext cx="10515600" cy="3831285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When demand exceeds supply, scarcity occurs causing prices to rise. (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Demand-pull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When production costs increase, firms raise prices to maintain profit levels. (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Cost-push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When taxes such as VAT increase, businesses pass the cost onto consumers, increasing prices. (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Government induced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en-IE" sz="40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002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615570-C1E5-E122-6A6C-39FAE98DB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5303" y="4020129"/>
            <a:ext cx="11270512" cy="2019165"/>
          </a:xfrm>
        </p:spPr>
        <p:txBody>
          <a:bodyPr>
            <a:noAutofit/>
          </a:bodyPr>
          <a:lstStyle/>
          <a:p>
            <a:r>
              <a:rPr lang="en-IE" sz="23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(a) Identify the category that had the highest percentage increase in price level in 2025</a:t>
            </a:r>
          </a:p>
          <a:p>
            <a:r>
              <a:rPr lang="en-IE" sz="23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(b) Identify a category where their price level decreased in 2025</a:t>
            </a:r>
            <a:endParaRPr lang="en-IE" sz="2300" b="1" u="sng" dirty="0">
              <a:solidFill>
                <a:schemeClr val="bg1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r>
              <a:rPr lang="en-IE" sz="23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(c) If Education costs rose because of students having to pay more for third-level college places, would this be an example of demand-pull or cost-push inflation? Explain your answer</a:t>
            </a:r>
            <a:endParaRPr lang="en-US" sz="2300" b="1" dirty="0">
              <a:solidFill>
                <a:schemeClr val="bg1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  <p:pic>
        <p:nvPicPr>
          <p:cNvPr id="9" name="Picture 8" descr="A graph of blue and black bars  AI-generated content may be incorrect.">
            <a:extLst>
              <a:ext uri="{FF2B5EF4-FFF2-40B4-BE49-F238E27FC236}">
                <a16:creationId xmlns:a16="http://schemas.microsoft.com/office/drawing/2014/main" id="{30EC4884-096E-532C-4EC1-3703C8C99E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749" y="127590"/>
            <a:ext cx="7740501" cy="3808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352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D7A9E7-A401-24DA-E1CE-558E45D67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D55D-BBCF-C410-EAA0-B89E26E98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Impact Of Inflation on Individuals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A23B0-81D7-EA61-3B8F-D03035131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983387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Inflation Falling Towards 2% 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  <a:r>
              <a:rPr lang="en-IE" sz="2800" dirty="0">
                <a:solidFill>
                  <a:srgbClr val="049F8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endParaRPr lang="en-US" sz="2800" dirty="0">
              <a:solidFill>
                <a:srgbClr val="049F8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2E805-1B31-D6FA-2C45-A511B0F17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 fontScale="55000" lnSpcReduction="20000"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Stable prices mean the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cost-of-living does not rise sharply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This allows households to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maintain their standard of living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When prices rise slowly and predictably, households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know what things will cost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This makes it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easier to plan spending and manage their budget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en-IE" sz="40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7DF3F5-AA18-4F51-EEC0-E0AA672C3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209182" y="1681163"/>
            <a:ext cx="4146205" cy="983386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or High Inflation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(above 2% is a bad trend)</a:t>
            </a:r>
            <a:r>
              <a:rPr lang="en-IE" sz="2800" dirty="0">
                <a:solidFill>
                  <a:srgbClr val="F3220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endParaRPr lang="en-US" sz="2800" dirty="0">
              <a:solidFill>
                <a:srgbClr val="F3220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53D004-0438-A0A8-C44A-A6928BB7AFA5}"/>
              </a:ext>
            </a:extLst>
          </p:cNvPr>
          <p:cNvSpPr txBox="1">
            <a:spLocks/>
          </p:cNvSpPr>
          <p:nvPr/>
        </p:nvSpPr>
        <p:spPr>
          <a:xfrm>
            <a:off x="6395417" y="2836828"/>
            <a:ext cx="5157787" cy="302108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inflation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reduces purchasing power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so individuals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may struggle to pay their bills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 the things they buy cost more.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Higher prices mean households have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less disposable income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after paying essential bills,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lowering their standard of living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None/>
            </a:pPr>
            <a:endParaRPr lang="en-IE" sz="40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43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7C7E66-B367-A05D-CCC0-F94850248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610" y="78095"/>
            <a:ext cx="7214780" cy="34797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1F94A69-789E-2446-992E-1AB4745075D3}"/>
              </a:ext>
            </a:extLst>
          </p:cNvPr>
          <p:cNvSpPr/>
          <p:nvPr/>
        </p:nvSpPr>
        <p:spPr>
          <a:xfrm>
            <a:off x="1496291" y="3557847"/>
            <a:ext cx="9260378" cy="30258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300"/>
              </a:spcAft>
            </a:pPr>
            <a:r>
              <a:rPr lang="en-US" sz="1600" dirty="0"/>
              <a:t>(</a:t>
            </a:r>
            <a:r>
              <a:rPr lang="en-US" sz="1600" dirty="0" err="1"/>
              <a:t>i</a:t>
            </a:r>
            <a:r>
              <a:rPr lang="en-US" sz="1600" dirty="0"/>
              <a:t>) Identify which category of goods and services shows the largest increase in price.</a:t>
            </a:r>
          </a:p>
          <a:p>
            <a:pPr>
              <a:spcAft>
                <a:spcPts val="300"/>
              </a:spcAft>
            </a:pPr>
            <a:r>
              <a:rPr lang="en-US" sz="1600" b="1" dirty="0">
                <a:solidFill>
                  <a:srgbClr val="00B2FF"/>
                </a:solidFill>
              </a:rPr>
              <a:t>Housing, Water, Electricity, Gas and Other Fuels </a:t>
            </a:r>
            <a:r>
              <a:rPr lang="en-US" sz="1600" b="1" dirty="0">
                <a:solidFill>
                  <a:srgbClr val="F32201"/>
                </a:solidFill>
              </a:rPr>
              <a:t>5m</a:t>
            </a:r>
          </a:p>
          <a:p>
            <a:pPr>
              <a:spcAft>
                <a:spcPts val="300"/>
              </a:spcAft>
            </a:pPr>
            <a:r>
              <a:rPr lang="en-US" sz="1600" dirty="0"/>
              <a:t>(ii) State the official measure of inflation in Ireland.</a:t>
            </a:r>
          </a:p>
          <a:p>
            <a:pPr>
              <a:spcAft>
                <a:spcPts val="300"/>
              </a:spcAft>
            </a:pPr>
            <a:r>
              <a:rPr lang="en-US" sz="1600" b="1" dirty="0">
                <a:solidFill>
                  <a:srgbClr val="00B2FF"/>
                </a:solidFill>
              </a:rPr>
              <a:t>Consumer </a:t>
            </a:r>
            <a:r>
              <a:rPr lang="en-US" sz="1600" b="1" dirty="0">
                <a:solidFill>
                  <a:srgbClr val="F32201"/>
                </a:solidFill>
              </a:rPr>
              <a:t>1m </a:t>
            </a:r>
            <a:r>
              <a:rPr lang="en-US" sz="1600" b="1" dirty="0">
                <a:solidFill>
                  <a:srgbClr val="00B2FF"/>
                </a:solidFill>
              </a:rPr>
              <a:t>	Price </a:t>
            </a:r>
            <a:r>
              <a:rPr lang="en-US" sz="1600" b="1" dirty="0">
                <a:solidFill>
                  <a:srgbClr val="F32201"/>
                </a:solidFill>
              </a:rPr>
              <a:t>1m </a:t>
            </a:r>
            <a:r>
              <a:rPr lang="en-US" sz="1600" b="1" dirty="0">
                <a:solidFill>
                  <a:srgbClr val="00B2FF"/>
                </a:solidFill>
              </a:rPr>
              <a:t>	Index </a:t>
            </a:r>
            <a:r>
              <a:rPr lang="en-US" sz="1600" b="1" dirty="0">
                <a:solidFill>
                  <a:srgbClr val="F32201"/>
                </a:solidFill>
              </a:rPr>
              <a:t>1m</a:t>
            </a:r>
          </a:p>
          <a:p>
            <a:pPr>
              <a:spcAft>
                <a:spcPts val="300"/>
              </a:spcAft>
            </a:pPr>
            <a:r>
              <a:rPr lang="en-US" sz="1600" dirty="0"/>
              <a:t>(ii) Explain one impact a rising level of inflation can have on an individual and a business in your local area.</a:t>
            </a:r>
          </a:p>
          <a:p>
            <a:pPr>
              <a:spcAft>
                <a:spcPts val="300"/>
              </a:spcAft>
            </a:pPr>
            <a:r>
              <a:rPr lang="en-US" sz="1600" dirty="0"/>
              <a:t>An individual</a:t>
            </a:r>
            <a:r>
              <a:rPr lang="en-US" sz="1600" b="1" dirty="0">
                <a:solidFill>
                  <a:srgbClr val="00B2FF"/>
                </a:solidFill>
              </a:rPr>
              <a:t>: It costs an individual more to buy what they normally buy so they will have less disposable income </a:t>
            </a:r>
            <a:r>
              <a:rPr lang="en-US" sz="1600" b="1" dirty="0">
                <a:solidFill>
                  <a:srgbClr val="F32201"/>
                </a:solidFill>
              </a:rPr>
              <a:t>1m</a:t>
            </a:r>
            <a:r>
              <a:rPr lang="en-US" sz="1600" b="1" dirty="0">
                <a:solidFill>
                  <a:srgbClr val="00B2FF"/>
                </a:solidFill>
              </a:rPr>
              <a:t> and they may now struggle to pay for some of their bills. </a:t>
            </a:r>
            <a:r>
              <a:rPr lang="en-US" sz="1600" b="1" dirty="0">
                <a:solidFill>
                  <a:srgbClr val="F32201"/>
                </a:solidFill>
              </a:rPr>
              <a:t>1m </a:t>
            </a:r>
          </a:p>
          <a:p>
            <a:pPr>
              <a:spcAft>
                <a:spcPts val="300"/>
              </a:spcAft>
            </a:pPr>
            <a:r>
              <a:rPr lang="en-US" sz="1600" dirty="0"/>
              <a:t>A business in your local area: </a:t>
            </a:r>
            <a:r>
              <a:rPr lang="en-US" sz="1600" b="1" dirty="0">
                <a:solidFill>
                  <a:srgbClr val="00B2FF"/>
                </a:solidFill>
              </a:rPr>
              <a:t>It may lead to a business becoming less competitive as they may put their prices up </a:t>
            </a:r>
            <a:r>
              <a:rPr lang="en-US" sz="1600" b="1" dirty="0">
                <a:solidFill>
                  <a:srgbClr val="F32201"/>
                </a:solidFill>
              </a:rPr>
              <a:t>1m</a:t>
            </a:r>
            <a:r>
              <a:rPr lang="en-US" sz="1600" b="1" dirty="0">
                <a:solidFill>
                  <a:srgbClr val="00B2FF"/>
                </a:solidFill>
              </a:rPr>
              <a:t> due to higher costs of production. </a:t>
            </a:r>
            <a:r>
              <a:rPr lang="en-US" sz="1600" b="1" dirty="0">
                <a:solidFill>
                  <a:srgbClr val="F32201"/>
                </a:solidFill>
              </a:rPr>
              <a:t>1m</a:t>
            </a:r>
            <a:endParaRPr lang="en-US" sz="1600" b="1" dirty="0">
              <a:solidFill>
                <a:srgbClr val="00B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748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596DD0-078B-8BC8-12FF-B5CE5E160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A39DF4-22E6-C900-CCDD-2C0CE026F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0744" y="3801468"/>
            <a:ext cx="11270512" cy="2019165"/>
          </a:xfrm>
        </p:spPr>
        <p:txBody>
          <a:bodyPr>
            <a:noAutofit/>
          </a:bodyPr>
          <a:lstStyle/>
          <a:p>
            <a:r>
              <a:rPr lang="en-IE" sz="21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(a) Identify the year that inflation was at its highest rate</a:t>
            </a:r>
          </a:p>
          <a:p>
            <a:r>
              <a:rPr lang="en-IE" sz="21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(b) Calculate the trend in inflation in 2024 from the previous year. State whether this represents a good or bad trend for Irish consumers and explain your answer.</a:t>
            </a:r>
          </a:p>
          <a:p>
            <a:r>
              <a:rPr lang="en-IE" sz="21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(c) Outline one impact on each of the following from inflation falling from 5% to 2%:</a:t>
            </a:r>
          </a:p>
          <a:p>
            <a:r>
              <a:rPr lang="en-IE" sz="21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(</a:t>
            </a:r>
            <a:r>
              <a:rPr lang="en-IE" sz="2100" b="1" dirty="0" err="1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i</a:t>
            </a:r>
            <a:r>
              <a:rPr lang="en-IE" sz="21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) Individuals		(ii) Businesses in Ireland		(iii) Our economy</a:t>
            </a:r>
          </a:p>
          <a:p>
            <a:r>
              <a:rPr lang="en-IE" sz="21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(e) Explain two causes of inflation that could have caused prices to rise over this period</a:t>
            </a:r>
          </a:p>
          <a:p>
            <a:endParaRPr lang="en-IE" sz="2100" b="1" dirty="0">
              <a:solidFill>
                <a:schemeClr val="bg1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  <p:pic>
        <p:nvPicPr>
          <p:cNvPr id="2" name="Picture 1" descr="A graph of green bars  AI-generated content may be incorrect.">
            <a:extLst>
              <a:ext uri="{FF2B5EF4-FFF2-40B4-BE49-F238E27FC236}">
                <a16:creationId xmlns:a16="http://schemas.microsoft.com/office/drawing/2014/main" id="{EFC96445-5A94-5B96-9A4F-166C94ACEB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0"/>
          <a:stretch>
            <a:fillRect/>
          </a:stretch>
        </p:blipFill>
        <p:spPr>
          <a:xfrm>
            <a:off x="3392557" y="195140"/>
            <a:ext cx="5406886" cy="338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00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D02F82-2C86-1695-EE8D-97D52731D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F4DD7-7AF1-78A0-8E0F-F7DBE0D0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89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Workbook Q1 -&gt; Q5</a:t>
            </a:r>
          </a:p>
        </p:txBody>
      </p:sp>
    </p:spTree>
    <p:extLst>
      <p:ext uri="{BB962C8B-B14F-4D97-AF65-F5344CB8AC3E}">
        <p14:creationId xmlns:p14="http://schemas.microsoft.com/office/powerpoint/2010/main" val="4017425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37AF5-7245-04D5-8E2F-71D88562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4842A-78C6-1A52-53C9-9A13076B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534BB-7CBA-7DB8-7D01-EE1A0281C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Employment is measured in Ireland by the CSO in two ways: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1.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Employment Rate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: The percentage of the working-age population (15–64) who are currently in paid employment.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2.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Unemployment Rate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: The percentage of the labour force (aged 15–74) who are without a job but are available for and seeking work.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935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FA264-E987-AA0C-EBC4-ECDFEAB7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5B2FF-E6D8-02EE-0360-1C477364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DLaM Display" panose="02010000000000000000" pitchFamily="2" charset="77"/>
              </a:rPr>
              <a:t>What Is A Good Level For An Economy?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0F663-E83D-F433-AB28-15273A794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An </a:t>
            </a:r>
            <a:r>
              <a:rPr lang="en-IE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unemployment rate of around 4% is described as full employment </a:t>
            </a: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for an economy. This means that most people who want to work can find a job.</a:t>
            </a:r>
          </a:p>
          <a:p>
            <a:pPr>
              <a:lnSpc>
                <a:spcPct val="120000"/>
              </a:lnSpc>
            </a:pP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 </a:t>
            </a:r>
            <a:r>
              <a:rPr lang="en-IE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fall in unemployment </a:t>
            </a: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or </a:t>
            </a:r>
            <a:r>
              <a:rPr lang="en-IE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rise in employment </a:t>
            </a: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is a </a:t>
            </a:r>
            <a:r>
              <a:rPr lang="en-IE" b="1" dirty="0">
                <a:solidFill>
                  <a:srgbClr val="049F84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good trend </a:t>
            </a: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as more households are earning income so demand for goods and services will rise.</a:t>
            </a:r>
          </a:p>
          <a:p>
            <a:pPr>
              <a:lnSpc>
                <a:spcPct val="120000"/>
              </a:lnSpc>
            </a:pP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 </a:t>
            </a:r>
            <a:r>
              <a:rPr lang="en-IE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rise in unemployment </a:t>
            </a: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or </a:t>
            </a:r>
            <a:r>
              <a:rPr lang="en-IE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fall in employment </a:t>
            </a: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is a </a:t>
            </a:r>
            <a:r>
              <a:rPr lang="en-IE" b="1" dirty="0">
                <a:solidFill>
                  <a:srgbClr val="F3220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bad trend </a:t>
            </a:r>
            <a:r>
              <a:rPr lang="en-IE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as more individuals need government support through jobseekers allowance payments.</a:t>
            </a:r>
          </a:p>
        </p:txBody>
      </p:sp>
    </p:spTree>
    <p:extLst>
      <p:ext uri="{BB962C8B-B14F-4D97-AF65-F5344CB8AC3E}">
        <p14:creationId xmlns:p14="http://schemas.microsoft.com/office/powerpoint/2010/main" val="2594529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5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Impact Of Employment On Individuals</a:t>
            </a:r>
          </a:p>
        </p:txBody>
      </p:sp>
      <p:sp>
        <p:nvSpPr>
          <p:cNvPr id="4" name="Header 4"/>
          <p:cNvSpPr>
            <a:spLocks noGrp="1"/>
          </p:cNvSpPr>
          <p:nvPr>
            <p:ph type="body" idx="1"/>
          </p:nvPr>
        </p:nvSpPr>
        <p:spPr>
          <a:xfrm>
            <a:off x="938213" y="1641701"/>
            <a:ext cx="5157787" cy="80635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 Unemployment / High Employment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3" name="Content 3"/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 fontScale="55000" lnSpcReduction="20000"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 households are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earning income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meaning higher spending power and a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better standard of living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Higher employment means the government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collects more tax revenue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and spends less on social welfare,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allowing more investment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public services.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en-IE" sz="40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Header 5"/>
          <p:cNvSpPr>
            <a:spLocks noGrp="1"/>
          </p:cNvSpPr>
          <p:nvPr>
            <p:ph type="body" idx="3"/>
          </p:nvPr>
        </p:nvSpPr>
        <p:spPr>
          <a:xfrm>
            <a:off x="6662058" y="1641700"/>
            <a:ext cx="5157786" cy="80635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 Unemployment / Low Employment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trend)</a:t>
            </a:r>
          </a:p>
        </p:txBody>
      </p:sp>
      <p:sp>
        <p:nvSpPr>
          <p:cNvPr id="7" name="TextBox 7"/>
          <p:cNvSpPr txBox="1">
            <a:spLocks/>
          </p:cNvSpPr>
          <p:nvPr/>
        </p:nvSpPr>
        <p:spPr>
          <a:xfrm>
            <a:off x="6395417" y="2664549"/>
            <a:ext cx="5157787" cy="3365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1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Individuals who lose their jobs face </a:t>
            </a:r>
            <a:r>
              <a:rPr lang="en-IE" sz="21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reduced income</a:t>
            </a:r>
            <a:r>
              <a:rPr lang="en-IE" sz="21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and may struggle to pay bills, </a:t>
            </a:r>
            <a:r>
              <a:rPr lang="en-IE" sz="21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lowering their standard of living</a:t>
            </a:r>
            <a:r>
              <a:rPr lang="en-IE" sz="21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1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government must </a:t>
            </a:r>
            <a:r>
              <a:rPr lang="en-IE" sz="21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spend more on Jobseeker’s Allowance</a:t>
            </a:r>
            <a:r>
              <a:rPr lang="en-IE" sz="21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payments, </a:t>
            </a:r>
            <a:r>
              <a:rPr lang="en-IE" sz="21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reducing funds available for other public services</a:t>
            </a:r>
            <a:r>
              <a:rPr lang="en-IE" sz="21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7A8842-AB2A-3EE3-FA84-2D275AB12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A9F8-C670-0BB9-1C4E-81458F01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5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Impact Of Employment On Business</a:t>
            </a:r>
          </a:p>
        </p:txBody>
      </p:sp>
      <p:sp>
        <p:nvSpPr>
          <p:cNvPr id="4" name="Header 4">
            <a:extLst>
              <a:ext uri="{FF2B5EF4-FFF2-40B4-BE49-F238E27FC236}">
                <a16:creationId xmlns:a16="http://schemas.microsoft.com/office/drawing/2014/main" id="{6DFC5A07-67D4-C872-E270-781C9CE3B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641701"/>
            <a:ext cx="5157787" cy="80635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 Unemployment / High Employment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DF38E0A4-4DA7-DB69-F54E-39B2E2D1D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 people in work means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 consumer spending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increasing demand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sales and profits for businesses.</a:t>
            </a:r>
          </a:p>
        </p:txBody>
      </p:sp>
      <p:sp>
        <p:nvSpPr>
          <p:cNvPr id="5" name="Header 5">
            <a:extLst>
              <a:ext uri="{FF2B5EF4-FFF2-40B4-BE49-F238E27FC236}">
                <a16:creationId xmlns:a16="http://schemas.microsoft.com/office/drawing/2014/main" id="{ABE0D81E-E4A7-038B-9985-9587F1D6373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62058" y="1617888"/>
            <a:ext cx="5157786" cy="80635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 Unemployment / Low Employment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6A4F6B3-3DFD-A98A-CDE3-4D6ACA3E72B6}"/>
              </a:ext>
            </a:extLst>
          </p:cNvPr>
          <p:cNvSpPr txBox="1">
            <a:spLocks/>
          </p:cNvSpPr>
          <p:nvPr/>
        </p:nvSpPr>
        <p:spPr>
          <a:xfrm>
            <a:off x="6395417" y="2664549"/>
            <a:ext cx="5157787" cy="3365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fall in disposable income 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reduces consumer spending,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reducing demand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sales and profits for businesses.</a:t>
            </a:r>
          </a:p>
        </p:txBody>
      </p:sp>
    </p:spTree>
    <p:extLst>
      <p:ext uri="{BB962C8B-B14F-4D97-AF65-F5344CB8AC3E}">
        <p14:creationId xmlns:p14="http://schemas.microsoft.com/office/powerpoint/2010/main" val="715938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58F27-7358-940C-B0C4-7CEE97C1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4BF30-CC12-FBBD-A0E6-29A559D4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Impact Of Employment On The Economy</a:t>
            </a:r>
          </a:p>
        </p:txBody>
      </p:sp>
      <p:sp>
        <p:nvSpPr>
          <p:cNvPr id="4" name="Header 4">
            <a:extLst>
              <a:ext uri="{FF2B5EF4-FFF2-40B4-BE49-F238E27FC236}">
                <a16:creationId xmlns:a16="http://schemas.microsoft.com/office/drawing/2014/main" id="{947A29FB-BC44-5913-694B-02FBEFED2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641701"/>
            <a:ext cx="5157787" cy="80635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 Unemployment / High Employment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8F3FFB4B-92AB-3118-E65B-33FFD055B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 workers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increase the PAYE, PRSI and USC collected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meaning the government can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increase spending on public services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IE" sz="2200" b="1" dirty="0" err="1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eg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improving health services.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Government spending on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Jobseeker’s Allowance falls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reducing government expenditure and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improving a budget deficit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endParaRPr lang="en-IE" sz="22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Header 5">
            <a:extLst>
              <a:ext uri="{FF2B5EF4-FFF2-40B4-BE49-F238E27FC236}">
                <a16:creationId xmlns:a16="http://schemas.microsoft.com/office/drawing/2014/main" id="{4F47CB78-C61F-C8FE-58E5-01E0C02F411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62058" y="1617888"/>
            <a:ext cx="5157786" cy="80635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 Unemployment / Low Employment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41CF8D6-9D84-96E5-432B-B5D48C2D3D8C}"/>
              </a:ext>
            </a:extLst>
          </p:cNvPr>
          <p:cNvSpPr txBox="1">
            <a:spLocks/>
          </p:cNvSpPr>
          <p:nvPr/>
        </p:nvSpPr>
        <p:spPr>
          <a:xfrm>
            <a:off x="6395417" y="2664549"/>
            <a:ext cx="5157787" cy="3365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Less income tax (PAYE, PRSI and USC) is collected, 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which may lead to a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cut in public services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Government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spending on Jobseekers Allowance rises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which may mean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cuts in spending in other public services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/increased budget deficit.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endParaRPr lang="en-IE" sz="22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320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3" descr="A graph of employment rate&#10;&#10;AI-generated content may be incorrect.">
            <a:extLst>
              <a:ext uri="{FF2B5EF4-FFF2-40B4-BE49-F238E27FC236}">
                <a16:creationId xmlns:a16="http://schemas.microsoft.com/office/drawing/2014/main" id="{FC412A1B-204E-FAC7-5D03-99D0F4D2B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122" y="317853"/>
            <a:ext cx="7417798" cy="44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57ED98EB-922D-21BD-51A0-CABAFA349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537" y="1050470"/>
            <a:ext cx="1741805" cy="128451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The 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title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shows what is being 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measured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(unemployment)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D1D7392A-1D0D-8817-6E4E-87FAD4175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361" y="4901292"/>
            <a:ext cx="3433082" cy="15240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An increase in the unemployment rate is a 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bad (negative) trend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for the economy.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 2025, unemployment increased to 4.8% from 4.3% in 2024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E74AF0DF-87ED-FE34-F5DA-95CA900C5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274" y="4906055"/>
            <a:ext cx="1857375" cy="15176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The lowest figure on a graph like this would indicate the closest year to </a:t>
            </a:r>
            <a:r>
              <a:rPr kumimoji="0" lang="en-GB" alt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full employment</a:t>
            </a:r>
            <a:r>
              <a:rPr kumimoji="0" lang="en-GB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(around 4%)</a:t>
            </a: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E70D1DDD-8B11-BED2-BCCD-E8B075349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0938" y="4906055"/>
            <a:ext cx="3215686" cy="15176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 decrease in the unemployment rate is a </a:t>
            </a:r>
            <a:r>
              <a:rPr kumimoji="0" lang="en-GB" alt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good (positive) trend</a:t>
            </a:r>
            <a:r>
              <a:rPr kumimoji="0" lang="en-GB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for the economy.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 2022, unemployment fell to 4.3% from 5.7% in 2021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EF49F0-C2AE-D3CC-DADA-F779DA6D0BF9}"/>
              </a:ext>
            </a:extLst>
          </p:cNvPr>
          <p:cNvCxnSpPr>
            <a:cxnSpLocks/>
          </p:cNvCxnSpPr>
          <p:nvPr/>
        </p:nvCxnSpPr>
        <p:spPr>
          <a:xfrm flipV="1">
            <a:off x="4447155" y="2062524"/>
            <a:ext cx="2005512" cy="2841149"/>
          </a:xfrm>
          <a:prstGeom prst="straightConnector1">
            <a:avLst/>
          </a:prstGeom>
          <a:ln w="22225">
            <a:solidFill>
              <a:srgbClr val="FFA7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6EBBB2C-9B03-8785-8B17-D0B0655FD939}"/>
              </a:ext>
            </a:extLst>
          </p:cNvPr>
          <p:cNvCxnSpPr>
            <a:cxnSpLocks/>
          </p:cNvCxnSpPr>
          <p:nvPr/>
        </p:nvCxnSpPr>
        <p:spPr>
          <a:xfrm flipV="1">
            <a:off x="9337902" y="2557299"/>
            <a:ext cx="392406" cy="2288826"/>
          </a:xfrm>
          <a:prstGeom prst="straightConnector1">
            <a:avLst/>
          </a:prstGeom>
          <a:ln w="22225">
            <a:solidFill>
              <a:srgbClr val="FFA7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7992C7B-B6B5-EF4F-651A-020611519DC8}"/>
              </a:ext>
            </a:extLst>
          </p:cNvPr>
          <p:cNvCxnSpPr>
            <a:cxnSpLocks/>
          </p:cNvCxnSpPr>
          <p:nvPr/>
        </p:nvCxnSpPr>
        <p:spPr>
          <a:xfrm flipV="1">
            <a:off x="2060938" y="718457"/>
            <a:ext cx="1874248" cy="312736"/>
          </a:xfrm>
          <a:prstGeom prst="straightConnector1">
            <a:avLst/>
          </a:prstGeom>
          <a:ln w="22225">
            <a:solidFill>
              <a:srgbClr val="FFA7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64360CC-4254-85DD-DF82-BB5DF0A4B4C3}"/>
              </a:ext>
            </a:extLst>
          </p:cNvPr>
          <p:cNvCxnSpPr/>
          <p:nvPr/>
        </p:nvCxnSpPr>
        <p:spPr>
          <a:xfrm flipH="1" flipV="1">
            <a:off x="8657817" y="2369546"/>
            <a:ext cx="680085" cy="2531745"/>
          </a:xfrm>
          <a:prstGeom prst="straightConnector1">
            <a:avLst/>
          </a:prstGeom>
          <a:ln w="22225">
            <a:solidFill>
              <a:srgbClr val="FFA7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4E9D197-7896-3674-64C5-AA42E103A77B}"/>
              </a:ext>
            </a:extLst>
          </p:cNvPr>
          <p:cNvCxnSpPr/>
          <p:nvPr/>
        </p:nvCxnSpPr>
        <p:spPr>
          <a:xfrm flipV="1">
            <a:off x="4413183" y="2067287"/>
            <a:ext cx="1003300" cy="2834005"/>
          </a:xfrm>
          <a:prstGeom prst="straightConnector1">
            <a:avLst/>
          </a:prstGeom>
          <a:ln w="22225">
            <a:solidFill>
              <a:srgbClr val="FFA7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11A3C2B-9A37-E651-DD54-D056C8E4BD92}"/>
              </a:ext>
            </a:extLst>
          </p:cNvPr>
          <p:cNvCxnSpPr>
            <a:cxnSpLocks/>
          </p:cNvCxnSpPr>
          <p:nvPr/>
        </p:nvCxnSpPr>
        <p:spPr>
          <a:xfrm flipV="1">
            <a:off x="6799354" y="2557299"/>
            <a:ext cx="725804" cy="2343993"/>
          </a:xfrm>
          <a:prstGeom prst="straightConnector1">
            <a:avLst/>
          </a:prstGeom>
          <a:ln w="22225">
            <a:solidFill>
              <a:srgbClr val="FFA7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2">
            <a:extLst>
              <a:ext uri="{FF2B5EF4-FFF2-40B4-BE49-F238E27FC236}">
                <a16:creationId xmlns:a16="http://schemas.microsoft.com/office/drawing/2014/main" id="{D9ACCAED-297E-1B42-9292-A15CE5D3A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7986" y="-10200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17BC0EB0-6C25-8407-D6C6-3B0F1EE9C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7986" y="-56288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589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40" y="274320"/>
            <a:ext cx="10515600" cy="399449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28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2024 Q5 </a:t>
            </a:r>
          </a:p>
        </p:txBody>
      </p:sp>
      <p:pic>
        <p:nvPicPr>
          <p:cNvPr id="6" name="Picture 5" descr="A graph of unemployment in a country&#10;&#10;AI-generated content may be incorrect.">
            <a:extLst>
              <a:ext uri="{FF2B5EF4-FFF2-40B4-BE49-F238E27FC236}">
                <a16:creationId xmlns:a16="http://schemas.microsoft.com/office/drawing/2014/main" id="{823A1E89-7151-8650-40F9-2A74D23C1A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613" y="188460"/>
            <a:ext cx="6869854" cy="3626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22F23AE-E068-B6FD-BD0C-9CECCC5E5053}"/>
              </a:ext>
            </a:extLst>
          </p:cNvPr>
          <p:cNvSpPr/>
          <p:nvPr/>
        </p:nvSpPr>
        <p:spPr>
          <a:xfrm>
            <a:off x="1496291" y="3557847"/>
            <a:ext cx="9260378" cy="30258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300"/>
              </a:spcAft>
            </a:pPr>
            <a:endParaRPr lang="en-US" sz="1600" b="1" dirty="0">
              <a:solidFill>
                <a:srgbClr val="00B2FF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A9F1EF3-D20A-62D0-6CC8-63C2D06E8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535466"/>
              </p:ext>
            </p:extLst>
          </p:nvPr>
        </p:nvGraphicFramePr>
        <p:xfrm>
          <a:off x="2006176" y="3988786"/>
          <a:ext cx="8240608" cy="21639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9495">
                  <a:extLst>
                    <a:ext uri="{9D8B030D-6E8A-4147-A177-3AD203B41FA5}">
                      <a16:colId xmlns:a16="http://schemas.microsoft.com/office/drawing/2014/main" val="1069797606"/>
                    </a:ext>
                  </a:extLst>
                </a:gridCol>
                <a:gridCol w="871040">
                  <a:extLst>
                    <a:ext uri="{9D8B030D-6E8A-4147-A177-3AD203B41FA5}">
                      <a16:colId xmlns:a16="http://schemas.microsoft.com/office/drawing/2014/main" val="4293729338"/>
                    </a:ext>
                  </a:extLst>
                </a:gridCol>
                <a:gridCol w="860073">
                  <a:extLst>
                    <a:ext uri="{9D8B030D-6E8A-4147-A177-3AD203B41FA5}">
                      <a16:colId xmlns:a16="http://schemas.microsoft.com/office/drawing/2014/main" val="39294857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Statement</a:t>
                      </a:r>
                    </a:p>
                  </a:txBody>
                  <a:tcPr marL="68580" marR="68580" marT="0" marB="0">
                    <a:solidFill>
                      <a:srgbClr val="203D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True</a:t>
                      </a:r>
                    </a:p>
                  </a:txBody>
                  <a:tcPr marL="68580" marR="68580" marT="0" marB="0">
                    <a:solidFill>
                      <a:srgbClr val="203D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False</a:t>
                      </a:r>
                    </a:p>
                  </a:txBody>
                  <a:tcPr marL="68580" marR="68580" marT="0" marB="0">
                    <a:solidFill>
                      <a:srgbClr val="203D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978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solidFill>
                            <a:srgbClr val="203D48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The unemployment rate was closest to full employment in 2019.</a:t>
                      </a:r>
                      <a:endParaRPr lang="en-IE" sz="2000" kern="100" dirty="0">
                        <a:solidFill>
                          <a:srgbClr val="203D48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✓</a:t>
                      </a: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491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solidFill>
                            <a:srgbClr val="203D48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The unemployment rate decreased in 2020 from the previous year.</a:t>
                      </a:r>
                      <a:endParaRPr lang="en-IE" sz="2000" kern="100" dirty="0">
                        <a:solidFill>
                          <a:srgbClr val="203D48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✓</a:t>
                      </a: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507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solidFill>
                            <a:srgbClr val="203D48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There was a positive trend in the unemployment rate for 2021 when compared with the previous year.</a:t>
                      </a:r>
                      <a:endParaRPr lang="en-IE" sz="2000" kern="100" dirty="0">
                        <a:solidFill>
                          <a:srgbClr val="203D48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✓</a:t>
                      </a: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0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94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5363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606B71-6F44-C1D3-00BE-8A21578EF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9AF36-11FE-076B-C4EA-895AAC87C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79825"/>
            <a:ext cx="11071860" cy="24971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20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Based on the graph, state whether the following are True or False: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0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unemployment rate was closest to full employment in 2026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0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unemployment rate decreased in 2024 from the previous year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0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There was a positive trend in the unemployment rate for 2025 compared with the previous year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000" b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highest rate of unemployment occurred in 2025</a:t>
            </a:r>
          </a:p>
        </p:txBody>
      </p:sp>
      <p:pic>
        <p:nvPicPr>
          <p:cNvPr id="2" name="Picture 1" descr="A graph of unemployment rate&#10;&#10;AI-generated content may be incorrect.">
            <a:extLst>
              <a:ext uri="{FF2B5EF4-FFF2-40B4-BE49-F238E27FC236}">
                <a16:creationId xmlns:a16="http://schemas.microsoft.com/office/drawing/2014/main" id="{8BDA9C11-0AD1-05FC-AFDD-D334CCD33D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" b="5678"/>
          <a:stretch>
            <a:fillRect/>
          </a:stretch>
        </p:blipFill>
        <p:spPr>
          <a:xfrm>
            <a:off x="2716612" y="144883"/>
            <a:ext cx="6758776" cy="35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02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17CE-4E95-D169-77A6-D848CC9B5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89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Workbook Q6 -&gt; Q8</a:t>
            </a:r>
          </a:p>
        </p:txBody>
      </p:sp>
    </p:spTree>
    <p:extLst>
      <p:ext uri="{BB962C8B-B14F-4D97-AF65-F5344CB8AC3E}">
        <p14:creationId xmlns:p14="http://schemas.microsoft.com/office/powerpoint/2010/main" val="2067053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Interest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Interest rates affect how much people are likely to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save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and how much they are likely to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borrow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Savings: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Interest is the reward given by banks and financial institutions for saving money with them.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Borrowing: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Interest is the financial cost/fee charged for borrowing money.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Interest is generally expressed as a percentage, such as an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annual percentage rate (APR)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54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Impact Of Changing Interest Rates</a:t>
            </a:r>
          </a:p>
        </p:txBody>
      </p:sp>
      <p:sp>
        <p:nvSpPr>
          <p:cNvPr id="4" name="Header 4"/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704229"/>
          </a:xfrm>
        </p:spPr>
        <p:txBody>
          <a:bodyPr>
            <a:normAutofit/>
          </a:bodyPr>
          <a:lstStyle/>
          <a:p>
            <a:pPr algn="ctr"/>
            <a:r>
              <a:rPr lang="en-IE" sz="35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Higher Interest Rates</a:t>
            </a:r>
          </a:p>
        </p:txBody>
      </p:sp>
      <p:sp>
        <p:nvSpPr>
          <p:cNvPr id="3" name="Content 3"/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 fontScale="62500" lnSpcReduction="20000"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Savings: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Savings increase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because banks pay a higher return on deposits.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Borrowing: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Borrowing decreases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because the cost of loans and mortgages become more expensive to repay.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en-IE" sz="40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Header 5"/>
          <p:cNvSpPr>
            <a:spLocks noGrp="1"/>
          </p:cNvSpPr>
          <p:nvPr>
            <p:ph type="body" idx="3"/>
          </p:nvPr>
        </p:nvSpPr>
        <p:spPr>
          <a:xfrm>
            <a:off x="7209182" y="1681162"/>
            <a:ext cx="4146205" cy="704229"/>
          </a:xfrm>
        </p:spPr>
        <p:txBody>
          <a:bodyPr>
            <a:normAutofit/>
          </a:bodyPr>
          <a:lstStyle/>
          <a:p>
            <a:pPr algn="ctr"/>
            <a:r>
              <a:rPr lang="en-IE" sz="3200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Lower Interest Rates</a:t>
            </a:r>
          </a:p>
        </p:txBody>
      </p:sp>
      <p:sp>
        <p:nvSpPr>
          <p:cNvPr id="7" name="TextBox 7"/>
          <p:cNvSpPr txBox="1">
            <a:spLocks/>
          </p:cNvSpPr>
          <p:nvPr/>
        </p:nvSpPr>
        <p:spPr>
          <a:xfrm>
            <a:off x="6395417" y="2836828"/>
            <a:ext cx="5157787" cy="302108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Savings: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Savings decrease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because banks pay less interest on deposits. People may move money to riskier assets such as shares.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Borrowing: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Borrowing increases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because the cost of loans and mortgages are cheaper to repay.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en-IE" sz="40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5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Who Sets The Interest Rate In Ireland?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European Central Bank (ECB)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sets and adjusts interest rates for the EU. These rates influence the interest rates used by banks and financial institutions in Ireland.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ECB may </a:t>
            </a:r>
            <a:r>
              <a:rPr lang="en-IE" sz="3200" b="1" dirty="0">
                <a:solidFill>
                  <a:srgbClr val="049F84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lower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interest rates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to encourage economic growth by </a:t>
            </a:r>
            <a:r>
              <a:rPr lang="en-IE" sz="3200" b="1" dirty="0">
                <a:solidFill>
                  <a:srgbClr val="049F84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reducing the cost of borrowing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and increasing spending in the economy.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ECB may </a:t>
            </a:r>
            <a:r>
              <a:rPr lang="en-IE" sz="3200" b="1" dirty="0">
                <a:solidFill>
                  <a:srgbClr val="FF0000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raise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interest rates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to </a:t>
            </a:r>
            <a:r>
              <a:rPr lang="en-IE" sz="3200" b="1" dirty="0">
                <a:solidFill>
                  <a:srgbClr val="FF0000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reduce inflation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by making borrowing more expensive and slowing down spending.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A43234-5E22-181E-B0BB-E31D77903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1BA90-6594-03C3-1D21-3BA6B19D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5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Impact Of Interest Rates On Individuals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18B0BC03-B77C-1653-4F81-425AAA08F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4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Individuals with loans have </a:t>
            </a:r>
            <a:r>
              <a:rPr lang="en-IE" sz="24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lower repayments</a:t>
            </a:r>
            <a:r>
              <a:rPr lang="en-IE" sz="24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IE" sz="24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increasing their disposable income </a:t>
            </a:r>
            <a:r>
              <a:rPr lang="en-IE" sz="24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standard of living.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4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Individuals may </a:t>
            </a:r>
            <a:r>
              <a:rPr lang="en-IE" sz="24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reduce their savings</a:t>
            </a:r>
            <a:r>
              <a:rPr lang="en-IE" sz="24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as the </a:t>
            </a:r>
            <a:r>
              <a:rPr lang="en-IE" sz="24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return is lower on deposits</a:t>
            </a:r>
            <a:r>
              <a:rPr lang="en-IE" sz="24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E4BBB80-F102-C6AC-F402-36385B2970C1}"/>
              </a:ext>
            </a:extLst>
          </p:cNvPr>
          <p:cNvSpPr txBox="1">
            <a:spLocks/>
          </p:cNvSpPr>
          <p:nvPr/>
        </p:nvSpPr>
        <p:spPr>
          <a:xfrm>
            <a:off x="6395417" y="2664549"/>
            <a:ext cx="5157787" cy="3365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Individuals with loans have </a:t>
            </a:r>
            <a:r>
              <a:rPr lang="en-IE" sz="2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higher repayments</a:t>
            </a:r>
            <a:r>
              <a:rPr lang="en-IE" sz="2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IE" sz="2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decreasing their disposable income </a:t>
            </a:r>
            <a:r>
              <a:rPr lang="en-IE" sz="2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standard of living.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Individuals may </a:t>
            </a:r>
            <a:r>
              <a:rPr lang="en-IE" sz="2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increase their savings </a:t>
            </a:r>
            <a:r>
              <a:rPr lang="en-IE" sz="2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 the </a:t>
            </a:r>
            <a:r>
              <a:rPr lang="en-IE" sz="2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return is higher</a:t>
            </a:r>
            <a:r>
              <a:rPr lang="en-IE" sz="2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so are better prepared for future emergencies.</a:t>
            </a:r>
          </a:p>
        </p:txBody>
      </p:sp>
      <p:sp>
        <p:nvSpPr>
          <p:cNvPr id="11" name="Header 4">
            <a:extLst>
              <a:ext uri="{FF2B5EF4-FFF2-40B4-BE49-F238E27FC236}">
                <a16:creationId xmlns:a16="http://schemas.microsoft.com/office/drawing/2014/main" id="{EF87F475-ABD0-8A27-AEA2-64CAAD286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641701"/>
            <a:ext cx="5157787" cy="806355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 Interest Rates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12" name="Header 5">
            <a:extLst>
              <a:ext uri="{FF2B5EF4-FFF2-40B4-BE49-F238E27FC236}">
                <a16:creationId xmlns:a16="http://schemas.microsoft.com/office/drawing/2014/main" id="{B20FED87-B0A2-B4B5-D896-B24BC4EEB07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62058" y="1617888"/>
            <a:ext cx="5157786" cy="80635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 Interest Rates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trend)</a:t>
            </a:r>
          </a:p>
        </p:txBody>
      </p:sp>
    </p:spTree>
    <p:extLst>
      <p:ext uri="{BB962C8B-B14F-4D97-AF65-F5344CB8AC3E}">
        <p14:creationId xmlns:p14="http://schemas.microsoft.com/office/powerpoint/2010/main" val="3487426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48CDD5-6C6A-95E3-4F6F-CD9A6EA7B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D144-982C-04BD-F040-CF9D09A9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5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Impact Of Interest Rates On Business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BB53D30C-7EDB-C56C-22A6-D1565A3E7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Businesses with loans will have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lower repayments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so have more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ability to expand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58D1867-4431-6DEB-1574-EDB295B94C6A}"/>
              </a:ext>
            </a:extLst>
          </p:cNvPr>
          <p:cNvSpPr txBox="1">
            <a:spLocks/>
          </p:cNvSpPr>
          <p:nvPr/>
        </p:nvSpPr>
        <p:spPr>
          <a:xfrm>
            <a:off x="6395417" y="2664549"/>
            <a:ext cx="5157787" cy="3365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Businesses with loans will have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higher repayments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so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expansion becomes more expensive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  <p:sp>
        <p:nvSpPr>
          <p:cNvPr id="13" name="Header 4">
            <a:extLst>
              <a:ext uri="{FF2B5EF4-FFF2-40B4-BE49-F238E27FC236}">
                <a16:creationId xmlns:a16="http://schemas.microsoft.com/office/drawing/2014/main" id="{19306D88-C1DF-7931-90A0-EAE7083FE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641701"/>
            <a:ext cx="5157787" cy="806355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 Interest Rates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14" name="Header 5">
            <a:extLst>
              <a:ext uri="{FF2B5EF4-FFF2-40B4-BE49-F238E27FC236}">
                <a16:creationId xmlns:a16="http://schemas.microsoft.com/office/drawing/2014/main" id="{BE2C80AD-1397-D18B-D9E8-12B81734BC4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62058" y="1617888"/>
            <a:ext cx="5157786" cy="80635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 Interest Rates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trend)</a:t>
            </a:r>
          </a:p>
        </p:txBody>
      </p:sp>
    </p:spTree>
    <p:extLst>
      <p:ext uri="{BB962C8B-B14F-4D97-AF65-F5344CB8AC3E}">
        <p14:creationId xmlns:p14="http://schemas.microsoft.com/office/powerpoint/2010/main" val="1402377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D4AA38-D920-576E-3D70-9FBF56816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D41C6-4F4A-85ED-C00B-52C6EBAF7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Impact Of Interest Rates On The Economy</a:t>
            </a:r>
          </a:p>
        </p:txBody>
      </p:sp>
      <p:sp>
        <p:nvSpPr>
          <p:cNvPr id="4" name="Header 4">
            <a:extLst>
              <a:ext uri="{FF2B5EF4-FFF2-40B4-BE49-F238E27FC236}">
                <a16:creationId xmlns:a16="http://schemas.microsoft.com/office/drawing/2014/main" id="{223A548C-BF60-84B2-09EB-596E5E7C6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13" y="1641701"/>
            <a:ext cx="5157787" cy="806355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 Interest Rates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E810C740-77F6-04B8-14CB-7A65B4DB4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Lower interest rates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encourage borrowing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so spending in the economy will increase,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increasing economic growth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  <p:sp>
        <p:nvSpPr>
          <p:cNvPr id="5" name="Header 5">
            <a:extLst>
              <a:ext uri="{FF2B5EF4-FFF2-40B4-BE49-F238E27FC236}">
                <a16:creationId xmlns:a16="http://schemas.microsoft.com/office/drawing/2014/main" id="{40A436CB-C48B-9D1F-1A22-A71D5E38335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62058" y="1617888"/>
            <a:ext cx="5157786" cy="80635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 Interest Rates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FF07905-7C05-3888-DE31-5E59C731A3E0}"/>
              </a:ext>
            </a:extLst>
          </p:cNvPr>
          <p:cNvSpPr txBox="1">
            <a:spLocks/>
          </p:cNvSpPr>
          <p:nvPr/>
        </p:nvSpPr>
        <p:spPr>
          <a:xfrm>
            <a:off x="6395417" y="2664549"/>
            <a:ext cx="5157787" cy="3365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Less borrowing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reduces spending, 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which can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slow economic growth 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the economy.</a:t>
            </a:r>
          </a:p>
        </p:txBody>
      </p:sp>
    </p:spTree>
    <p:extLst>
      <p:ext uri="{BB962C8B-B14F-4D97-AF65-F5344CB8AC3E}">
        <p14:creationId xmlns:p14="http://schemas.microsoft.com/office/powerpoint/2010/main" val="972462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graph with numbers and a bar&#10;&#10;AI-generated content may be incorrect.">
            <a:extLst>
              <a:ext uri="{FF2B5EF4-FFF2-40B4-BE49-F238E27FC236}">
                <a16:creationId xmlns:a16="http://schemas.microsoft.com/office/drawing/2014/main" id="{13BF1E9F-F334-B337-9FDD-81603352BA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544" y="149733"/>
            <a:ext cx="5518912" cy="3712680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4B7636B-09FD-F3EA-FC4C-1D9B3B070F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072992"/>
              </p:ext>
            </p:extLst>
          </p:nvPr>
        </p:nvGraphicFramePr>
        <p:xfrm>
          <a:off x="1972177" y="3988850"/>
          <a:ext cx="8180815" cy="18759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62263">
                  <a:extLst>
                    <a:ext uri="{9D8B030D-6E8A-4147-A177-3AD203B41FA5}">
                      <a16:colId xmlns:a16="http://schemas.microsoft.com/office/drawing/2014/main" val="1722681785"/>
                    </a:ext>
                  </a:extLst>
                </a:gridCol>
                <a:gridCol w="864720">
                  <a:extLst>
                    <a:ext uri="{9D8B030D-6E8A-4147-A177-3AD203B41FA5}">
                      <a16:colId xmlns:a16="http://schemas.microsoft.com/office/drawing/2014/main" val="1729263934"/>
                    </a:ext>
                  </a:extLst>
                </a:gridCol>
                <a:gridCol w="853832">
                  <a:extLst>
                    <a:ext uri="{9D8B030D-6E8A-4147-A177-3AD203B41FA5}">
                      <a16:colId xmlns:a16="http://schemas.microsoft.com/office/drawing/2014/main" val="294930255"/>
                    </a:ext>
                  </a:extLst>
                </a:gridCol>
              </a:tblGrid>
              <a:tr h="375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Statement</a:t>
                      </a:r>
                    </a:p>
                  </a:txBody>
                  <a:tcPr marL="68580" marR="68580" marT="0" marB="0">
                    <a:solidFill>
                      <a:srgbClr val="203D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True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D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False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D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581205"/>
                  </a:ext>
                </a:extLst>
              </a:tr>
              <a:tr h="375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solidFill>
                            <a:srgbClr val="203D48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The ECB interest rate increased between 2022 and 2023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436795"/>
                  </a:ext>
                </a:extLst>
              </a:tr>
              <a:tr h="375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solidFill>
                            <a:srgbClr val="203D48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Savings would likely increase in 2023 from 2022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825898"/>
                  </a:ext>
                </a:extLst>
              </a:tr>
              <a:tr h="375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solidFill>
                            <a:srgbClr val="203D48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Interest rates fell between 2023 and 2024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771468"/>
                  </a:ext>
                </a:extLst>
              </a:tr>
              <a:tr h="375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solidFill>
                            <a:srgbClr val="203D48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Interest rates in 2025 were lower than in 2022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1259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5049EC-7C09-ED8D-C5DA-5A9536966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graph with numbers and a bar&#10;&#10;AI-generated content may be incorrect.">
            <a:extLst>
              <a:ext uri="{FF2B5EF4-FFF2-40B4-BE49-F238E27FC236}">
                <a16:creationId xmlns:a16="http://schemas.microsoft.com/office/drawing/2014/main" id="{7474C970-C376-9F95-84AF-A90B7631FB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544" y="149733"/>
            <a:ext cx="5518912" cy="3712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229319-84D0-1695-7C15-4565859ACE6B}"/>
              </a:ext>
            </a:extLst>
          </p:cNvPr>
          <p:cNvSpPr txBox="1"/>
          <p:nvPr/>
        </p:nvSpPr>
        <p:spPr>
          <a:xfrm>
            <a:off x="1354521" y="4221018"/>
            <a:ext cx="9482958" cy="1236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buNone/>
            </a:pPr>
            <a:r>
              <a:rPr lang="en-IE" sz="2200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Explain how the increase in interest rates between 2022 and 2023 would affect: </a:t>
            </a:r>
          </a:p>
          <a:p>
            <a:pPr marL="342900" indent="-342900">
              <a:lnSpc>
                <a:spcPct val="115000"/>
              </a:lnSpc>
              <a:buAutoNum type="alphaLcParenBoth"/>
            </a:pPr>
            <a:r>
              <a:rPr lang="en-IE" sz="2200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Savings </a:t>
            </a:r>
          </a:p>
          <a:p>
            <a:pPr marL="342900" indent="-342900">
              <a:lnSpc>
                <a:spcPct val="115000"/>
              </a:lnSpc>
              <a:buFontTx/>
              <a:buAutoNum type="alphaLcParenBoth"/>
            </a:pPr>
            <a:r>
              <a:rPr lang="en-IE" sz="2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Borrowing</a:t>
            </a:r>
          </a:p>
        </p:txBody>
      </p:sp>
    </p:spTree>
    <p:extLst>
      <p:ext uri="{BB962C8B-B14F-4D97-AF65-F5344CB8AC3E}">
        <p14:creationId xmlns:p14="http://schemas.microsoft.com/office/powerpoint/2010/main" val="3118872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025195-2408-8409-BF1B-CE6B18569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68B3821-1589-4ABD-C433-AF0A8E40D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881379"/>
              </p:ext>
            </p:extLst>
          </p:nvPr>
        </p:nvGraphicFramePr>
        <p:xfrm>
          <a:off x="1106957" y="2136405"/>
          <a:ext cx="9746573" cy="2594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99101">
                  <a:extLst>
                    <a:ext uri="{9D8B030D-6E8A-4147-A177-3AD203B41FA5}">
                      <a16:colId xmlns:a16="http://schemas.microsoft.com/office/drawing/2014/main" val="1722681785"/>
                    </a:ext>
                  </a:extLst>
                </a:gridCol>
                <a:gridCol w="1030222">
                  <a:extLst>
                    <a:ext uri="{9D8B030D-6E8A-4147-A177-3AD203B41FA5}">
                      <a16:colId xmlns:a16="http://schemas.microsoft.com/office/drawing/2014/main" val="1729263934"/>
                    </a:ext>
                  </a:extLst>
                </a:gridCol>
                <a:gridCol w="1017250">
                  <a:extLst>
                    <a:ext uri="{9D8B030D-6E8A-4147-A177-3AD203B41FA5}">
                      <a16:colId xmlns:a16="http://schemas.microsoft.com/office/drawing/2014/main" val="294930255"/>
                    </a:ext>
                  </a:extLst>
                </a:gridCol>
              </a:tblGrid>
              <a:tr h="376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Statement</a:t>
                      </a:r>
                      <a:endParaRPr lang="en-IE" sz="18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solidFill>
                      <a:srgbClr val="203D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True</a:t>
                      </a:r>
                      <a:endParaRPr lang="en-IE" sz="18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D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False</a:t>
                      </a:r>
                      <a:endParaRPr lang="en-IE" sz="18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D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581205"/>
                  </a:ext>
                </a:extLst>
              </a:tr>
              <a:tr h="61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b="1" i="0" kern="10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Higher interest rates increase repayments reducing disposable income</a:t>
                      </a:r>
                      <a:endParaRPr lang="en-IE" sz="2000" b="1" i="0" kern="100">
                        <a:solidFill>
                          <a:srgbClr val="203D48"/>
                        </a:solidFill>
                        <a:effectLst/>
                        <a:latin typeface="Source Sans Pro SemiBold" panose="020B0603030403020204" pitchFamily="34" charset="0"/>
                        <a:ea typeface="Source Sans Pro SemiBold" panose="020B0603030403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  <a:endParaRPr lang="en-IE" sz="18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436795"/>
                  </a:ext>
                </a:extLst>
              </a:tr>
              <a:tr h="61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b="1" i="0" kern="10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Lower interest rates increase borrowing because loans are cheaper</a:t>
                      </a:r>
                      <a:endParaRPr lang="en-IE" sz="2000" b="1" i="0" kern="100">
                        <a:solidFill>
                          <a:srgbClr val="203D48"/>
                        </a:solidFill>
                        <a:effectLst/>
                        <a:latin typeface="Source Sans Pro SemiBold" panose="020B0603030403020204" pitchFamily="34" charset="0"/>
                        <a:ea typeface="Source Sans Pro SemiBold" panose="020B0603030403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  <a:endParaRPr lang="en-IE" sz="18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825898"/>
                  </a:ext>
                </a:extLst>
              </a:tr>
              <a:tr h="376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b="1" i="0" kern="100" dirty="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Higher interest rates reduce consumer spending</a:t>
                      </a:r>
                      <a:endParaRPr lang="en-IE" sz="2000" b="1" i="0" kern="100" dirty="0">
                        <a:solidFill>
                          <a:srgbClr val="203D48"/>
                        </a:solidFill>
                        <a:effectLst/>
                        <a:latin typeface="Source Sans Pro SemiBold" panose="020B0603030403020204" pitchFamily="34" charset="0"/>
                        <a:ea typeface="Source Sans Pro SemiBold" panose="020B0603030403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  <a:endParaRPr lang="en-IE" sz="18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  <a:endParaRPr lang="en-IE" sz="18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771468"/>
                  </a:ext>
                </a:extLst>
              </a:tr>
              <a:tr h="61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IE" sz="1800" b="1" i="0" kern="100" dirty="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Lower interest rates can increase economic growth by increasing borrowing and spending</a:t>
                      </a:r>
                      <a:endParaRPr lang="en-IE" sz="2000" b="1" i="0" kern="100" dirty="0">
                        <a:solidFill>
                          <a:srgbClr val="203D48"/>
                        </a:solidFill>
                        <a:effectLst/>
                        <a:latin typeface="Source Sans Pro SemiBold" panose="020B0603030403020204" pitchFamily="34" charset="0"/>
                        <a:ea typeface="Source Sans Pro SemiBold" panose="020B0603030403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  <a:endParaRPr lang="en-IE" sz="18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18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125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2095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29ABF4-81BF-8A43-9324-131159968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6E01-3E7B-E1A4-1CE7-BE517F4D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89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Workbook Q9 -&gt; Q13</a:t>
            </a:r>
          </a:p>
        </p:txBody>
      </p:sp>
    </p:spTree>
    <p:extLst>
      <p:ext uri="{BB962C8B-B14F-4D97-AF65-F5344CB8AC3E}">
        <p14:creationId xmlns:p14="http://schemas.microsoft.com/office/powerpoint/2010/main" val="3870436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National Income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National Income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measures the total income earned by individuals and businesses in a country over a period of time. It shows the overall level of economic activity and helps us understand changes in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living standards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How Is It Measured?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GDP (Gross Domestic Product):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the total value of goods and services produced within Ireland in a given period.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GNP (Gross National Product):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GDP plus income earned by Irish companies abroad, minus income earned in Ireland by foreign companies.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GNI* (Modified Gross National Income):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adjusts for the impact of multinational companies, giving a more accurate picture of the Irish economy.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48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Why Is Measuring National Income Useful?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Measuring national income every year helps us to: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Compare Ireland's economic performance over time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Compare Ireland with other countries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See if there are changes in living standards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An increase in National Income is a </a:t>
            </a:r>
            <a:r>
              <a:rPr lang="en-IE" sz="3200" b="1" dirty="0">
                <a:solidFill>
                  <a:srgbClr val="049F84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good trend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, a decrease in National Income is a </a:t>
            </a:r>
            <a:r>
              <a:rPr lang="en-IE" sz="3200" b="1" dirty="0">
                <a:solidFill>
                  <a:srgbClr val="F3220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bad trend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. National income is often shown per capita (per person) to allow fair comparisons between countries.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E8132-9E81-F647-B5D4-37A33639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6BC2F-3474-57AD-7F92-101614AD3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89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Workbook Q14</a:t>
            </a:r>
          </a:p>
        </p:txBody>
      </p:sp>
    </p:spTree>
    <p:extLst>
      <p:ext uri="{BB962C8B-B14F-4D97-AF65-F5344CB8AC3E}">
        <p14:creationId xmlns:p14="http://schemas.microsoft.com/office/powerpoint/2010/main" val="1243058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Economic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Economic Growth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measures the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change in national income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over time.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It is usually shown as a percentage change from one year to the next.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Is A Normal Level?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 positive figure, typically 2%–4% per year, is a </a:t>
            </a:r>
            <a:r>
              <a:rPr lang="en-IE" sz="3200" b="1" dirty="0">
                <a:solidFill>
                  <a:srgbClr val="049F84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good trend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as it shows the economy is growing steadily.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 lower rate than the previous year may indicate an economy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slowing down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 negative figure for two consecutive quarters is a </a:t>
            </a:r>
            <a:r>
              <a:rPr lang="en-IE" sz="3200" b="1" dirty="0">
                <a:solidFill>
                  <a:srgbClr val="F3220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bad trend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called a </a:t>
            </a:r>
            <a:r>
              <a:rPr lang="en-IE" sz="3200" b="1" dirty="0">
                <a:solidFill>
                  <a:srgbClr val="F3220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recession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F91117-9D3F-2D36-740B-35CB0D777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4DF1-93D0-021A-59EB-FBEE6ECD4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Economic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7B286-A449-A988-CA9C-0E8C166D5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120491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Economic Growth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and other economic indicators are often linked together: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CD94E8-7E9B-0354-C2DC-91EFF29EFE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26279"/>
              </p:ext>
            </p:extLst>
          </p:nvPr>
        </p:nvGraphicFramePr>
        <p:xfrm>
          <a:off x="1456267" y="3225324"/>
          <a:ext cx="9144000" cy="19813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19222164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3314042954"/>
                    </a:ext>
                  </a:extLst>
                </a:gridCol>
              </a:tblGrid>
              <a:tr h="386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400" b="1" i="0" kern="100" dirty="0"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When economic growth increases:</a:t>
                      </a:r>
                    </a:p>
                  </a:txBody>
                  <a:tcPr marL="68580" marR="68580" marT="0" marB="0" anchor="ctr">
                    <a:solidFill>
                      <a:srgbClr val="203D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IE" sz="2400" b="1" i="0" kern="100" dirty="0"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When economic growth decreases:</a:t>
                      </a:r>
                    </a:p>
                  </a:txBody>
                  <a:tcPr marL="68580" marR="68580" marT="0" marB="0" anchor="ctr">
                    <a:solidFill>
                      <a:srgbClr val="FFA7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689343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IE" sz="2000" b="1" i="0" kern="100" dirty="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Employment usually rises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IE" sz="2000" b="1" i="0" kern="100" dirty="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National income increases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IE" sz="2000" b="1" i="0" kern="100" dirty="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Tax revenue increases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IE" sz="2000" b="1" i="0" kern="100" dirty="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Unemployment may increase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IE" sz="2000" b="1" i="0" kern="100" dirty="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Government borrowing may rise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IE" sz="2000" b="1" i="0" kern="100" dirty="0">
                          <a:solidFill>
                            <a:srgbClr val="203D48"/>
                          </a:solidFill>
                          <a:effectLst/>
                          <a:latin typeface="Source Sans Pro SemiBold" panose="020B0603030403020204" pitchFamily="34" charset="0"/>
                          <a:ea typeface="Source Sans Pro SemiBold" panose="020B0603030403020204" pitchFamily="34" charset="0"/>
                        </a:rPr>
                        <a:t>Consumer confidence may fall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850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5485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36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 Does Economic Growth Impact Individuals?</a:t>
            </a:r>
          </a:p>
        </p:txBody>
      </p:sp>
      <p:sp>
        <p:nvSpPr>
          <p:cNvPr id="4" name="Header 4"/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983387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Positive Economic Growth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3" name="Content 3"/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Businesses expand, leading to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 jobs and higher employment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increasing household incomes and living standards.</a:t>
            </a:r>
          </a:p>
        </p:txBody>
      </p:sp>
      <p:sp>
        <p:nvSpPr>
          <p:cNvPr id="5" name="Header 5"/>
          <p:cNvSpPr>
            <a:spLocks noGrp="1"/>
          </p:cNvSpPr>
          <p:nvPr>
            <p:ph type="body" idx="3"/>
          </p:nvPr>
        </p:nvSpPr>
        <p:spPr>
          <a:xfrm>
            <a:off x="6937284" y="1690688"/>
            <a:ext cx="4615920" cy="983386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Negative Economic Growth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 / recession)</a:t>
            </a:r>
          </a:p>
        </p:txBody>
      </p:sp>
      <p:sp>
        <p:nvSpPr>
          <p:cNvPr id="7" name="TextBox 7"/>
          <p:cNvSpPr txBox="1">
            <a:spLocks/>
          </p:cNvSpPr>
          <p:nvPr/>
        </p:nvSpPr>
        <p:spPr>
          <a:xfrm>
            <a:off x="6395417" y="2836828"/>
            <a:ext cx="5157787" cy="302108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Job losses or reduced hours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cause lower household income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reduced spending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5306F-DD86-F4B6-12EA-BB8FF2940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41A9D-F664-077C-474F-A46D49CF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36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 Does Economic Growth Impact Businesses?</a:t>
            </a:r>
          </a:p>
        </p:txBody>
      </p:sp>
      <p:sp>
        <p:nvSpPr>
          <p:cNvPr id="4" name="Header 4">
            <a:extLst>
              <a:ext uri="{FF2B5EF4-FFF2-40B4-BE49-F238E27FC236}">
                <a16:creationId xmlns:a16="http://schemas.microsoft.com/office/drawing/2014/main" id="{CD263234-A256-38A2-6499-77509444F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983387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Positive Economic Growth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6D861539-87D6-C55C-606C-578350F57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Increased demand for goods and services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increases investor confidence 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 its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easier to access finance to expand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  <p:sp>
        <p:nvSpPr>
          <p:cNvPr id="5" name="Header 5">
            <a:extLst>
              <a:ext uri="{FF2B5EF4-FFF2-40B4-BE49-F238E27FC236}">
                <a16:creationId xmlns:a16="http://schemas.microsoft.com/office/drawing/2014/main" id="{1D91BC68-4F35-262F-48A7-4474E804A58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937284" y="1690688"/>
            <a:ext cx="4615920" cy="983386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Negative Economic Growth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 / recession)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2008C3B-4E88-1084-5DD8-4E3B764C32AE}"/>
              </a:ext>
            </a:extLst>
          </p:cNvPr>
          <p:cNvSpPr txBox="1">
            <a:spLocks/>
          </p:cNvSpPr>
          <p:nvPr/>
        </p:nvSpPr>
        <p:spPr>
          <a:xfrm>
            <a:off x="6395417" y="2836828"/>
            <a:ext cx="5157787" cy="3021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Falling sales and profits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increasing the risk of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closures or downsizing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6556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FDE55-1FE0-4532-1F95-473FC6E16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8E684-95F2-F11E-2BFF-59EC40BBA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E" sz="36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 Does Economic Growth Impact our Economy?</a:t>
            </a:r>
          </a:p>
        </p:txBody>
      </p:sp>
      <p:sp>
        <p:nvSpPr>
          <p:cNvPr id="4" name="Header 4">
            <a:extLst>
              <a:ext uri="{FF2B5EF4-FFF2-40B4-BE49-F238E27FC236}">
                <a16:creationId xmlns:a16="http://schemas.microsoft.com/office/drawing/2014/main" id="{268C13FC-C6D6-201C-6B8B-75BFB436C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983387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Positive Economic Growth</a:t>
            </a:r>
          </a:p>
          <a:p>
            <a:pPr algn="ctr"/>
            <a:r>
              <a:rPr lang="en-IE" sz="28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(good trend)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8C62942F-63CF-F0F3-21EE-FBC190E72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5157787" cy="3365638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Higher tax revenue (PAYE,VAT) and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reduced government spending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on jobseekers allowance will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reduce the need for increased government borrowing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  <p:sp>
        <p:nvSpPr>
          <p:cNvPr id="5" name="Header 5">
            <a:extLst>
              <a:ext uri="{FF2B5EF4-FFF2-40B4-BE49-F238E27FC236}">
                <a16:creationId xmlns:a16="http://schemas.microsoft.com/office/drawing/2014/main" id="{67AB0FC7-AF03-9CDF-E5F4-F2C638AFAD2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937284" y="1690688"/>
            <a:ext cx="4615920" cy="983386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Negative Economic Growth</a:t>
            </a:r>
          </a:p>
          <a:p>
            <a:pPr algn="ctr"/>
            <a:r>
              <a:rPr lang="en-IE" sz="28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(bad trend / recession)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9018ADC-C396-9E50-5490-804B2FDEDD0F}"/>
              </a:ext>
            </a:extLst>
          </p:cNvPr>
          <p:cNvSpPr txBox="1">
            <a:spLocks/>
          </p:cNvSpPr>
          <p:nvPr/>
        </p:nvSpPr>
        <p:spPr>
          <a:xfrm>
            <a:off x="6395417" y="2836828"/>
            <a:ext cx="5157787" cy="3021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Lower tax revenue (PAYE,VAT) and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increased government spending </a:t>
            </a:r>
            <a:r>
              <a:rPr lang="en-IE" sz="22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needed for </a:t>
            </a:r>
            <a:r>
              <a:rPr lang="en-IE" sz="22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extra supports like more Jobseeker’s Allowance.</a:t>
            </a:r>
            <a:endParaRPr lang="en-IE" sz="2200" b="1" dirty="0">
              <a:solidFill>
                <a:srgbClr val="203D48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896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06719-18D2-7190-BE51-AD648863E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3826-E41E-E9E9-7B89-9F0BF78D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89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Workbook Q15 -&gt; Q16</a:t>
            </a:r>
          </a:p>
        </p:txBody>
      </p:sp>
    </p:spTree>
    <p:extLst>
      <p:ext uri="{BB962C8B-B14F-4D97-AF65-F5344CB8AC3E}">
        <p14:creationId xmlns:p14="http://schemas.microsoft.com/office/powerpoint/2010/main" val="37201974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National Debt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National Debt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is the total amount of money the government owes after borrowing to cover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budget deficits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. 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Most countries have a national debt, as governments regularly spend more than they collect in tax revenue. The interest repaid on the debt is called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servicing the national debt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C9A2F-04A8-D67D-3375-E5827519B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5E48-73AE-E110-1B42-22A868292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6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National Debt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8B131-B66D-54CE-2E35-E948BA8F2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Who Manages Ireland's National Debt?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National Treasury Management Agency (NTMA)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borrows money on behalf of the Irish government by selling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government bonds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to large investors such as banks and pension funds worldwide. It manages repayments and ensures interest is paid on time.</a:t>
            </a:r>
          </a:p>
        </p:txBody>
      </p:sp>
    </p:spTree>
    <p:extLst>
      <p:ext uri="{BB962C8B-B14F-4D97-AF65-F5344CB8AC3E}">
        <p14:creationId xmlns:p14="http://schemas.microsoft.com/office/powerpoint/2010/main" val="12515853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48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When Would National Debt Increase or Decrease?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399449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F3220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National Debt Increases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– when the government runs a </a:t>
            </a:r>
            <a:r>
              <a:rPr lang="en-IE" sz="3200" b="1" dirty="0">
                <a:solidFill>
                  <a:srgbClr val="F3220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budget deficit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(spending &gt; revenue):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Tax revenue falls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, e.g. during a recession when fewer people are working and less income tax is collected.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Government spending rises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, e.g. during an economic crisis or a global emergency such as COVID-19.</a:t>
            </a:r>
          </a:p>
          <a:p>
            <a:pPr marL="0" indent="0">
              <a:lnSpc>
                <a:spcPct val="120000"/>
              </a:lnSpc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E" sz="3200" b="1" dirty="0">
                <a:solidFill>
                  <a:srgbClr val="049F84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National Debt Decreases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– when the government runs a </a:t>
            </a:r>
            <a:r>
              <a:rPr lang="en-IE" sz="3200" b="1" dirty="0">
                <a:solidFill>
                  <a:srgbClr val="049F84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budget surplus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(revenue &gt; spending):</a:t>
            </a:r>
          </a:p>
          <a:p>
            <a:pPr marL="742950" indent="-742950">
              <a:lnSpc>
                <a:spcPct val="12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government uses the surplus to </a:t>
            </a:r>
            <a:r>
              <a:rPr lang="en-IE" sz="3200" b="1" dirty="0">
                <a:solidFill>
                  <a:srgbClr val="00B2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repay some of the money owed</a:t>
            </a:r>
            <a:r>
              <a:rPr lang="en-IE" sz="3200" b="1" dirty="0">
                <a:solidFill>
                  <a:srgbClr val="203D48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, reducing the overall debt.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en-IE" sz="3200" b="1" dirty="0">
              <a:solidFill>
                <a:srgbClr val="203D48"/>
              </a:solidFill>
              <a:latin typeface="Source Sans Pro SemiBold" panose="020B0603030403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023862-FAAA-EC9F-A069-47FC0291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1717-F97D-FA77-12B5-4631B598E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5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 Does National Debt Impact Ireland?</a:t>
            </a:r>
          </a:p>
        </p:txBody>
      </p:sp>
      <p:sp>
        <p:nvSpPr>
          <p:cNvPr id="4" name="Header 4">
            <a:extLst>
              <a:ext uri="{FF2B5EF4-FFF2-40B4-BE49-F238E27FC236}">
                <a16:creationId xmlns:a16="http://schemas.microsoft.com/office/drawing/2014/main" id="{BA8B8944-FCA6-6B2F-E654-94BEB84F5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56268"/>
            <a:ext cx="8253412" cy="762000"/>
          </a:xfrm>
        </p:spPr>
        <p:txBody>
          <a:bodyPr>
            <a:normAutofit/>
          </a:bodyPr>
          <a:lstStyle/>
          <a:p>
            <a:r>
              <a:rPr lang="en-IE" sz="3600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Falling National Debt (good trend)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D4741A19-9906-23BE-5CE5-B4A117381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10133012" cy="33656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IE" sz="4000" b="1" dirty="0">
                <a:solidFill>
                  <a:srgbClr val="FFA7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Individuals: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Lower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interest repayments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mean the government has more money to spend on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improving public services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such as health and education.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IE" sz="4000" b="1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Businesses: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Creates a more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stable economy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which gives businesses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confidence to invest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create new jobs.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IE" sz="4000" b="1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Our Economy: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Ireland will have a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better credit rating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making it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cheaper and easier to borrow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the future.</a:t>
            </a:r>
          </a:p>
        </p:txBody>
      </p:sp>
    </p:spTree>
    <p:extLst>
      <p:ext uri="{BB962C8B-B14F-4D97-AF65-F5344CB8AC3E}">
        <p14:creationId xmlns:p14="http://schemas.microsoft.com/office/powerpoint/2010/main" val="19633838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C8338C-2A20-65FF-BEFF-A87DCB4C7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C7B6B-1FF2-DCDD-4980-4CFF5B0A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sz="5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 Does National Debt Impact Ireland?</a:t>
            </a:r>
          </a:p>
        </p:txBody>
      </p:sp>
      <p:sp>
        <p:nvSpPr>
          <p:cNvPr id="4" name="Header 4">
            <a:extLst>
              <a:ext uri="{FF2B5EF4-FFF2-40B4-BE49-F238E27FC236}">
                <a16:creationId xmlns:a16="http://schemas.microsoft.com/office/drawing/2014/main" id="{07FD1D1A-DD6C-9FEE-D748-F7A431C49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56268"/>
            <a:ext cx="8253412" cy="762000"/>
          </a:xfrm>
        </p:spPr>
        <p:txBody>
          <a:bodyPr>
            <a:normAutofit/>
          </a:bodyPr>
          <a:lstStyle/>
          <a:p>
            <a:r>
              <a:rPr lang="en-IE" sz="3600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National Debt (bad trend)</a:t>
            </a:r>
          </a:p>
        </p:txBody>
      </p:sp>
      <p:sp>
        <p:nvSpPr>
          <p:cNvPr id="3" name="Content 3">
            <a:extLst>
              <a:ext uri="{FF2B5EF4-FFF2-40B4-BE49-F238E27FC236}">
                <a16:creationId xmlns:a16="http://schemas.microsoft.com/office/drawing/2014/main" id="{6B404A5E-286B-B742-2BF8-7D296C3E2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4550"/>
            <a:ext cx="10133012" cy="33656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IE" sz="4000" b="1" dirty="0">
                <a:solidFill>
                  <a:srgbClr val="FFA7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Individuals: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government may have to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increase taxes (</a:t>
            </a:r>
            <a:r>
              <a:rPr lang="en-IE" sz="4000" b="1" dirty="0" err="1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eg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PAYE)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pay off the debt, leaving families with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less disposable income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IE" sz="4000" b="1" dirty="0">
                <a:solidFill>
                  <a:srgbClr val="049F8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Businesses: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Higher debt can lead to greater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economic uncertainty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making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businesses less likely to expand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IE" sz="4000" b="1" dirty="0">
                <a:solidFill>
                  <a:srgbClr val="F322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Our Economy: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 large slice of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tax revenue is spent on interest 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 the debt, making it </a:t>
            </a:r>
            <a:r>
              <a:rPr lang="en-IE" sz="4000" b="1" dirty="0">
                <a:solidFill>
                  <a:srgbClr val="00B2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harder to improve budget deficits</a:t>
            </a:r>
            <a:r>
              <a:rPr lang="en-IE" sz="4000" b="1" dirty="0">
                <a:solidFill>
                  <a:srgbClr val="203D4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48831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8B2E3D-0F34-993C-4BE5-80F002E17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4509F-8D9A-98B0-04F6-77D18B705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89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Workbook Q17</a:t>
            </a:r>
          </a:p>
        </p:txBody>
      </p:sp>
    </p:spTree>
    <p:extLst>
      <p:ext uri="{BB962C8B-B14F-4D97-AF65-F5344CB8AC3E}">
        <p14:creationId xmlns:p14="http://schemas.microsoft.com/office/powerpoint/2010/main" val="1858723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2837</Words>
  <Application>Microsoft Macintosh PowerPoint</Application>
  <PresentationFormat>Widescreen</PresentationFormat>
  <Paragraphs>280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ADLaM Display</vt:lpstr>
      <vt:lpstr>Arial</vt:lpstr>
      <vt:lpstr>Avenir Book</vt:lpstr>
      <vt:lpstr>Mangal Pro</vt:lpstr>
      <vt:lpstr>Source Sans Pro</vt:lpstr>
      <vt:lpstr>Source Sans Pro SemiBold</vt:lpstr>
      <vt:lpstr>Symbol</vt:lpstr>
      <vt:lpstr>Trebuchet MS</vt:lpstr>
      <vt:lpstr>Office Theme</vt:lpstr>
      <vt:lpstr>Economic Indicators</vt:lpstr>
      <vt:lpstr>Introduction Activity</vt:lpstr>
      <vt:lpstr>Introduction Activity</vt:lpstr>
      <vt:lpstr>Introduction Activity</vt:lpstr>
      <vt:lpstr>What is inflation?</vt:lpstr>
      <vt:lpstr>How is inflation measured?</vt:lpstr>
      <vt:lpstr>Why Is Measuring Inflation Useful?</vt:lpstr>
      <vt:lpstr>What Is A Normal Level Of Inflation?</vt:lpstr>
      <vt:lpstr>Causes Of Inflation</vt:lpstr>
      <vt:lpstr>PowerPoint Presentation</vt:lpstr>
      <vt:lpstr>Impact Of Inflation on Individuals</vt:lpstr>
      <vt:lpstr>PowerPoint Presentation</vt:lpstr>
      <vt:lpstr>PowerPoint Presentation</vt:lpstr>
      <vt:lpstr>Workbook Q1 -&gt; Q5</vt:lpstr>
      <vt:lpstr>Employment</vt:lpstr>
      <vt:lpstr>What Is A Good Level For An Economy?</vt:lpstr>
      <vt:lpstr>Impact Of Employment On Individuals</vt:lpstr>
      <vt:lpstr>Impact Of Employment On Business</vt:lpstr>
      <vt:lpstr>Impact Of Employment On The Economy</vt:lpstr>
      <vt:lpstr>PowerPoint Presentation</vt:lpstr>
      <vt:lpstr>PowerPoint Presentation</vt:lpstr>
      <vt:lpstr>PowerPoint Presentation</vt:lpstr>
      <vt:lpstr>Workbook Q6 -&gt; Q8</vt:lpstr>
      <vt:lpstr>Interest Rates</vt:lpstr>
      <vt:lpstr>Impact Of Changing Interest Rates</vt:lpstr>
      <vt:lpstr>Who Sets The Interest Rate In Ireland?</vt:lpstr>
      <vt:lpstr>Impact Of Interest Rates On Individuals</vt:lpstr>
      <vt:lpstr>Impact Of Interest Rates On Business</vt:lpstr>
      <vt:lpstr>Impact Of Interest Rates On The Economy</vt:lpstr>
      <vt:lpstr>PowerPoint Presentation</vt:lpstr>
      <vt:lpstr>PowerPoint Presentation</vt:lpstr>
      <vt:lpstr>PowerPoint Presentation</vt:lpstr>
      <vt:lpstr>Workbook Q9 -&gt; Q13</vt:lpstr>
      <vt:lpstr>National Income</vt:lpstr>
      <vt:lpstr>Why Is Measuring National Income Useful?</vt:lpstr>
      <vt:lpstr>Workbook Q14</vt:lpstr>
      <vt:lpstr>Economic Growth</vt:lpstr>
      <vt:lpstr>Economic Growth</vt:lpstr>
      <vt:lpstr>How Does Economic Growth Impact Individuals?</vt:lpstr>
      <vt:lpstr>How Does Economic Growth Impact Businesses?</vt:lpstr>
      <vt:lpstr>How Does Economic Growth Impact our Economy?</vt:lpstr>
      <vt:lpstr>Workbook Q15 -&gt; Q16</vt:lpstr>
      <vt:lpstr>National Debt</vt:lpstr>
      <vt:lpstr>National Debt</vt:lpstr>
      <vt:lpstr>When Would National Debt Increase or Decrease?</vt:lpstr>
      <vt:lpstr>How Does National Debt Impact Ireland?</vt:lpstr>
      <vt:lpstr>How Does National Debt Impact Ireland?</vt:lpstr>
      <vt:lpstr>Workbook Q17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Gavin Duffy</dc:creator>
  <cp:lastModifiedBy>Gavin Duffy</cp:lastModifiedBy>
  <cp:revision>13</cp:revision>
  <dcterms:created xsi:type="dcterms:W3CDTF">2026-03-09T17:24:47Z</dcterms:created>
  <dcterms:modified xsi:type="dcterms:W3CDTF">2026-03-12T21:33:50Z</dcterms:modified>
</cp:coreProperties>
</file>