
<file path=[Content_Types].xml><?xml version="1.0" encoding="utf-8"?>
<Types xmlns="http://schemas.openxmlformats.org/package/2006/content-types">
  <Default Extension="bin" ContentType="application/vnd.openxmlformats-officedocument.oleObject"/>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Lst>
  <p:sldSz cx="18288000" cy="10287000"/>
  <p:notesSz cx="6858000" cy="9144000"/>
  <p:embeddedFontLst>
    <p:embeddedFont>
      <p:font typeface="Calibri (MS) Bold" panose="020F0702030404030204" pitchFamily="34" charset="0"/>
      <p:regular r:id="rId78"/>
      <p:bold r:id="rId79"/>
    </p:embeddedFont>
    <p:embeddedFont>
      <p:font typeface="Calibri (MS) Bold Italics" panose="020F07020304040A0204" pitchFamily="34" charset="0"/>
      <p:regular r:id="rId80"/>
      <p:bold r:id="rId81"/>
      <p:italic r:id="rId82"/>
      <p:boldItalic r:id="rId83"/>
    </p:embeddedFont>
    <p:embeddedFont>
      <p:font typeface="Calibri (MS) Italics" panose="020F05020202040A0204" pitchFamily="34" charset="0"/>
      <p:regular r:id="rId84"/>
      <p:italic r:id="rId85"/>
    </p:embeddedFont>
    <p:embeddedFont>
      <p:font typeface="Garet" pitchFamily="2" charset="77"/>
      <p:regular r:id="rId86"/>
    </p:embeddedFont>
    <p:embeddedFont>
      <p:font typeface="Garet Bold" pitchFamily="2" charset="77"/>
      <p:regular r:id="rId87"/>
      <p:bold r:id="rId88"/>
    </p:embeddedFont>
    <p:embeddedFont>
      <p:font typeface="League Spartan" pitchFamily="2" charset="77"/>
      <p:regular r:id="rId89"/>
      <p:bold r:id="rId9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502" autoAdjust="0"/>
    <p:restoredTop sz="94626" autoAdjust="0"/>
  </p:normalViewPr>
  <p:slideViewPr>
    <p:cSldViewPr>
      <p:cViewPr varScale="1">
        <p:scale>
          <a:sx n="71" d="100"/>
          <a:sy n="71" d="100"/>
        </p:scale>
        <p:origin x="240" y="152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font" Target="fonts/font7.fntdata"/><Relationship Id="rId89" Type="http://schemas.openxmlformats.org/officeDocument/2006/relationships/font" Target="fonts/font12.fntdata"/><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font" Target="fonts/font2.fntdata"/><Relationship Id="rId5" Type="http://schemas.openxmlformats.org/officeDocument/2006/relationships/slide" Target="slides/slide4.xml"/><Relationship Id="rId90" Type="http://schemas.openxmlformats.org/officeDocument/2006/relationships/font" Target="fonts/font13.fntdata"/><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font" Target="fonts/font3.fntdata"/><Relationship Id="rId85" Type="http://schemas.openxmlformats.org/officeDocument/2006/relationships/font" Target="fonts/font8.fntdata"/><Relationship Id="rId93"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font" Target="fonts/font6.fntdata"/><Relationship Id="rId88" Type="http://schemas.openxmlformats.org/officeDocument/2006/relationships/font" Target="fonts/font11.fntdata"/><Relationship Id="rId9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font" Target="fonts/font1.fntdata"/><Relationship Id="rId81" Type="http://schemas.openxmlformats.org/officeDocument/2006/relationships/font" Target="fonts/font4.fntdata"/><Relationship Id="rId86" Type="http://schemas.openxmlformats.org/officeDocument/2006/relationships/font" Target="fonts/font9.fntdata"/><Relationship Id="rId9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viewProps" Target="viewProp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font" Target="fonts/font10.fntdata"/><Relationship Id="rId61" Type="http://schemas.openxmlformats.org/officeDocument/2006/relationships/slide" Target="slides/slide60.xml"/><Relationship Id="rId82" Type="http://schemas.openxmlformats.org/officeDocument/2006/relationships/font" Target="fonts/font5.fntdata"/><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3/20/26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svg"/><Relationship Id="rId1" Type="http://schemas.openxmlformats.org/officeDocument/2006/relationships/slideLayout" Target="../slideLayouts/slideLayout7.xml"/><Relationship Id="rId4" Type="http://schemas.openxmlformats.org/officeDocument/2006/relationships/image" Target="../media/image1.sv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svg"/><Relationship Id="rId1" Type="http://schemas.openxmlformats.org/officeDocument/2006/relationships/slideLayout" Target="../slideLayouts/slideLayout7.xml"/><Relationship Id="rId4" Type="http://schemas.openxmlformats.org/officeDocument/2006/relationships/image" Target="../media/image1.svg"/></Relationships>
</file>

<file path=ppt/slides/_rels/slide12.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sv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svg"/><Relationship Id="rId7" Type="http://schemas.openxmlformats.org/officeDocument/2006/relationships/image" Target="../media/image19.svg"/><Relationship Id="rId2" Type="http://schemas.openxmlformats.org/officeDocument/2006/relationships/image" Target="../media/image2.sv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oleObject" Target="../embeddings/oleObject1.bin"/><Relationship Id="rId9" Type="http://schemas.openxmlformats.org/officeDocument/2006/relationships/image" Target="../media/image21.svg"/></Relationships>
</file>

<file path=ppt/slides/_rels/slide15.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image" Target="../media/image22.png"/><Relationship Id="rId7" Type="http://schemas.openxmlformats.org/officeDocument/2006/relationships/image" Target="../media/image20.svg"/><Relationship Id="rId2" Type="http://schemas.openxmlformats.org/officeDocument/2006/relationships/image" Target="../media/image2.svg"/><Relationship Id="rId1" Type="http://schemas.openxmlformats.org/officeDocument/2006/relationships/slideLayout" Target="../slideLayouts/slideLayout7.xml"/><Relationship Id="rId6" Type="http://schemas.openxmlformats.org/officeDocument/2006/relationships/image" Target="../media/image23.png"/><Relationship Id="rId5" Type="http://schemas.openxmlformats.org/officeDocument/2006/relationships/oleObject" Target="../embeddings/oleObject1.bin"/><Relationship Id="rId4" Type="http://schemas.openxmlformats.org/officeDocument/2006/relationships/image" Target="../media/image1.svg"/></Relationships>
</file>

<file path=ppt/slides/_rels/slide16.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image" Target="../media/image1.svg"/><Relationship Id="rId7" Type="http://schemas.openxmlformats.org/officeDocument/2006/relationships/image" Target="../media/image25.png"/><Relationship Id="rId2" Type="http://schemas.openxmlformats.org/officeDocument/2006/relationships/image" Target="../media/image2.svg"/><Relationship Id="rId1" Type="http://schemas.openxmlformats.org/officeDocument/2006/relationships/slideLayout" Target="../slideLayouts/slideLayout7.xml"/><Relationship Id="rId6" Type="http://schemas.openxmlformats.org/officeDocument/2006/relationships/image" Target="../media/image20.svg"/><Relationship Id="rId5" Type="http://schemas.openxmlformats.org/officeDocument/2006/relationships/image" Target="../media/image24.png"/><Relationship Id="rId4" Type="http://schemas.openxmlformats.org/officeDocument/2006/relationships/oleObject" Target="../embeddings/oleObject1.bin"/></Relationships>
</file>

<file path=ppt/slides/_rels/slide17.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1.svg"/><Relationship Id="rId7" Type="http://schemas.openxmlformats.org/officeDocument/2006/relationships/image" Target="../media/image21.svg"/><Relationship Id="rId2" Type="http://schemas.openxmlformats.org/officeDocument/2006/relationships/image" Target="../media/image2.svg"/><Relationship Id="rId1" Type="http://schemas.openxmlformats.org/officeDocument/2006/relationships/slideLayout" Target="../slideLayouts/slideLayout7.xml"/><Relationship Id="rId6" Type="http://schemas.openxmlformats.org/officeDocument/2006/relationships/image" Target="../media/image20.svg"/><Relationship Id="rId5" Type="http://schemas.openxmlformats.org/officeDocument/2006/relationships/image" Target="../media/image26.png"/><Relationship Id="rId4" Type="http://schemas.openxmlformats.org/officeDocument/2006/relationships/oleObject" Target="../embeddings/oleObject1.bin"/><Relationship Id="rId9" Type="http://schemas.openxmlformats.org/officeDocument/2006/relationships/image" Target="../media/image19.svg"/></Relationships>
</file>

<file path=ppt/slides/_rels/slide18.xml.rels><?xml version="1.0" encoding="UTF-8" standalone="yes"?>
<Relationships xmlns="http://schemas.openxmlformats.org/package/2006/relationships"><Relationship Id="rId8" Type="http://schemas.openxmlformats.org/officeDocument/2006/relationships/image" Target="../media/image30.jpeg"/><Relationship Id="rId3" Type="http://schemas.openxmlformats.org/officeDocument/2006/relationships/image" Target="../media/image2.svg"/><Relationship Id="rId7" Type="http://schemas.openxmlformats.org/officeDocument/2006/relationships/image" Target="../media/image29.png"/><Relationship Id="rId2" Type="http://schemas.openxmlformats.org/officeDocument/2006/relationships/slideLayout" Target="../slideLayouts/slideLayout7.xml"/><Relationship Id="rId1" Type="http://schemas.openxmlformats.org/officeDocument/2006/relationships/video" Target="https://vimeo.com/1163192999?share=copy&amp;fl=sv&amp;fe=ci" TargetMode="External"/><Relationship Id="rId6" Type="http://schemas.openxmlformats.org/officeDocument/2006/relationships/oleObject" Target="../embeddings/oleObject2.bin"/><Relationship Id="rId5" Type="http://schemas.openxmlformats.org/officeDocument/2006/relationships/image" Target="../media/image28.png"/><Relationship Id="rId4" Type="http://schemas.openxmlformats.org/officeDocument/2006/relationships/image" Target="../media/image1.svg"/></Relationships>
</file>

<file path=ppt/slides/_rels/slide19.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Layout" Target="../slideLayouts/slideLayout7.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sv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Layout" Target="../slideLayouts/slideLayout7.xml"/><Relationship Id="rId5" Type="http://schemas.openxmlformats.org/officeDocument/2006/relationships/image" Target="../media/image34.png"/><Relationship Id="rId4" Type="http://schemas.openxmlformats.org/officeDocument/2006/relationships/image" Target="../media/image31.png"/></Relationships>
</file>

<file path=ppt/slides/_rels/slide2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sv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sv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sv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svg"/><Relationship Id="rId7" Type="http://schemas.openxmlformats.org/officeDocument/2006/relationships/image" Target="../media/image38.png"/><Relationship Id="rId2" Type="http://schemas.openxmlformats.org/officeDocument/2006/relationships/image" Target="../media/image2.svg"/><Relationship Id="rId1" Type="http://schemas.openxmlformats.org/officeDocument/2006/relationships/slideLayout" Target="../slideLayouts/slideLayout7.xml"/><Relationship Id="rId6" Type="http://schemas.openxmlformats.org/officeDocument/2006/relationships/image" Target="../media/image32.png"/><Relationship Id="rId5" Type="http://schemas.openxmlformats.org/officeDocument/2006/relationships/image" Target="../media/image34.png"/><Relationship Id="rId4" Type="http://schemas.openxmlformats.org/officeDocument/2006/relationships/image" Target="../media/image31.png"/></Relationships>
</file>

<file path=ppt/slides/_rels/slide27.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svg"/><Relationship Id="rId7" Type="http://schemas.openxmlformats.org/officeDocument/2006/relationships/image" Target="../media/image41.svg"/><Relationship Id="rId2" Type="http://schemas.openxmlformats.org/officeDocument/2006/relationships/image" Target="../media/image2.svg"/><Relationship Id="rId1" Type="http://schemas.openxmlformats.org/officeDocument/2006/relationships/slideLayout" Target="../slideLayouts/slideLayout7.xml"/><Relationship Id="rId6" Type="http://schemas.openxmlformats.org/officeDocument/2006/relationships/image" Target="../media/image40.svg"/><Relationship Id="rId5" Type="http://schemas.openxmlformats.org/officeDocument/2006/relationships/image" Target="../media/image39.png"/><Relationship Id="rId4" Type="http://schemas.openxmlformats.org/officeDocument/2006/relationships/image" Target="../media/image31.png"/></Relationships>
</file>

<file path=ppt/slides/_rels/slide29.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5.svg"/><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3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hyperlink" Target="https://create.kahoot.it/details/d94a0c99-6795-4ab7-83cc-50d64f0462cc" TargetMode="External"/><Relationship Id="rId2" Type="http://schemas.openxmlformats.org/officeDocument/2006/relationships/image" Target="../media/image11.svg"/><Relationship Id="rId1" Type="http://schemas.openxmlformats.org/officeDocument/2006/relationships/slideLayout" Target="../slideLayouts/slideLayout7.xml"/><Relationship Id="rId6" Type="http://schemas.openxmlformats.org/officeDocument/2006/relationships/image" Target="../media/image46.svg"/><Relationship Id="rId5" Type="http://schemas.openxmlformats.org/officeDocument/2006/relationships/image" Target="../media/image45.svg"/><Relationship Id="rId4" Type="http://schemas.openxmlformats.org/officeDocument/2006/relationships/image" Target="../media/image44.png"/></Relationships>
</file>

<file path=ppt/slides/_rels/slide3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hyperlink" Target="https://jcbusinesshub.com/wp-content/uploads/sites/3/2026/02/Snakes-and-Ladders-DS.pdf" TargetMode="External"/><Relationship Id="rId1" Type="http://schemas.openxmlformats.org/officeDocument/2006/relationships/slideLayout" Target="../slideLayouts/slideLayout7.xml"/><Relationship Id="rId4" Type="http://schemas.openxmlformats.org/officeDocument/2006/relationships/image" Target="../media/image48.svg"/></Relationships>
</file>

<file path=ppt/slides/_rels/slide35.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sv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svg"/><Relationship Id="rId1" Type="http://schemas.openxmlformats.org/officeDocument/2006/relationships/slideLayout" Target="../slideLayouts/slideLayout7.xml"/><Relationship Id="rId5" Type="http://schemas.openxmlformats.org/officeDocument/2006/relationships/image" Target="../media/image49.svg"/><Relationship Id="rId4" Type="http://schemas.openxmlformats.org/officeDocument/2006/relationships/image" Target="../media/image1.svg"/></Relationships>
</file>

<file path=ppt/slides/_rels/slide37.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38.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Layout" Target="../slideLayouts/slideLayout7.xml"/><Relationship Id="rId4" Type="http://schemas.openxmlformats.org/officeDocument/2006/relationships/image" Target="../media/image51.png"/></Relationships>
</file>

<file path=ppt/slides/_rels/slide3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slideLayout" Target="../slideLayouts/slideLayout7.xml"/><Relationship Id="rId1" Type="http://schemas.openxmlformats.org/officeDocument/2006/relationships/video" Target="https://vimeo.com/1163193083" TargetMode="External"/><Relationship Id="rId6" Type="http://schemas.openxmlformats.org/officeDocument/2006/relationships/image" Target="../media/image30.jpeg"/><Relationship Id="rId5" Type="http://schemas.openxmlformats.org/officeDocument/2006/relationships/image" Target="../media/image28.png"/><Relationship Id="rId4" Type="http://schemas.openxmlformats.org/officeDocument/2006/relationships/image" Target="../media/image1.svg"/></Relationships>
</file>

<file path=ppt/slides/_rels/slide4.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sv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2.svg"/><Relationship Id="rId1" Type="http://schemas.openxmlformats.org/officeDocument/2006/relationships/slideLayout" Target="../slideLayouts/slideLayout7.xml"/><Relationship Id="rId4" Type="http://schemas.openxmlformats.org/officeDocument/2006/relationships/image" Target="../media/image1.svg"/></Relationships>
</file>

<file path=ppt/slides/_rels/slide4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svg"/><Relationship Id="rId1" Type="http://schemas.openxmlformats.org/officeDocument/2006/relationships/slideLayout" Target="../slideLayouts/slideLayout7.xml"/><Relationship Id="rId4" Type="http://schemas.openxmlformats.org/officeDocument/2006/relationships/image" Target="../media/image53.png"/></Relationships>
</file>

<file path=ppt/slides/_rels/slide44.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sv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8" Type="http://schemas.openxmlformats.org/officeDocument/2006/relationships/image" Target="../media/image58.svg"/><Relationship Id="rId3" Type="http://schemas.openxmlformats.org/officeDocument/2006/relationships/image" Target="../media/image1.svg"/><Relationship Id="rId7" Type="http://schemas.openxmlformats.org/officeDocument/2006/relationships/image" Target="../media/image57.svg"/><Relationship Id="rId2" Type="http://schemas.openxmlformats.org/officeDocument/2006/relationships/image" Target="../media/image2.svg"/><Relationship Id="rId1" Type="http://schemas.openxmlformats.org/officeDocument/2006/relationships/slideLayout" Target="../slideLayouts/slideLayout7.xml"/><Relationship Id="rId6" Type="http://schemas.openxmlformats.org/officeDocument/2006/relationships/image" Target="../media/image56.svg"/><Relationship Id="rId5" Type="http://schemas.openxmlformats.org/officeDocument/2006/relationships/image" Target="../media/image55.png"/><Relationship Id="rId4" Type="http://schemas.openxmlformats.org/officeDocument/2006/relationships/image" Target="../media/image54.png"/></Relationships>
</file>

<file path=ppt/slides/_rels/slide47.xml.rels><?xml version="1.0" encoding="UTF-8" standalone="yes"?>
<Relationships xmlns="http://schemas.openxmlformats.org/package/2006/relationships"><Relationship Id="rId8" Type="http://schemas.openxmlformats.org/officeDocument/2006/relationships/image" Target="../media/image59.svg"/><Relationship Id="rId3" Type="http://schemas.openxmlformats.org/officeDocument/2006/relationships/image" Target="../media/image1.svg"/><Relationship Id="rId7" Type="http://schemas.openxmlformats.org/officeDocument/2006/relationships/image" Target="../media/image31.png"/><Relationship Id="rId2" Type="http://schemas.openxmlformats.org/officeDocument/2006/relationships/image" Target="../media/image2.svg"/><Relationship Id="rId1" Type="http://schemas.openxmlformats.org/officeDocument/2006/relationships/slideLayout" Target="../slideLayouts/slideLayout7.xml"/><Relationship Id="rId6" Type="http://schemas.openxmlformats.org/officeDocument/2006/relationships/image" Target="../media/image58.svg"/><Relationship Id="rId5" Type="http://schemas.openxmlformats.org/officeDocument/2006/relationships/image" Target="../media/image56.svg"/><Relationship Id="rId4" Type="http://schemas.openxmlformats.org/officeDocument/2006/relationships/image" Target="../media/image55.png"/><Relationship Id="rId9" Type="http://schemas.openxmlformats.org/officeDocument/2006/relationships/image" Target="../media/image60.svg"/></Relationships>
</file>

<file path=ppt/slides/_rels/slide48.xml.rels><?xml version="1.0" encoding="UTF-8" standalone="yes"?>
<Relationships xmlns="http://schemas.openxmlformats.org/package/2006/relationships"><Relationship Id="rId8" Type="http://schemas.openxmlformats.org/officeDocument/2006/relationships/image" Target="../media/image58.svg"/><Relationship Id="rId3" Type="http://schemas.openxmlformats.org/officeDocument/2006/relationships/image" Target="../media/image1.svg"/><Relationship Id="rId7" Type="http://schemas.openxmlformats.org/officeDocument/2006/relationships/image" Target="../media/image57.svg"/><Relationship Id="rId2" Type="http://schemas.openxmlformats.org/officeDocument/2006/relationships/image" Target="../media/image2.svg"/><Relationship Id="rId1" Type="http://schemas.openxmlformats.org/officeDocument/2006/relationships/slideLayout" Target="../slideLayouts/slideLayout7.xml"/><Relationship Id="rId6" Type="http://schemas.openxmlformats.org/officeDocument/2006/relationships/image" Target="../media/image56.svg"/><Relationship Id="rId5" Type="http://schemas.openxmlformats.org/officeDocument/2006/relationships/image" Target="../media/image55.png"/><Relationship Id="rId4" Type="http://schemas.openxmlformats.org/officeDocument/2006/relationships/image" Target="../media/image54.png"/></Relationships>
</file>

<file path=ppt/slides/_rels/slide49.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5.svg"/><Relationship Id="rId1" Type="http://schemas.openxmlformats.org/officeDocument/2006/relationships/slideLayout" Target="../slideLayouts/slideLayout7.xml"/><Relationship Id="rId4" Type="http://schemas.openxmlformats.org/officeDocument/2006/relationships/image" Target="../media/image61.png"/></Relationships>
</file>

<file path=ppt/slides/_rels/slide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Layout" Target="../slideLayouts/slideLayout7.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svg"/></Relationships>
</file>

<file path=ppt/slides/_rels/slide50.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63.sv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sv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2.svg"/><Relationship Id="rId1" Type="http://schemas.openxmlformats.org/officeDocument/2006/relationships/slideLayout" Target="../slideLayouts/slideLayout7.xml"/><Relationship Id="rId5" Type="http://schemas.openxmlformats.org/officeDocument/2006/relationships/image" Target="../media/image49.svg"/><Relationship Id="rId4" Type="http://schemas.openxmlformats.org/officeDocument/2006/relationships/image" Target="../media/image1.svg"/></Relationships>
</file>

<file path=ppt/slides/_rels/slide54.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Layout" Target="../slideLayouts/slideLayout7.xml"/><Relationship Id="rId4" Type="http://schemas.openxmlformats.org/officeDocument/2006/relationships/image" Target="../media/image64.png"/></Relationships>
</file>

<file path=ppt/slides/_rels/slide55.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Layout" Target="../slideLayouts/slideLayout7.xml"/><Relationship Id="rId4" Type="http://schemas.openxmlformats.org/officeDocument/2006/relationships/image" Target="../media/image65.png"/></Relationships>
</file>

<file path=ppt/slides/_rels/slide56.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sv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69.svg"/><Relationship Id="rId2" Type="http://schemas.openxmlformats.org/officeDocument/2006/relationships/image" Target="../media/image66.png"/><Relationship Id="rId1" Type="http://schemas.openxmlformats.org/officeDocument/2006/relationships/slideLayout" Target="../slideLayouts/slideLayout7.xml"/><Relationship Id="rId6" Type="http://schemas.openxmlformats.org/officeDocument/2006/relationships/image" Target="../media/image68.svg"/><Relationship Id="rId5" Type="http://schemas.openxmlformats.org/officeDocument/2006/relationships/image" Target="../media/image67.svg"/><Relationship Id="rId4" Type="http://schemas.openxmlformats.org/officeDocument/2006/relationships/image" Target="../media/image1.svg"/></Relationships>
</file>

<file path=ppt/slides/_rels/slide5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66.png"/><Relationship Id="rId1" Type="http://schemas.openxmlformats.org/officeDocument/2006/relationships/slideLayout" Target="../slideLayouts/slideLayout7.xml"/><Relationship Id="rId6" Type="http://schemas.openxmlformats.org/officeDocument/2006/relationships/image" Target="../media/image15.svg"/><Relationship Id="rId5" Type="http://schemas.openxmlformats.org/officeDocument/2006/relationships/image" Target="../media/image67.svg"/><Relationship Id="rId4" Type="http://schemas.openxmlformats.org/officeDocument/2006/relationships/image" Target="../media/image1.sv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svg"/><Relationship Id="rId1" Type="http://schemas.openxmlformats.org/officeDocument/2006/relationships/slideLayout" Target="../slideLayouts/slideLayout7.xml"/><Relationship Id="rId6" Type="http://schemas.openxmlformats.org/officeDocument/2006/relationships/image" Target="../media/image1.svg"/><Relationship Id="rId5" Type="http://schemas.openxmlformats.org/officeDocument/2006/relationships/image" Target="../media/image9.png"/><Relationship Id="rId4" Type="http://schemas.openxmlformats.org/officeDocument/2006/relationships/image" Target="../media/image8.png"/></Relationships>
</file>

<file path=ppt/slides/_rels/slide6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66.png"/><Relationship Id="rId1" Type="http://schemas.openxmlformats.org/officeDocument/2006/relationships/slideLayout" Target="../slideLayouts/slideLayout7.xml"/><Relationship Id="rId6" Type="http://schemas.openxmlformats.org/officeDocument/2006/relationships/image" Target="../media/image15.svg"/><Relationship Id="rId5" Type="http://schemas.openxmlformats.org/officeDocument/2006/relationships/image" Target="../media/image67.svg"/><Relationship Id="rId4" Type="http://schemas.openxmlformats.org/officeDocument/2006/relationships/image" Target="../media/image1.svg"/></Relationships>
</file>

<file path=ppt/slides/_rels/slide61.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Layout" Target="../slideLayouts/slideLayout7.xml"/><Relationship Id="rId6" Type="http://schemas.openxmlformats.org/officeDocument/2006/relationships/image" Target="../media/image70.png"/><Relationship Id="rId5" Type="http://schemas.openxmlformats.org/officeDocument/2006/relationships/image" Target="../media/image15.svg"/><Relationship Id="rId4" Type="http://schemas.openxmlformats.org/officeDocument/2006/relationships/image" Target="../media/image67.svg"/></Relationships>
</file>

<file path=ppt/slides/_rels/slide62.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5.svg"/><Relationship Id="rId1" Type="http://schemas.openxmlformats.org/officeDocument/2006/relationships/slideLayout" Target="../slideLayouts/slideLayout7.xml"/><Relationship Id="rId6" Type="http://schemas.openxmlformats.org/officeDocument/2006/relationships/image" Target="../media/image15.svg"/><Relationship Id="rId5" Type="http://schemas.openxmlformats.org/officeDocument/2006/relationships/image" Target="../media/image72.png"/><Relationship Id="rId4" Type="http://schemas.openxmlformats.org/officeDocument/2006/relationships/image" Target="../media/image71.png"/></Relationships>
</file>

<file path=ppt/slides/_rels/slide63.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sv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8" Type="http://schemas.openxmlformats.org/officeDocument/2006/relationships/image" Target="../media/image75.png"/><Relationship Id="rId3" Type="http://schemas.openxmlformats.org/officeDocument/2006/relationships/image" Target="../media/image1.svg"/><Relationship Id="rId7" Type="http://schemas.openxmlformats.org/officeDocument/2006/relationships/image" Target="../media/image21.svg"/><Relationship Id="rId2" Type="http://schemas.openxmlformats.org/officeDocument/2006/relationships/image" Target="../media/image2.svg"/><Relationship Id="rId1" Type="http://schemas.openxmlformats.org/officeDocument/2006/relationships/slideLayout" Target="../slideLayouts/slideLayout7.xml"/><Relationship Id="rId6" Type="http://schemas.openxmlformats.org/officeDocument/2006/relationships/image" Target="../media/image20.svg"/><Relationship Id="rId5" Type="http://schemas.openxmlformats.org/officeDocument/2006/relationships/image" Target="../media/image19.svg"/><Relationship Id="rId4" Type="http://schemas.openxmlformats.org/officeDocument/2006/relationships/image" Target="../media/image74.png"/></Relationships>
</file>

<file path=ppt/slides/_rels/slide66.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21.svg"/><Relationship Id="rId2" Type="http://schemas.openxmlformats.org/officeDocument/2006/relationships/image" Target="../media/image75.png"/><Relationship Id="rId1" Type="http://schemas.openxmlformats.org/officeDocument/2006/relationships/slideLayout" Target="../slideLayouts/slideLayout7.xml"/><Relationship Id="rId6" Type="http://schemas.openxmlformats.org/officeDocument/2006/relationships/image" Target="../media/image76.png"/><Relationship Id="rId5" Type="http://schemas.openxmlformats.org/officeDocument/2006/relationships/image" Target="../media/image20.svg"/><Relationship Id="rId4" Type="http://schemas.openxmlformats.org/officeDocument/2006/relationships/image" Target="../media/image1.svg"/></Relationships>
</file>

<file path=ppt/slides/_rels/slide67.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21.svg"/><Relationship Id="rId2" Type="http://schemas.openxmlformats.org/officeDocument/2006/relationships/image" Target="../media/image75.png"/><Relationship Id="rId1" Type="http://schemas.openxmlformats.org/officeDocument/2006/relationships/slideLayout" Target="../slideLayouts/slideLayout7.xml"/><Relationship Id="rId6" Type="http://schemas.openxmlformats.org/officeDocument/2006/relationships/image" Target="../media/image77.png"/><Relationship Id="rId5" Type="http://schemas.openxmlformats.org/officeDocument/2006/relationships/image" Target="../media/image20.svg"/><Relationship Id="rId4" Type="http://schemas.openxmlformats.org/officeDocument/2006/relationships/image" Target="../media/image1.svg"/></Relationships>
</file>

<file path=ppt/slides/_rels/slide68.xml.rels><?xml version="1.0" encoding="UTF-8" standalone="yes"?>
<Relationships xmlns="http://schemas.openxmlformats.org/package/2006/relationships"><Relationship Id="rId8" Type="http://schemas.openxmlformats.org/officeDocument/2006/relationships/image" Target="../media/image78.svg"/><Relationship Id="rId3" Type="http://schemas.openxmlformats.org/officeDocument/2006/relationships/image" Target="../media/image2.svg"/><Relationship Id="rId7" Type="http://schemas.openxmlformats.org/officeDocument/2006/relationships/image" Target="../media/image15.svg"/><Relationship Id="rId2" Type="http://schemas.openxmlformats.org/officeDocument/2006/relationships/image" Target="../media/image75.png"/><Relationship Id="rId1" Type="http://schemas.openxmlformats.org/officeDocument/2006/relationships/slideLayout" Target="../slideLayouts/slideLayout7.xml"/><Relationship Id="rId6" Type="http://schemas.openxmlformats.org/officeDocument/2006/relationships/image" Target="../media/image21.svg"/><Relationship Id="rId5" Type="http://schemas.openxmlformats.org/officeDocument/2006/relationships/image" Target="../media/image77.png"/><Relationship Id="rId4" Type="http://schemas.openxmlformats.org/officeDocument/2006/relationships/image" Target="../media/image1.svg"/></Relationships>
</file>

<file path=ppt/slides/_rels/slide6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slideLayout" Target="../slideLayouts/slideLayout7.xml"/><Relationship Id="rId1" Type="http://schemas.openxmlformats.org/officeDocument/2006/relationships/video" Target="https://vimeo.com/1163193161" TargetMode="External"/><Relationship Id="rId6" Type="http://schemas.openxmlformats.org/officeDocument/2006/relationships/image" Target="../media/image30.jpeg"/><Relationship Id="rId5" Type="http://schemas.openxmlformats.org/officeDocument/2006/relationships/image" Target="../media/image28.png"/><Relationship Id="rId4" Type="http://schemas.openxmlformats.org/officeDocument/2006/relationships/image" Target="../media/image1.svg"/></Relationships>
</file>

<file path=ppt/slides/_rels/slide7.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70.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sv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sv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3" Type="http://schemas.openxmlformats.org/officeDocument/2006/relationships/hyperlink" Target="https://create.kahoot.it/share/bsb-supply-demand/6a3670e5-bb37-405f-a933-3e59b1145a7c" TargetMode="External"/><Relationship Id="rId2" Type="http://schemas.openxmlformats.org/officeDocument/2006/relationships/image" Target="../media/image11.svg"/><Relationship Id="rId1" Type="http://schemas.openxmlformats.org/officeDocument/2006/relationships/slideLayout" Target="../slideLayouts/slideLayout7.xml"/><Relationship Id="rId6" Type="http://schemas.openxmlformats.org/officeDocument/2006/relationships/image" Target="../media/image46.svg"/><Relationship Id="rId5" Type="http://schemas.openxmlformats.org/officeDocument/2006/relationships/image" Target="../media/image45.svg"/><Relationship Id="rId4" Type="http://schemas.openxmlformats.org/officeDocument/2006/relationships/image" Target="../media/image44.png"/></Relationships>
</file>

<file path=ppt/slides/_rels/slide76.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sv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sv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485329" y="2452226"/>
            <a:ext cx="802671" cy="7834774"/>
            <a:chOff x="0" y="0"/>
            <a:chExt cx="182880" cy="1785072"/>
          </a:xfrm>
        </p:grpSpPr>
        <p:sp>
          <p:nvSpPr>
            <p:cNvPr id="3" name="Freeform 3"/>
            <p:cNvSpPr/>
            <p:nvPr/>
          </p:nvSpPr>
          <p:spPr>
            <a:xfrm>
              <a:off x="0" y="0"/>
              <a:ext cx="182880" cy="1785072"/>
            </a:xfrm>
            <a:custGeom>
              <a:avLst/>
              <a:gdLst/>
              <a:ahLst/>
              <a:cxnLst/>
              <a:rect l="l" t="t" r="r" b="b"/>
              <a:pathLst>
                <a:path w="182880" h="1785072">
                  <a:moveTo>
                    <a:pt x="0" y="0"/>
                  </a:moveTo>
                  <a:lnTo>
                    <a:pt x="182880" y="0"/>
                  </a:lnTo>
                  <a:lnTo>
                    <a:pt x="182880" y="1785072"/>
                  </a:lnTo>
                  <a:lnTo>
                    <a:pt x="0" y="1785072"/>
                  </a:lnTo>
                  <a:close/>
                </a:path>
              </a:pathLst>
            </a:custGeom>
            <a:solidFill>
              <a:srgbClr val="203D48"/>
            </a:solidFill>
          </p:spPr>
          <p:txBody>
            <a:bodyPr/>
            <a:lstStyle/>
            <a:p>
              <a:endParaRPr lang="en-US"/>
            </a:p>
          </p:txBody>
        </p:sp>
        <p:sp>
          <p:nvSpPr>
            <p:cNvPr id="4" name="TextBox 4"/>
            <p:cNvSpPr txBox="1"/>
            <p:nvPr/>
          </p:nvSpPr>
          <p:spPr>
            <a:xfrm>
              <a:off x="0" y="-57150"/>
              <a:ext cx="182880" cy="1842222"/>
            </a:xfrm>
            <a:prstGeom prst="rect">
              <a:avLst/>
            </a:prstGeom>
          </p:spPr>
          <p:txBody>
            <a:bodyPr lIns="50800" tIns="50800" rIns="50800" bIns="50800" rtlCol="0" anchor="ctr"/>
            <a:lstStyle/>
            <a:p>
              <a:pPr algn="ctr">
                <a:lnSpc>
                  <a:spcPts val="1960"/>
                </a:lnSpc>
              </a:pPr>
              <a:endParaRPr/>
            </a:p>
          </p:txBody>
        </p:sp>
      </p:grpSp>
      <p:sp>
        <p:nvSpPr>
          <p:cNvPr id="5" name="TextBox 5"/>
          <p:cNvSpPr txBox="1"/>
          <p:nvPr/>
        </p:nvSpPr>
        <p:spPr>
          <a:xfrm rot="5400000">
            <a:off x="17053066" y="3348898"/>
            <a:ext cx="1724348" cy="531587"/>
          </a:xfrm>
          <a:prstGeom prst="rect">
            <a:avLst/>
          </a:prstGeom>
        </p:spPr>
        <p:txBody>
          <a:bodyPr lIns="0" tIns="0" rIns="0" bIns="0" rtlCol="0" anchor="t">
            <a:spAutoFit/>
          </a:bodyPr>
          <a:lstStyle/>
          <a:p>
            <a:pPr algn="ctr">
              <a:lnSpc>
                <a:spcPts val="4404"/>
              </a:lnSpc>
            </a:pPr>
            <a:r>
              <a:rPr lang="en-US" sz="3145">
                <a:solidFill>
                  <a:srgbClr val="FFFFFF"/>
                </a:solidFill>
                <a:latin typeface="League Spartan"/>
                <a:ea typeface="League Spartan"/>
                <a:cs typeface="League Spartan"/>
                <a:sym typeface="League Spartan"/>
              </a:rPr>
              <a:t>CH 29:</a:t>
            </a:r>
          </a:p>
        </p:txBody>
      </p:sp>
      <p:sp>
        <p:nvSpPr>
          <p:cNvPr id="6" name="TextBox 6"/>
          <p:cNvSpPr txBox="1"/>
          <p:nvPr/>
        </p:nvSpPr>
        <p:spPr>
          <a:xfrm rot="5400000">
            <a:off x="15497791" y="6933321"/>
            <a:ext cx="4911099" cy="607788"/>
          </a:xfrm>
          <a:prstGeom prst="rect">
            <a:avLst/>
          </a:prstGeom>
        </p:spPr>
        <p:txBody>
          <a:bodyPr lIns="0" tIns="0" rIns="0" bIns="0" rtlCol="0" anchor="t">
            <a:spAutoFit/>
          </a:bodyPr>
          <a:lstStyle/>
          <a:p>
            <a:pPr algn="l">
              <a:lnSpc>
                <a:spcPts val="4404"/>
              </a:lnSpc>
              <a:spcBef>
                <a:spcPct val="0"/>
              </a:spcBef>
            </a:pPr>
            <a:r>
              <a:rPr lang="en-US" sz="3145" b="1" i="1">
                <a:solidFill>
                  <a:srgbClr val="FFFFFF"/>
                </a:solidFill>
                <a:latin typeface="Calibri (MS) Bold Italics"/>
                <a:ea typeface="Calibri (MS) Bold Italics"/>
                <a:cs typeface="Calibri (MS) Bold Italics"/>
                <a:sym typeface="Calibri (MS) Bold Italics"/>
              </a:rPr>
              <a:t>LO 3.3</a:t>
            </a:r>
            <a:r>
              <a:rPr lang="en-US" sz="3145" i="1">
                <a:solidFill>
                  <a:srgbClr val="FFFFFF"/>
                </a:solidFill>
                <a:latin typeface="Calibri (MS) Italics"/>
                <a:ea typeface="Calibri (MS) Italics"/>
                <a:cs typeface="Calibri (MS) Italics"/>
                <a:sym typeface="Calibri (MS) Italics"/>
              </a:rPr>
              <a:t>: Demand &amp; Supply</a:t>
            </a:r>
          </a:p>
        </p:txBody>
      </p:sp>
      <p:grpSp>
        <p:nvGrpSpPr>
          <p:cNvPr id="7" name="Group 7"/>
          <p:cNvGrpSpPr/>
          <p:nvPr/>
        </p:nvGrpSpPr>
        <p:grpSpPr>
          <a:xfrm>
            <a:off x="17485329" y="0"/>
            <a:ext cx="802671" cy="2452226"/>
            <a:chOff x="0" y="0"/>
            <a:chExt cx="182880" cy="558714"/>
          </a:xfrm>
        </p:grpSpPr>
        <p:sp>
          <p:nvSpPr>
            <p:cNvPr id="8" name="Freeform 8"/>
            <p:cNvSpPr/>
            <p:nvPr/>
          </p:nvSpPr>
          <p:spPr>
            <a:xfrm>
              <a:off x="0" y="0"/>
              <a:ext cx="182880" cy="558714"/>
            </a:xfrm>
            <a:custGeom>
              <a:avLst/>
              <a:gdLst/>
              <a:ahLst/>
              <a:cxnLst/>
              <a:rect l="l" t="t" r="r" b="b"/>
              <a:pathLst>
                <a:path w="182880" h="558714">
                  <a:moveTo>
                    <a:pt x="0" y="0"/>
                  </a:moveTo>
                  <a:lnTo>
                    <a:pt x="182880" y="0"/>
                  </a:lnTo>
                  <a:lnTo>
                    <a:pt x="182880" y="558714"/>
                  </a:lnTo>
                  <a:lnTo>
                    <a:pt x="0" y="558714"/>
                  </a:lnTo>
                  <a:close/>
                </a:path>
              </a:pathLst>
            </a:custGeom>
            <a:solidFill>
              <a:srgbClr val="38B6FF"/>
            </a:solidFill>
          </p:spPr>
          <p:txBody>
            <a:bodyPr/>
            <a:lstStyle/>
            <a:p>
              <a:endParaRPr lang="en-US"/>
            </a:p>
          </p:txBody>
        </p:sp>
        <p:sp>
          <p:nvSpPr>
            <p:cNvPr id="9" name="TextBox 9"/>
            <p:cNvSpPr txBox="1"/>
            <p:nvPr/>
          </p:nvSpPr>
          <p:spPr>
            <a:xfrm>
              <a:off x="0" y="-57150"/>
              <a:ext cx="182880" cy="615864"/>
            </a:xfrm>
            <a:prstGeom prst="rect">
              <a:avLst/>
            </a:prstGeom>
          </p:spPr>
          <p:txBody>
            <a:bodyPr lIns="50800" tIns="50800" rIns="50800" bIns="50800" rtlCol="0" anchor="ctr"/>
            <a:lstStyle/>
            <a:p>
              <a:pPr algn="ctr">
                <a:lnSpc>
                  <a:spcPts val="1960"/>
                </a:lnSpc>
              </a:pPr>
              <a:endParaRPr/>
            </a:p>
          </p:txBody>
        </p:sp>
      </p:grpSp>
      <p:sp>
        <p:nvSpPr>
          <p:cNvPr id="10" name="TextBox 10"/>
          <p:cNvSpPr txBox="1"/>
          <p:nvPr/>
        </p:nvSpPr>
        <p:spPr>
          <a:xfrm rot="5400000">
            <a:off x="16686664" y="962782"/>
            <a:ext cx="2457152" cy="531587"/>
          </a:xfrm>
          <a:prstGeom prst="rect">
            <a:avLst/>
          </a:prstGeom>
        </p:spPr>
        <p:txBody>
          <a:bodyPr lIns="0" tIns="0" rIns="0" bIns="0" rtlCol="0" anchor="t">
            <a:spAutoFit/>
          </a:bodyPr>
          <a:lstStyle/>
          <a:p>
            <a:pPr algn="ctr">
              <a:lnSpc>
                <a:spcPts val="4404"/>
              </a:lnSpc>
            </a:pPr>
            <a:r>
              <a:rPr lang="en-US" sz="3145">
                <a:solidFill>
                  <a:srgbClr val="FFFFFF"/>
                </a:solidFill>
                <a:latin typeface="League Spartan"/>
                <a:ea typeface="League Spartan"/>
                <a:cs typeface="League Spartan"/>
                <a:sym typeface="League Spartan"/>
              </a:rPr>
              <a:t>STRAND 3</a:t>
            </a:r>
          </a:p>
        </p:txBody>
      </p:sp>
      <p:grpSp>
        <p:nvGrpSpPr>
          <p:cNvPr id="11" name="Group 11"/>
          <p:cNvGrpSpPr/>
          <p:nvPr/>
        </p:nvGrpSpPr>
        <p:grpSpPr>
          <a:xfrm rot="-5400000">
            <a:off x="13333359" y="6361059"/>
            <a:ext cx="2289407" cy="5562475"/>
            <a:chOff x="0" y="0"/>
            <a:chExt cx="3052543" cy="7416634"/>
          </a:xfrm>
        </p:grpSpPr>
        <p:grpSp>
          <p:nvGrpSpPr>
            <p:cNvPr id="12" name="Group 12"/>
            <p:cNvGrpSpPr/>
            <p:nvPr/>
          </p:nvGrpSpPr>
          <p:grpSpPr>
            <a:xfrm>
              <a:off x="362733" y="6456878"/>
              <a:ext cx="2637026" cy="959756"/>
              <a:chOff x="0" y="0"/>
              <a:chExt cx="1886901" cy="686745"/>
            </a:xfrm>
          </p:grpSpPr>
          <p:sp>
            <p:nvSpPr>
              <p:cNvPr id="13" name="Freeform 13"/>
              <p:cNvSpPr/>
              <p:nvPr/>
            </p:nvSpPr>
            <p:spPr>
              <a:xfrm>
                <a:off x="0" y="0"/>
                <a:ext cx="1886901" cy="686745"/>
              </a:xfrm>
              <a:custGeom>
                <a:avLst/>
                <a:gdLst/>
                <a:ahLst/>
                <a:cxnLst/>
                <a:rect l="l" t="t" r="r" b="b"/>
                <a:pathLst>
                  <a:path w="1886901" h="686745">
                    <a:moveTo>
                      <a:pt x="343372" y="0"/>
                    </a:moveTo>
                    <a:lnTo>
                      <a:pt x="1543529" y="0"/>
                    </a:lnTo>
                    <a:cubicBezTo>
                      <a:pt x="1733168" y="0"/>
                      <a:pt x="1886901" y="153733"/>
                      <a:pt x="1886901" y="343372"/>
                    </a:cubicBezTo>
                    <a:lnTo>
                      <a:pt x="1886901" y="343372"/>
                    </a:lnTo>
                    <a:cubicBezTo>
                      <a:pt x="1886901" y="533012"/>
                      <a:pt x="1733168" y="686745"/>
                      <a:pt x="1543529" y="686745"/>
                    </a:cubicBezTo>
                    <a:lnTo>
                      <a:pt x="343372" y="686745"/>
                    </a:lnTo>
                    <a:cubicBezTo>
                      <a:pt x="153733" y="686745"/>
                      <a:pt x="0" y="533012"/>
                      <a:pt x="0" y="343372"/>
                    </a:cubicBezTo>
                    <a:lnTo>
                      <a:pt x="0" y="343372"/>
                    </a:lnTo>
                    <a:cubicBezTo>
                      <a:pt x="0" y="153733"/>
                      <a:pt x="153733" y="0"/>
                      <a:pt x="343372" y="0"/>
                    </a:cubicBezTo>
                    <a:close/>
                  </a:path>
                </a:pathLst>
              </a:custGeom>
              <a:solidFill>
                <a:srgbClr val="94E3FF"/>
              </a:solidFill>
              <a:ln cap="rnd">
                <a:noFill/>
                <a:prstDash val="solid"/>
                <a:round/>
              </a:ln>
            </p:spPr>
            <p:txBody>
              <a:bodyPr/>
              <a:lstStyle/>
              <a:p>
                <a:endParaRPr lang="en-US"/>
              </a:p>
            </p:txBody>
          </p:sp>
          <p:sp>
            <p:nvSpPr>
              <p:cNvPr id="14" name="TextBox 14"/>
              <p:cNvSpPr txBox="1"/>
              <p:nvPr/>
            </p:nvSpPr>
            <p:spPr>
              <a:xfrm>
                <a:off x="0" y="-9525"/>
                <a:ext cx="1886901" cy="696270"/>
              </a:xfrm>
              <a:prstGeom prst="rect">
                <a:avLst/>
              </a:prstGeom>
            </p:spPr>
            <p:txBody>
              <a:bodyPr lIns="50800" tIns="50800" rIns="50800" bIns="50800" rtlCol="0" anchor="ctr"/>
              <a:lstStyle/>
              <a:p>
                <a:pPr algn="ctr">
                  <a:lnSpc>
                    <a:spcPts val="308"/>
                  </a:lnSpc>
                </a:pPr>
                <a:endParaRPr/>
              </a:p>
            </p:txBody>
          </p:sp>
        </p:grpSp>
        <p:sp>
          <p:nvSpPr>
            <p:cNvPr id="15" name="TextBox 15"/>
            <p:cNvSpPr txBox="1"/>
            <p:nvPr/>
          </p:nvSpPr>
          <p:spPr>
            <a:xfrm>
              <a:off x="1130584" y="6897534"/>
              <a:ext cx="1101323" cy="405169"/>
            </a:xfrm>
            <a:prstGeom prst="rect">
              <a:avLst/>
            </a:prstGeom>
          </p:spPr>
          <p:txBody>
            <a:bodyPr lIns="0" tIns="0" rIns="0" bIns="0" rtlCol="0" anchor="t">
              <a:spAutoFit/>
            </a:bodyPr>
            <a:lstStyle/>
            <a:p>
              <a:pPr algn="ctr">
                <a:lnSpc>
                  <a:spcPts val="1490"/>
                </a:lnSpc>
              </a:pPr>
              <a:r>
                <a:rPr lang="en-US" sz="2981">
                  <a:solidFill>
                    <a:srgbClr val="203D48"/>
                  </a:solidFill>
                  <a:latin typeface="League Spartan"/>
                  <a:ea typeface="League Spartan"/>
                  <a:cs typeface="League Spartan"/>
                  <a:sym typeface="League Spartan"/>
                </a:rPr>
                <a:t>HUB</a:t>
              </a:r>
            </a:p>
          </p:txBody>
        </p:sp>
        <p:sp>
          <p:nvSpPr>
            <p:cNvPr id="16" name="TextBox 16"/>
            <p:cNvSpPr txBox="1"/>
            <p:nvPr/>
          </p:nvSpPr>
          <p:spPr>
            <a:xfrm rot="5400000">
              <a:off x="-2495267" y="2495267"/>
              <a:ext cx="6372024" cy="1381490"/>
            </a:xfrm>
            <a:prstGeom prst="rect">
              <a:avLst/>
            </a:prstGeom>
          </p:spPr>
          <p:txBody>
            <a:bodyPr lIns="0" tIns="0" rIns="0" bIns="0" rtlCol="0" anchor="t">
              <a:spAutoFit/>
            </a:bodyPr>
            <a:lstStyle/>
            <a:p>
              <a:pPr algn="ctr">
                <a:lnSpc>
                  <a:spcPts val="7055"/>
                </a:lnSpc>
              </a:pPr>
              <a:r>
                <a:rPr lang="en-US" sz="8017" spc="-513">
                  <a:solidFill>
                    <a:srgbClr val="203D48"/>
                  </a:solidFill>
                  <a:latin typeface="League Spartan"/>
                  <a:ea typeface="League Spartan"/>
                  <a:cs typeface="League Spartan"/>
                  <a:sym typeface="League Spartan"/>
                </a:rPr>
                <a:t>BUSINESS</a:t>
              </a:r>
            </a:p>
          </p:txBody>
        </p:sp>
        <p:sp>
          <p:nvSpPr>
            <p:cNvPr id="17" name="TextBox 17"/>
            <p:cNvSpPr txBox="1"/>
            <p:nvPr/>
          </p:nvSpPr>
          <p:spPr>
            <a:xfrm rot="5400000">
              <a:off x="-1306336" y="2544556"/>
              <a:ext cx="6466189" cy="1603559"/>
            </a:xfrm>
            <a:prstGeom prst="rect">
              <a:avLst/>
            </a:prstGeom>
          </p:spPr>
          <p:txBody>
            <a:bodyPr lIns="0" tIns="0" rIns="0" bIns="0" rtlCol="0" anchor="t">
              <a:spAutoFit/>
            </a:bodyPr>
            <a:lstStyle/>
            <a:p>
              <a:pPr algn="l">
                <a:lnSpc>
                  <a:spcPts val="8188"/>
                </a:lnSpc>
              </a:pPr>
              <a:r>
                <a:rPr lang="en-US" sz="9304" spc="-595">
                  <a:solidFill>
                    <a:srgbClr val="203D48"/>
                  </a:solidFill>
                  <a:latin typeface="League Spartan"/>
                  <a:ea typeface="League Spartan"/>
                  <a:cs typeface="League Spartan"/>
                  <a:sym typeface="League Spartan"/>
                </a:rPr>
                <a:t>JC</a:t>
              </a:r>
            </a:p>
          </p:txBody>
        </p:sp>
        <p:sp>
          <p:nvSpPr>
            <p:cNvPr id="18" name="Freeform 18"/>
            <p:cNvSpPr/>
            <p:nvPr/>
          </p:nvSpPr>
          <p:spPr>
            <a:xfrm rot="5400000">
              <a:off x="626036" y="3650012"/>
              <a:ext cx="3535893" cy="1317120"/>
            </a:xfrm>
            <a:custGeom>
              <a:avLst/>
              <a:gdLst/>
              <a:ahLst/>
              <a:cxnLst/>
              <a:rect l="l" t="t" r="r" b="b"/>
              <a:pathLst>
                <a:path w="3535893" h="1317120">
                  <a:moveTo>
                    <a:pt x="0" y="0"/>
                  </a:moveTo>
                  <a:lnTo>
                    <a:pt x="3535893" y="0"/>
                  </a:lnTo>
                  <a:lnTo>
                    <a:pt x="3535893" y="1317120"/>
                  </a:lnTo>
                  <a:lnTo>
                    <a:pt x="0" y="131712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sp>
        <p:nvSpPr>
          <p:cNvPr id="19" name="TextBox 19"/>
          <p:cNvSpPr txBox="1"/>
          <p:nvPr/>
        </p:nvSpPr>
        <p:spPr>
          <a:xfrm>
            <a:off x="1028700" y="876300"/>
            <a:ext cx="10869181" cy="1392307"/>
          </a:xfrm>
          <a:prstGeom prst="rect">
            <a:avLst/>
          </a:prstGeom>
        </p:spPr>
        <p:txBody>
          <a:bodyPr lIns="0" tIns="0" rIns="0" bIns="0" rtlCol="0" anchor="t">
            <a:spAutoFit/>
          </a:bodyPr>
          <a:lstStyle/>
          <a:p>
            <a:pPr algn="l">
              <a:lnSpc>
                <a:spcPts val="11458"/>
              </a:lnSpc>
            </a:pPr>
            <a:r>
              <a:rPr lang="en-US" sz="8184" b="1">
                <a:solidFill>
                  <a:srgbClr val="203C48"/>
                </a:solidFill>
                <a:latin typeface="Garet Bold"/>
                <a:ea typeface="Garet Bold"/>
                <a:cs typeface="Garet Bold"/>
                <a:sym typeface="Garet Bold"/>
              </a:rPr>
              <a:t>Demand &amp; Supply</a:t>
            </a:r>
          </a:p>
        </p:txBody>
      </p:sp>
      <p:sp>
        <p:nvSpPr>
          <p:cNvPr id="20" name="TextBox 20"/>
          <p:cNvSpPr txBox="1"/>
          <p:nvPr/>
        </p:nvSpPr>
        <p:spPr>
          <a:xfrm>
            <a:off x="1028700" y="2600118"/>
            <a:ext cx="12713536" cy="1392307"/>
          </a:xfrm>
          <a:prstGeom prst="rect">
            <a:avLst/>
          </a:prstGeom>
        </p:spPr>
        <p:txBody>
          <a:bodyPr lIns="0" tIns="0" rIns="0" bIns="0" rtlCol="0" anchor="t">
            <a:spAutoFit/>
          </a:bodyPr>
          <a:lstStyle/>
          <a:p>
            <a:pPr algn="l">
              <a:lnSpc>
                <a:spcPts val="11458"/>
              </a:lnSpc>
            </a:pPr>
            <a:r>
              <a:rPr lang="en-US" sz="8184" b="1">
                <a:solidFill>
                  <a:srgbClr val="38B6FF"/>
                </a:solidFill>
                <a:latin typeface="Garet Bold"/>
                <a:ea typeface="Garet Bold"/>
                <a:cs typeface="Garet Bold"/>
                <a:sym typeface="Garet Bold"/>
              </a:rPr>
              <a:t>Learning Outcome 3.3</a:t>
            </a:r>
          </a:p>
        </p:txBody>
      </p:sp>
      <p:sp>
        <p:nvSpPr>
          <p:cNvPr id="21" name="TextBox 21"/>
          <p:cNvSpPr txBox="1"/>
          <p:nvPr/>
        </p:nvSpPr>
        <p:spPr>
          <a:xfrm>
            <a:off x="1028700" y="4456871"/>
            <a:ext cx="12713536" cy="2093913"/>
          </a:xfrm>
          <a:prstGeom prst="rect">
            <a:avLst/>
          </a:prstGeom>
        </p:spPr>
        <p:txBody>
          <a:bodyPr lIns="0" tIns="0" rIns="0" bIns="0" rtlCol="0" anchor="t">
            <a:spAutoFit/>
          </a:bodyPr>
          <a:lstStyle/>
          <a:p>
            <a:pPr algn="l">
              <a:lnSpc>
                <a:spcPts val="5599"/>
              </a:lnSpc>
            </a:pPr>
            <a:r>
              <a:rPr lang="en-US" sz="3999" b="1">
                <a:solidFill>
                  <a:srgbClr val="203C48"/>
                </a:solidFill>
                <a:latin typeface="Garet Bold"/>
                <a:ea typeface="Garet Bold"/>
                <a:cs typeface="Garet Bold"/>
                <a:sym typeface="Garet Bold"/>
              </a:rPr>
              <a:t>Evaluate how changes in the supply and demand of goods and services in different markets can affect prices </a:t>
            </a:r>
          </a:p>
        </p:txBody>
      </p:sp>
      <p:sp>
        <p:nvSpPr>
          <p:cNvPr id="22" name="Freeform 22"/>
          <p:cNvSpPr/>
          <p:nvPr/>
        </p:nvSpPr>
        <p:spPr>
          <a:xfrm rot="-597275">
            <a:off x="-2466678" y="9148647"/>
            <a:ext cx="4075990" cy="4075990"/>
          </a:xfrm>
          <a:custGeom>
            <a:avLst/>
            <a:gdLst/>
            <a:ahLst/>
            <a:cxnLst/>
            <a:rect l="l" t="t" r="r" b="b"/>
            <a:pathLst>
              <a:path w="4075990" h="4075990">
                <a:moveTo>
                  <a:pt x="0" y="0"/>
                </a:moveTo>
                <a:lnTo>
                  <a:pt x="4075990" y="0"/>
                </a:lnTo>
                <a:lnTo>
                  <a:pt x="4075990" y="4075989"/>
                </a:lnTo>
                <a:lnTo>
                  <a:pt x="0" y="407598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9968777" y="1967777"/>
            <a:ext cx="802671" cy="15835774"/>
            <a:chOff x="0" y="0"/>
            <a:chExt cx="182880" cy="3608017"/>
          </a:xfrm>
        </p:grpSpPr>
        <p:sp>
          <p:nvSpPr>
            <p:cNvPr id="3" name="Freeform 3"/>
            <p:cNvSpPr/>
            <p:nvPr/>
          </p:nvSpPr>
          <p:spPr>
            <a:xfrm>
              <a:off x="0" y="0"/>
              <a:ext cx="182880" cy="3608017"/>
            </a:xfrm>
            <a:custGeom>
              <a:avLst/>
              <a:gdLst/>
              <a:ahLst/>
              <a:cxnLst/>
              <a:rect l="l" t="t" r="r" b="b"/>
              <a:pathLst>
                <a:path w="182880" h="3608017">
                  <a:moveTo>
                    <a:pt x="0" y="0"/>
                  </a:moveTo>
                  <a:lnTo>
                    <a:pt x="182880" y="0"/>
                  </a:lnTo>
                  <a:lnTo>
                    <a:pt x="182880" y="3608017"/>
                  </a:lnTo>
                  <a:lnTo>
                    <a:pt x="0" y="3608017"/>
                  </a:lnTo>
                  <a:close/>
                </a:path>
              </a:pathLst>
            </a:custGeom>
            <a:solidFill>
              <a:srgbClr val="203D48"/>
            </a:solidFill>
          </p:spPr>
          <p:txBody>
            <a:bodyPr/>
            <a:lstStyle/>
            <a:p>
              <a:endParaRPr lang="en-US"/>
            </a:p>
          </p:txBody>
        </p:sp>
        <p:sp>
          <p:nvSpPr>
            <p:cNvPr id="4" name="TextBox 4"/>
            <p:cNvSpPr txBox="1"/>
            <p:nvPr/>
          </p:nvSpPr>
          <p:spPr>
            <a:xfrm>
              <a:off x="0" y="-57150"/>
              <a:ext cx="182880" cy="3665167"/>
            </a:xfrm>
            <a:prstGeom prst="rect">
              <a:avLst/>
            </a:prstGeom>
          </p:spPr>
          <p:txBody>
            <a:bodyPr lIns="50800" tIns="50800" rIns="50800" bIns="50800" rtlCol="0" anchor="ctr"/>
            <a:lstStyle/>
            <a:p>
              <a:pPr algn="ctr">
                <a:lnSpc>
                  <a:spcPts val="1960"/>
                </a:lnSpc>
              </a:pPr>
              <a:endParaRPr/>
            </a:p>
          </p:txBody>
        </p:sp>
      </p:grpSp>
      <p:grpSp>
        <p:nvGrpSpPr>
          <p:cNvPr id="5" name="Group 5"/>
          <p:cNvGrpSpPr/>
          <p:nvPr/>
        </p:nvGrpSpPr>
        <p:grpSpPr>
          <a:xfrm rot="-5400000">
            <a:off x="824777" y="8659552"/>
            <a:ext cx="802671" cy="2452226"/>
            <a:chOff x="0" y="0"/>
            <a:chExt cx="182880" cy="558714"/>
          </a:xfrm>
        </p:grpSpPr>
        <p:sp>
          <p:nvSpPr>
            <p:cNvPr id="6" name="Freeform 6"/>
            <p:cNvSpPr/>
            <p:nvPr/>
          </p:nvSpPr>
          <p:spPr>
            <a:xfrm>
              <a:off x="0" y="0"/>
              <a:ext cx="182880" cy="558714"/>
            </a:xfrm>
            <a:custGeom>
              <a:avLst/>
              <a:gdLst/>
              <a:ahLst/>
              <a:cxnLst/>
              <a:rect l="l" t="t" r="r" b="b"/>
              <a:pathLst>
                <a:path w="182880" h="558714">
                  <a:moveTo>
                    <a:pt x="0" y="0"/>
                  </a:moveTo>
                  <a:lnTo>
                    <a:pt x="182880" y="0"/>
                  </a:lnTo>
                  <a:lnTo>
                    <a:pt x="182880" y="558714"/>
                  </a:lnTo>
                  <a:lnTo>
                    <a:pt x="0" y="558714"/>
                  </a:lnTo>
                  <a:close/>
                </a:path>
              </a:pathLst>
            </a:custGeom>
            <a:solidFill>
              <a:srgbClr val="38B6FF"/>
            </a:solidFill>
          </p:spPr>
          <p:txBody>
            <a:bodyPr/>
            <a:lstStyle/>
            <a:p>
              <a:endParaRPr lang="en-US"/>
            </a:p>
          </p:txBody>
        </p:sp>
        <p:sp>
          <p:nvSpPr>
            <p:cNvPr id="7" name="TextBox 7"/>
            <p:cNvSpPr txBox="1"/>
            <p:nvPr/>
          </p:nvSpPr>
          <p:spPr>
            <a:xfrm>
              <a:off x="0" y="-57150"/>
              <a:ext cx="182880" cy="615864"/>
            </a:xfrm>
            <a:prstGeom prst="rect">
              <a:avLst/>
            </a:prstGeom>
          </p:spPr>
          <p:txBody>
            <a:bodyPr lIns="50800" tIns="50800" rIns="50800" bIns="50800" rtlCol="0" anchor="ctr"/>
            <a:lstStyle/>
            <a:p>
              <a:pPr algn="ctr">
                <a:lnSpc>
                  <a:spcPts val="1960"/>
                </a:lnSpc>
              </a:pPr>
              <a:endParaRPr/>
            </a:p>
          </p:txBody>
        </p:sp>
      </p:grpSp>
      <p:sp>
        <p:nvSpPr>
          <p:cNvPr id="8" name="Freeform 8"/>
          <p:cNvSpPr/>
          <p:nvPr/>
        </p:nvSpPr>
        <p:spPr>
          <a:xfrm rot="-597275">
            <a:off x="-3368911" y="-2959270"/>
            <a:ext cx="4075990" cy="4075990"/>
          </a:xfrm>
          <a:custGeom>
            <a:avLst/>
            <a:gdLst/>
            <a:ahLst/>
            <a:cxnLst/>
            <a:rect l="l" t="t" r="r" b="b"/>
            <a:pathLst>
              <a:path w="4075990" h="4075990">
                <a:moveTo>
                  <a:pt x="0" y="0"/>
                </a:moveTo>
                <a:lnTo>
                  <a:pt x="4075990" y="0"/>
                </a:lnTo>
                <a:lnTo>
                  <a:pt x="4075990" y="4075989"/>
                </a:lnTo>
                <a:lnTo>
                  <a:pt x="0" y="407598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9" name="Freeform 9"/>
          <p:cNvSpPr/>
          <p:nvPr/>
        </p:nvSpPr>
        <p:spPr>
          <a:xfrm>
            <a:off x="7716399" y="1908388"/>
            <a:ext cx="9066592" cy="5303956"/>
          </a:xfrm>
          <a:custGeom>
            <a:avLst/>
            <a:gdLst/>
            <a:ahLst/>
            <a:cxnLst/>
            <a:rect l="l" t="t" r="r" b="b"/>
            <a:pathLst>
              <a:path w="9066592" h="5303956">
                <a:moveTo>
                  <a:pt x="0" y="0"/>
                </a:moveTo>
                <a:lnTo>
                  <a:pt x="9066592" y="0"/>
                </a:lnTo>
                <a:lnTo>
                  <a:pt x="9066592" y="5303957"/>
                </a:lnTo>
                <a:lnTo>
                  <a:pt x="0" y="5303957"/>
                </a:lnTo>
                <a:lnTo>
                  <a:pt x="0" y="0"/>
                </a:lnTo>
                <a:close/>
              </a:path>
            </a:pathLst>
          </a:custGeom>
          <a:blipFill>
            <a:blip r:embed="rId3"/>
            <a:stretch>
              <a:fillRect/>
            </a:stretch>
          </a:blipFill>
        </p:spPr>
        <p:txBody>
          <a:bodyPr/>
          <a:lstStyle/>
          <a:p>
            <a:endParaRPr lang="en-US"/>
          </a:p>
        </p:txBody>
      </p:sp>
      <p:sp>
        <p:nvSpPr>
          <p:cNvPr id="10" name="TextBox 10"/>
          <p:cNvSpPr txBox="1"/>
          <p:nvPr/>
        </p:nvSpPr>
        <p:spPr>
          <a:xfrm>
            <a:off x="745896" y="2395516"/>
            <a:ext cx="6004384" cy="5370381"/>
          </a:xfrm>
          <a:prstGeom prst="rect">
            <a:avLst/>
          </a:prstGeom>
        </p:spPr>
        <p:txBody>
          <a:bodyPr lIns="0" tIns="0" rIns="0" bIns="0" rtlCol="0" anchor="t">
            <a:spAutoFit/>
          </a:bodyPr>
          <a:lstStyle/>
          <a:p>
            <a:pPr algn="l">
              <a:lnSpc>
                <a:spcPts val="3510"/>
              </a:lnSpc>
            </a:pPr>
            <a:r>
              <a:rPr lang="en-US" sz="2507" dirty="0">
                <a:solidFill>
                  <a:srgbClr val="203C48"/>
                </a:solidFill>
                <a:latin typeface="Garet"/>
                <a:ea typeface="Garet"/>
                <a:cs typeface="Garet"/>
                <a:sym typeface="Garet"/>
              </a:rPr>
              <a:t>Prices and quantity demanded can be plotted on a graph.</a:t>
            </a:r>
          </a:p>
          <a:p>
            <a:pPr algn="l">
              <a:lnSpc>
                <a:spcPts val="3510"/>
              </a:lnSpc>
            </a:pPr>
            <a:endParaRPr lang="en-US" sz="2507" dirty="0">
              <a:solidFill>
                <a:srgbClr val="203C48"/>
              </a:solidFill>
              <a:latin typeface="Garet"/>
              <a:ea typeface="Garet"/>
              <a:cs typeface="Garet"/>
              <a:sym typeface="Garet"/>
            </a:endParaRPr>
          </a:p>
          <a:p>
            <a:pPr algn="l">
              <a:lnSpc>
                <a:spcPts val="3510"/>
              </a:lnSpc>
            </a:pPr>
            <a:r>
              <a:rPr lang="en-US" sz="2507" dirty="0">
                <a:solidFill>
                  <a:srgbClr val="203C48"/>
                </a:solidFill>
                <a:latin typeface="Garet"/>
                <a:ea typeface="Garet"/>
                <a:cs typeface="Garet"/>
                <a:sym typeface="Garet"/>
              </a:rPr>
              <a:t>Prices are always shown on the (vertical) y-axis.</a:t>
            </a:r>
          </a:p>
          <a:p>
            <a:pPr algn="l">
              <a:lnSpc>
                <a:spcPts val="3510"/>
              </a:lnSpc>
            </a:pPr>
            <a:endParaRPr lang="en-US" sz="2507" dirty="0">
              <a:solidFill>
                <a:srgbClr val="203C48"/>
              </a:solidFill>
              <a:latin typeface="Garet"/>
              <a:ea typeface="Garet"/>
              <a:cs typeface="Garet"/>
              <a:sym typeface="Garet"/>
            </a:endParaRPr>
          </a:p>
          <a:p>
            <a:pPr algn="l">
              <a:lnSpc>
                <a:spcPts val="3510"/>
              </a:lnSpc>
            </a:pPr>
            <a:r>
              <a:rPr lang="en-US" sz="2507" dirty="0">
                <a:solidFill>
                  <a:srgbClr val="203C48"/>
                </a:solidFill>
                <a:latin typeface="Garet"/>
                <a:ea typeface="Garet"/>
                <a:cs typeface="Garet"/>
                <a:sym typeface="Garet"/>
              </a:rPr>
              <a:t>The quantity demanded is always shown on the (horizontal) x-axis.</a:t>
            </a:r>
          </a:p>
          <a:p>
            <a:pPr algn="l">
              <a:lnSpc>
                <a:spcPts val="3510"/>
              </a:lnSpc>
            </a:pPr>
            <a:endParaRPr lang="en-US" sz="2507" dirty="0">
              <a:solidFill>
                <a:srgbClr val="203C48"/>
              </a:solidFill>
              <a:latin typeface="Garet"/>
              <a:ea typeface="Garet"/>
              <a:cs typeface="Garet"/>
              <a:sym typeface="Garet"/>
            </a:endParaRPr>
          </a:p>
          <a:p>
            <a:pPr algn="l">
              <a:lnSpc>
                <a:spcPts val="3510"/>
              </a:lnSpc>
            </a:pPr>
            <a:r>
              <a:rPr lang="en-US" sz="2507" dirty="0">
                <a:solidFill>
                  <a:srgbClr val="203C48"/>
                </a:solidFill>
                <a:latin typeface="Garet"/>
                <a:ea typeface="Garet"/>
                <a:cs typeface="Garet"/>
                <a:sym typeface="Garet"/>
              </a:rPr>
              <a:t>On this demand curve, at the price €75, the quantity demanded for concert tickets is 12,000.</a:t>
            </a:r>
          </a:p>
        </p:txBody>
      </p:sp>
      <p:sp>
        <p:nvSpPr>
          <p:cNvPr id="11" name="AutoShape 11"/>
          <p:cNvSpPr/>
          <p:nvPr/>
        </p:nvSpPr>
        <p:spPr>
          <a:xfrm>
            <a:off x="6218841" y="5587907"/>
            <a:ext cx="7436634" cy="918538"/>
          </a:xfrm>
          <a:prstGeom prst="line">
            <a:avLst/>
          </a:prstGeom>
          <a:ln w="38100" cap="flat">
            <a:solidFill>
              <a:srgbClr val="38B6FF">
                <a:alpha val="49804"/>
              </a:srgbClr>
            </a:solidFill>
            <a:prstDash val="solid"/>
            <a:headEnd type="none" w="sm" len="sm"/>
            <a:tailEnd type="arrow" w="med" len="sm"/>
          </a:ln>
        </p:spPr>
        <p:txBody>
          <a:bodyPr/>
          <a:lstStyle/>
          <a:p>
            <a:endParaRPr lang="en-US"/>
          </a:p>
        </p:txBody>
      </p:sp>
      <p:sp>
        <p:nvSpPr>
          <p:cNvPr id="12" name="AutoShape 12"/>
          <p:cNvSpPr/>
          <p:nvPr/>
        </p:nvSpPr>
        <p:spPr>
          <a:xfrm>
            <a:off x="5475747" y="4164089"/>
            <a:ext cx="2619485" cy="226411"/>
          </a:xfrm>
          <a:prstGeom prst="line">
            <a:avLst/>
          </a:prstGeom>
          <a:ln w="38100" cap="flat">
            <a:solidFill>
              <a:srgbClr val="38B6FF">
                <a:alpha val="49804"/>
              </a:srgbClr>
            </a:solidFill>
            <a:prstDash val="solid"/>
            <a:headEnd type="none" w="sm" len="sm"/>
            <a:tailEnd type="arrow" w="med" len="sm"/>
          </a:ln>
        </p:spPr>
        <p:txBody>
          <a:bodyPr/>
          <a:lstStyle/>
          <a:p>
            <a:endParaRPr lang="en-US"/>
          </a:p>
        </p:txBody>
      </p:sp>
      <p:grpSp>
        <p:nvGrpSpPr>
          <p:cNvPr id="13" name="Group 13"/>
          <p:cNvGrpSpPr/>
          <p:nvPr/>
        </p:nvGrpSpPr>
        <p:grpSpPr>
          <a:xfrm>
            <a:off x="8732672" y="3844169"/>
            <a:ext cx="639839" cy="639839"/>
            <a:chOff x="0" y="0"/>
            <a:chExt cx="812800" cy="812800"/>
          </a:xfrm>
        </p:grpSpPr>
        <p:sp>
          <p:nvSpPr>
            <p:cNvPr id="14" name="Freeform 1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DE5C">
                <a:alpha val="35686"/>
              </a:srgbClr>
            </a:solidFill>
            <a:ln w="38100" cap="sq">
              <a:solidFill>
                <a:srgbClr val="203D48">
                  <a:alpha val="35686"/>
                </a:srgbClr>
              </a:solidFill>
              <a:prstDash val="solid"/>
              <a:miter/>
            </a:ln>
          </p:spPr>
          <p:txBody>
            <a:bodyPr/>
            <a:lstStyle/>
            <a:p>
              <a:endParaRPr lang="en-US"/>
            </a:p>
          </p:txBody>
        </p:sp>
        <p:sp>
          <p:nvSpPr>
            <p:cNvPr id="15" name="TextBox 15"/>
            <p:cNvSpPr txBox="1"/>
            <p:nvPr/>
          </p:nvSpPr>
          <p:spPr>
            <a:xfrm>
              <a:off x="76200" y="19050"/>
              <a:ext cx="660400" cy="717550"/>
            </a:xfrm>
            <a:prstGeom prst="rect">
              <a:avLst/>
            </a:prstGeom>
          </p:spPr>
          <p:txBody>
            <a:bodyPr lIns="50800" tIns="50800" rIns="50800" bIns="50800" rtlCol="0" anchor="ctr"/>
            <a:lstStyle/>
            <a:p>
              <a:pPr algn="ctr">
                <a:lnSpc>
                  <a:spcPts val="1960"/>
                </a:lnSpc>
              </a:pPr>
              <a:endParaRPr/>
            </a:p>
          </p:txBody>
        </p:sp>
      </p:grpSp>
      <p:sp>
        <p:nvSpPr>
          <p:cNvPr id="16" name="TextBox 16"/>
          <p:cNvSpPr txBox="1"/>
          <p:nvPr/>
        </p:nvSpPr>
        <p:spPr>
          <a:xfrm>
            <a:off x="2752518" y="9591295"/>
            <a:ext cx="1724348" cy="531587"/>
          </a:xfrm>
          <a:prstGeom prst="rect">
            <a:avLst/>
          </a:prstGeom>
        </p:spPr>
        <p:txBody>
          <a:bodyPr lIns="0" tIns="0" rIns="0" bIns="0" rtlCol="0" anchor="t">
            <a:spAutoFit/>
          </a:bodyPr>
          <a:lstStyle/>
          <a:p>
            <a:pPr algn="ctr">
              <a:lnSpc>
                <a:spcPts val="4404"/>
              </a:lnSpc>
            </a:pPr>
            <a:r>
              <a:rPr lang="en-US" sz="3145">
                <a:solidFill>
                  <a:srgbClr val="FFFFFF"/>
                </a:solidFill>
                <a:latin typeface="League Spartan"/>
                <a:ea typeface="League Spartan"/>
                <a:cs typeface="League Spartan"/>
                <a:sym typeface="League Spartan"/>
              </a:rPr>
              <a:t>CH 29:</a:t>
            </a:r>
          </a:p>
        </p:txBody>
      </p:sp>
      <p:sp>
        <p:nvSpPr>
          <p:cNvPr id="17" name="TextBox 17"/>
          <p:cNvSpPr txBox="1"/>
          <p:nvPr/>
        </p:nvSpPr>
        <p:spPr>
          <a:xfrm>
            <a:off x="4781666" y="9515095"/>
            <a:ext cx="4911099" cy="607788"/>
          </a:xfrm>
          <a:prstGeom prst="rect">
            <a:avLst/>
          </a:prstGeom>
        </p:spPr>
        <p:txBody>
          <a:bodyPr lIns="0" tIns="0" rIns="0" bIns="0" rtlCol="0" anchor="t">
            <a:spAutoFit/>
          </a:bodyPr>
          <a:lstStyle/>
          <a:p>
            <a:pPr algn="l">
              <a:lnSpc>
                <a:spcPts val="4404"/>
              </a:lnSpc>
              <a:spcBef>
                <a:spcPct val="0"/>
              </a:spcBef>
            </a:pPr>
            <a:r>
              <a:rPr lang="en-US" sz="3145" b="1" i="1">
                <a:solidFill>
                  <a:srgbClr val="FFFFFF"/>
                </a:solidFill>
                <a:latin typeface="Calibri (MS) Bold Italics"/>
                <a:ea typeface="Calibri (MS) Bold Italics"/>
                <a:cs typeface="Calibri (MS) Bold Italics"/>
                <a:sym typeface="Calibri (MS) Bold Italics"/>
              </a:rPr>
              <a:t>LO 3.3</a:t>
            </a:r>
            <a:r>
              <a:rPr lang="en-US" sz="3145" i="1">
                <a:solidFill>
                  <a:srgbClr val="FFFFFF"/>
                </a:solidFill>
                <a:latin typeface="Calibri (MS) Italics"/>
                <a:ea typeface="Calibri (MS) Italics"/>
                <a:cs typeface="Calibri (MS) Italics"/>
                <a:sym typeface="Calibri (MS) Italics"/>
              </a:rPr>
              <a:t>: Demand &amp; Supply</a:t>
            </a:r>
          </a:p>
        </p:txBody>
      </p:sp>
      <p:sp>
        <p:nvSpPr>
          <p:cNvPr id="18" name="TextBox 18"/>
          <p:cNvSpPr txBox="1"/>
          <p:nvPr/>
        </p:nvSpPr>
        <p:spPr>
          <a:xfrm>
            <a:off x="1028700" y="516081"/>
            <a:ext cx="16009683" cy="1392307"/>
          </a:xfrm>
          <a:prstGeom prst="rect">
            <a:avLst/>
          </a:prstGeom>
        </p:spPr>
        <p:txBody>
          <a:bodyPr lIns="0" tIns="0" rIns="0" bIns="0" rtlCol="0" anchor="t">
            <a:spAutoFit/>
          </a:bodyPr>
          <a:lstStyle/>
          <a:p>
            <a:pPr algn="l">
              <a:lnSpc>
                <a:spcPts val="11458"/>
              </a:lnSpc>
            </a:pPr>
            <a:r>
              <a:rPr lang="en-US" sz="8184" b="1">
                <a:solidFill>
                  <a:srgbClr val="38B6FF"/>
                </a:solidFill>
                <a:latin typeface="Garet Bold"/>
                <a:ea typeface="Garet Bold"/>
                <a:cs typeface="Garet Bold"/>
                <a:sym typeface="Garet Bold"/>
              </a:rPr>
              <a:t>Demand Curves</a:t>
            </a:r>
          </a:p>
        </p:txBody>
      </p:sp>
      <p:grpSp>
        <p:nvGrpSpPr>
          <p:cNvPr id="19" name="Group 19"/>
          <p:cNvGrpSpPr/>
          <p:nvPr/>
        </p:nvGrpSpPr>
        <p:grpSpPr>
          <a:xfrm>
            <a:off x="12875863" y="5895012"/>
            <a:ext cx="639839" cy="639839"/>
            <a:chOff x="0" y="0"/>
            <a:chExt cx="812800" cy="812800"/>
          </a:xfrm>
        </p:grpSpPr>
        <p:sp>
          <p:nvSpPr>
            <p:cNvPr id="20" name="Freeform 2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DE5C">
                <a:alpha val="35686"/>
              </a:srgbClr>
            </a:solidFill>
            <a:ln w="38100" cap="sq">
              <a:solidFill>
                <a:srgbClr val="203D48">
                  <a:alpha val="35686"/>
                </a:srgbClr>
              </a:solidFill>
              <a:prstDash val="solid"/>
              <a:miter/>
            </a:ln>
          </p:spPr>
          <p:txBody>
            <a:bodyPr/>
            <a:lstStyle/>
            <a:p>
              <a:endParaRPr lang="en-US"/>
            </a:p>
          </p:txBody>
        </p:sp>
        <p:sp>
          <p:nvSpPr>
            <p:cNvPr id="21" name="TextBox 21"/>
            <p:cNvSpPr txBox="1"/>
            <p:nvPr/>
          </p:nvSpPr>
          <p:spPr>
            <a:xfrm>
              <a:off x="76200" y="19050"/>
              <a:ext cx="660400" cy="717550"/>
            </a:xfrm>
            <a:prstGeom prst="rect">
              <a:avLst/>
            </a:prstGeom>
          </p:spPr>
          <p:txBody>
            <a:bodyPr lIns="50800" tIns="50800" rIns="50800" bIns="50800" rtlCol="0" anchor="ctr"/>
            <a:lstStyle/>
            <a:p>
              <a:pPr algn="ctr">
                <a:lnSpc>
                  <a:spcPts val="1960"/>
                </a:lnSpc>
              </a:pPr>
              <a:endParaRPr/>
            </a:p>
          </p:txBody>
        </p:sp>
      </p:grpSp>
      <p:sp>
        <p:nvSpPr>
          <p:cNvPr id="22" name="AutoShape 22"/>
          <p:cNvSpPr/>
          <p:nvPr/>
        </p:nvSpPr>
        <p:spPr>
          <a:xfrm flipV="1">
            <a:off x="9372511" y="4164089"/>
            <a:ext cx="3823272" cy="19050"/>
          </a:xfrm>
          <a:prstGeom prst="line">
            <a:avLst/>
          </a:prstGeom>
          <a:ln w="38100" cap="flat">
            <a:solidFill>
              <a:srgbClr val="FFA700"/>
            </a:solidFill>
            <a:prstDash val="sysDash"/>
            <a:headEnd type="none" w="sm" len="sm"/>
            <a:tailEnd type="none" w="sm" len="sm"/>
          </a:ln>
        </p:spPr>
        <p:txBody>
          <a:bodyPr/>
          <a:lstStyle/>
          <a:p>
            <a:endParaRPr lang="en-US"/>
          </a:p>
        </p:txBody>
      </p:sp>
      <p:sp>
        <p:nvSpPr>
          <p:cNvPr id="23" name="AutoShape 23"/>
          <p:cNvSpPr/>
          <p:nvPr/>
        </p:nvSpPr>
        <p:spPr>
          <a:xfrm flipH="1" flipV="1">
            <a:off x="13195783" y="4164089"/>
            <a:ext cx="0" cy="1730923"/>
          </a:xfrm>
          <a:prstGeom prst="line">
            <a:avLst/>
          </a:prstGeom>
          <a:ln w="38100" cap="flat">
            <a:solidFill>
              <a:srgbClr val="FFA700"/>
            </a:solidFill>
            <a:prstDash val="sysDash"/>
            <a:headEnd type="none" w="sm" len="sm"/>
            <a:tailEnd type="none" w="sm" len="sm"/>
          </a:ln>
        </p:spPr>
        <p:txBody>
          <a:bodyPr/>
          <a:lstStyle/>
          <a:p>
            <a:endParaRPr lang="en-US"/>
          </a:p>
        </p:txBody>
      </p:sp>
      <p:sp>
        <p:nvSpPr>
          <p:cNvPr id="24" name="TextBox 24"/>
          <p:cNvSpPr txBox="1"/>
          <p:nvPr/>
        </p:nvSpPr>
        <p:spPr>
          <a:xfrm>
            <a:off x="0" y="9591295"/>
            <a:ext cx="2567934" cy="531587"/>
          </a:xfrm>
          <a:prstGeom prst="rect">
            <a:avLst/>
          </a:prstGeom>
        </p:spPr>
        <p:txBody>
          <a:bodyPr lIns="0" tIns="0" rIns="0" bIns="0" rtlCol="0" anchor="t">
            <a:spAutoFit/>
          </a:bodyPr>
          <a:lstStyle/>
          <a:p>
            <a:pPr algn="ctr">
              <a:lnSpc>
                <a:spcPts val="4404"/>
              </a:lnSpc>
            </a:pPr>
            <a:r>
              <a:rPr lang="en-US" sz="3145">
                <a:solidFill>
                  <a:srgbClr val="FFFFFF"/>
                </a:solidFill>
                <a:latin typeface="League Spartan"/>
                <a:ea typeface="League Spartan"/>
                <a:cs typeface="League Spartan"/>
                <a:sym typeface="League Spartan"/>
              </a:rPr>
              <a:t>STRAND 3</a:t>
            </a:r>
          </a:p>
        </p:txBody>
      </p:sp>
      <p:grpSp>
        <p:nvGrpSpPr>
          <p:cNvPr id="25" name="Group 25"/>
          <p:cNvGrpSpPr/>
          <p:nvPr/>
        </p:nvGrpSpPr>
        <p:grpSpPr>
          <a:xfrm rot="-5400000">
            <a:off x="16670603" y="-571804"/>
            <a:ext cx="893192" cy="2170151"/>
            <a:chOff x="0" y="0"/>
            <a:chExt cx="1190923" cy="2893535"/>
          </a:xfrm>
        </p:grpSpPr>
        <p:grpSp>
          <p:nvGrpSpPr>
            <p:cNvPr id="26" name="Group 26"/>
            <p:cNvGrpSpPr/>
            <p:nvPr/>
          </p:nvGrpSpPr>
          <p:grpSpPr>
            <a:xfrm>
              <a:off x="141517" y="2519095"/>
              <a:ext cx="1028813" cy="374440"/>
              <a:chOff x="0" y="0"/>
              <a:chExt cx="1886901" cy="686745"/>
            </a:xfrm>
          </p:grpSpPr>
          <p:sp>
            <p:nvSpPr>
              <p:cNvPr id="27" name="Freeform 27"/>
              <p:cNvSpPr/>
              <p:nvPr/>
            </p:nvSpPr>
            <p:spPr>
              <a:xfrm>
                <a:off x="0" y="0"/>
                <a:ext cx="1886901" cy="686745"/>
              </a:xfrm>
              <a:custGeom>
                <a:avLst/>
                <a:gdLst/>
                <a:ahLst/>
                <a:cxnLst/>
                <a:rect l="l" t="t" r="r" b="b"/>
                <a:pathLst>
                  <a:path w="1886901" h="686745">
                    <a:moveTo>
                      <a:pt x="343372" y="0"/>
                    </a:moveTo>
                    <a:lnTo>
                      <a:pt x="1543529" y="0"/>
                    </a:lnTo>
                    <a:cubicBezTo>
                      <a:pt x="1733168" y="0"/>
                      <a:pt x="1886901" y="153733"/>
                      <a:pt x="1886901" y="343372"/>
                    </a:cubicBezTo>
                    <a:lnTo>
                      <a:pt x="1886901" y="343372"/>
                    </a:lnTo>
                    <a:cubicBezTo>
                      <a:pt x="1886901" y="533012"/>
                      <a:pt x="1733168" y="686745"/>
                      <a:pt x="1543529" y="686745"/>
                    </a:cubicBezTo>
                    <a:lnTo>
                      <a:pt x="343372" y="686745"/>
                    </a:lnTo>
                    <a:cubicBezTo>
                      <a:pt x="153733" y="686745"/>
                      <a:pt x="0" y="533012"/>
                      <a:pt x="0" y="343372"/>
                    </a:cubicBezTo>
                    <a:lnTo>
                      <a:pt x="0" y="343372"/>
                    </a:lnTo>
                    <a:cubicBezTo>
                      <a:pt x="0" y="153733"/>
                      <a:pt x="153733" y="0"/>
                      <a:pt x="343372" y="0"/>
                    </a:cubicBezTo>
                    <a:close/>
                  </a:path>
                </a:pathLst>
              </a:custGeom>
              <a:solidFill>
                <a:srgbClr val="94E3FF"/>
              </a:solidFill>
              <a:ln cap="rnd">
                <a:noFill/>
                <a:prstDash val="solid"/>
                <a:round/>
              </a:ln>
            </p:spPr>
            <p:txBody>
              <a:bodyPr/>
              <a:lstStyle/>
              <a:p>
                <a:endParaRPr lang="en-US"/>
              </a:p>
            </p:txBody>
          </p:sp>
          <p:sp>
            <p:nvSpPr>
              <p:cNvPr id="28" name="TextBox 28"/>
              <p:cNvSpPr txBox="1"/>
              <p:nvPr/>
            </p:nvSpPr>
            <p:spPr>
              <a:xfrm>
                <a:off x="0" y="-9525"/>
                <a:ext cx="1886901" cy="696270"/>
              </a:xfrm>
              <a:prstGeom prst="rect">
                <a:avLst/>
              </a:prstGeom>
            </p:spPr>
            <p:txBody>
              <a:bodyPr lIns="50800" tIns="50800" rIns="50800" bIns="50800" rtlCol="0" anchor="ctr"/>
              <a:lstStyle/>
              <a:p>
                <a:pPr algn="ctr">
                  <a:lnSpc>
                    <a:spcPts val="308"/>
                  </a:lnSpc>
                </a:pPr>
                <a:endParaRPr/>
              </a:p>
            </p:txBody>
          </p:sp>
        </p:grpSp>
        <p:sp>
          <p:nvSpPr>
            <p:cNvPr id="29" name="TextBox 29"/>
            <p:cNvSpPr txBox="1"/>
            <p:nvPr/>
          </p:nvSpPr>
          <p:spPr>
            <a:xfrm>
              <a:off x="441088" y="2698700"/>
              <a:ext cx="429671" cy="150386"/>
            </a:xfrm>
            <a:prstGeom prst="rect">
              <a:avLst/>
            </a:prstGeom>
          </p:spPr>
          <p:txBody>
            <a:bodyPr lIns="0" tIns="0" rIns="0" bIns="0" rtlCol="0" anchor="t">
              <a:spAutoFit/>
            </a:bodyPr>
            <a:lstStyle/>
            <a:p>
              <a:pPr algn="ctr">
                <a:lnSpc>
                  <a:spcPts val="581"/>
                </a:lnSpc>
              </a:pPr>
              <a:r>
                <a:rPr lang="en-US" sz="1163">
                  <a:solidFill>
                    <a:srgbClr val="203D48"/>
                  </a:solidFill>
                  <a:latin typeface="League Spartan"/>
                  <a:ea typeface="League Spartan"/>
                  <a:cs typeface="League Spartan"/>
                  <a:sym typeface="League Spartan"/>
                </a:rPr>
                <a:t>HUB</a:t>
              </a:r>
            </a:p>
          </p:txBody>
        </p:sp>
        <p:sp>
          <p:nvSpPr>
            <p:cNvPr id="30" name="TextBox 30"/>
            <p:cNvSpPr txBox="1"/>
            <p:nvPr/>
          </p:nvSpPr>
          <p:spPr>
            <a:xfrm rot="5400000">
              <a:off x="-972822" y="972822"/>
              <a:ext cx="2485990" cy="540345"/>
            </a:xfrm>
            <a:prstGeom prst="rect">
              <a:avLst/>
            </a:prstGeom>
          </p:spPr>
          <p:txBody>
            <a:bodyPr lIns="0" tIns="0" rIns="0" bIns="0" rtlCol="0" anchor="t">
              <a:spAutoFit/>
            </a:bodyPr>
            <a:lstStyle/>
            <a:p>
              <a:pPr algn="ctr">
                <a:lnSpc>
                  <a:spcPts val="2752"/>
                </a:lnSpc>
              </a:pPr>
              <a:r>
                <a:rPr lang="en-US" sz="3127" spc="-200">
                  <a:solidFill>
                    <a:srgbClr val="203D48"/>
                  </a:solidFill>
                  <a:latin typeface="League Spartan"/>
                  <a:ea typeface="League Spartan"/>
                  <a:cs typeface="League Spartan"/>
                  <a:sym typeface="League Spartan"/>
                </a:rPr>
                <a:t>BUSINESS</a:t>
              </a:r>
            </a:p>
          </p:txBody>
        </p:sp>
        <p:sp>
          <p:nvSpPr>
            <p:cNvPr id="31" name="TextBox 31"/>
            <p:cNvSpPr txBox="1"/>
            <p:nvPr/>
          </p:nvSpPr>
          <p:spPr>
            <a:xfrm rot="5400000">
              <a:off x="-511064" y="994145"/>
              <a:ext cx="2522727" cy="622797"/>
            </a:xfrm>
            <a:prstGeom prst="rect">
              <a:avLst/>
            </a:prstGeom>
          </p:spPr>
          <p:txBody>
            <a:bodyPr lIns="0" tIns="0" rIns="0" bIns="0" rtlCol="0" anchor="t">
              <a:spAutoFit/>
            </a:bodyPr>
            <a:lstStyle/>
            <a:p>
              <a:pPr algn="l">
                <a:lnSpc>
                  <a:spcPts val="3194"/>
                </a:lnSpc>
              </a:pPr>
              <a:r>
                <a:rPr lang="en-US" sz="3630" spc="-232">
                  <a:solidFill>
                    <a:srgbClr val="203D48"/>
                  </a:solidFill>
                  <a:latin typeface="League Spartan"/>
                  <a:ea typeface="League Spartan"/>
                  <a:cs typeface="League Spartan"/>
                  <a:sym typeface="League Spartan"/>
                </a:rPr>
                <a:t>JC</a:t>
              </a:r>
            </a:p>
          </p:txBody>
        </p:sp>
        <p:sp>
          <p:nvSpPr>
            <p:cNvPr id="32" name="Freeform 32"/>
            <p:cNvSpPr/>
            <p:nvPr/>
          </p:nvSpPr>
          <p:spPr>
            <a:xfrm rot="5400000">
              <a:off x="244242" y="1424020"/>
              <a:ext cx="1379498" cy="513863"/>
            </a:xfrm>
            <a:custGeom>
              <a:avLst/>
              <a:gdLst/>
              <a:ahLst/>
              <a:cxnLst/>
              <a:rect l="l" t="t" r="r" b="b"/>
              <a:pathLst>
                <a:path w="1379498" h="513863">
                  <a:moveTo>
                    <a:pt x="0" y="0"/>
                  </a:moveTo>
                  <a:lnTo>
                    <a:pt x="1379498" y="0"/>
                  </a:lnTo>
                  <a:lnTo>
                    <a:pt x="1379498" y="513863"/>
                  </a:lnTo>
                  <a:lnTo>
                    <a:pt x="0" y="513863"/>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grpSp>
      <p:grpSp>
        <p:nvGrpSpPr>
          <p:cNvPr id="33" name="Group 33"/>
          <p:cNvGrpSpPr/>
          <p:nvPr/>
        </p:nvGrpSpPr>
        <p:grpSpPr>
          <a:xfrm>
            <a:off x="7237215" y="7337285"/>
            <a:ext cx="10396961" cy="1154056"/>
            <a:chOff x="0" y="0"/>
            <a:chExt cx="4983527" cy="553168"/>
          </a:xfrm>
        </p:grpSpPr>
        <p:sp>
          <p:nvSpPr>
            <p:cNvPr id="34" name="Freeform 34"/>
            <p:cNvSpPr/>
            <p:nvPr/>
          </p:nvSpPr>
          <p:spPr>
            <a:xfrm>
              <a:off x="0" y="0"/>
              <a:ext cx="4983528" cy="553169"/>
            </a:xfrm>
            <a:custGeom>
              <a:avLst/>
              <a:gdLst/>
              <a:ahLst/>
              <a:cxnLst/>
              <a:rect l="l" t="t" r="r" b="b"/>
              <a:pathLst>
                <a:path w="4983528" h="553169">
                  <a:moveTo>
                    <a:pt x="33508" y="0"/>
                  </a:moveTo>
                  <a:lnTo>
                    <a:pt x="4950019" y="0"/>
                  </a:lnTo>
                  <a:cubicBezTo>
                    <a:pt x="4968525" y="0"/>
                    <a:pt x="4983528" y="15002"/>
                    <a:pt x="4983528" y="33508"/>
                  </a:cubicBezTo>
                  <a:lnTo>
                    <a:pt x="4983528" y="519660"/>
                  </a:lnTo>
                  <a:cubicBezTo>
                    <a:pt x="4983528" y="528547"/>
                    <a:pt x="4979997" y="537070"/>
                    <a:pt x="4973713" y="543354"/>
                  </a:cubicBezTo>
                  <a:cubicBezTo>
                    <a:pt x="4967429" y="549638"/>
                    <a:pt x="4958906" y="553169"/>
                    <a:pt x="4950019" y="553169"/>
                  </a:cubicBezTo>
                  <a:lnTo>
                    <a:pt x="33508" y="553169"/>
                  </a:lnTo>
                  <a:cubicBezTo>
                    <a:pt x="15002" y="553169"/>
                    <a:pt x="0" y="538166"/>
                    <a:pt x="0" y="519660"/>
                  </a:cubicBezTo>
                  <a:lnTo>
                    <a:pt x="0" y="33508"/>
                  </a:lnTo>
                  <a:cubicBezTo>
                    <a:pt x="0" y="15002"/>
                    <a:pt x="15002" y="0"/>
                    <a:pt x="33508" y="0"/>
                  </a:cubicBezTo>
                  <a:close/>
                </a:path>
              </a:pathLst>
            </a:custGeom>
            <a:solidFill>
              <a:srgbClr val="FFDE5C"/>
            </a:solidFill>
            <a:ln w="28575" cap="rnd">
              <a:solidFill>
                <a:srgbClr val="000000"/>
              </a:solidFill>
              <a:prstDash val="solid"/>
              <a:round/>
            </a:ln>
          </p:spPr>
          <p:txBody>
            <a:bodyPr/>
            <a:lstStyle/>
            <a:p>
              <a:endParaRPr lang="en-US"/>
            </a:p>
          </p:txBody>
        </p:sp>
        <p:sp>
          <p:nvSpPr>
            <p:cNvPr id="35" name="TextBox 35"/>
            <p:cNvSpPr txBox="1"/>
            <p:nvPr/>
          </p:nvSpPr>
          <p:spPr>
            <a:xfrm>
              <a:off x="0" y="-57150"/>
              <a:ext cx="4983527" cy="610318"/>
            </a:xfrm>
            <a:prstGeom prst="rect">
              <a:avLst/>
            </a:prstGeom>
          </p:spPr>
          <p:txBody>
            <a:bodyPr lIns="50800" tIns="50800" rIns="50800" bIns="50800" rtlCol="0" anchor="ctr"/>
            <a:lstStyle/>
            <a:p>
              <a:pPr algn="ctr">
                <a:lnSpc>
                  <a:spcPts val="1960"/>
                </a:lnSpc>
              </a:pPr>
              <a:endParaRPr/>
            </a:p>
          </p:txBody>
        </p:sp>
      </p:grpSp>
      <p:sp>
        <p:nvSpPr>
          <p:cNvPr id="36" name="TextBox 36"/>
          <p:cNvSpPr txBox="1"/>
          <p:nvPr/>
        </p:nvSpPr>
        <p:spPr>
          <a:xfrm>
            <a:off x="7583903" y="7469288"/>
            <a:ext cx="9675397" cy="953083"/>
          </a:xfrm>
          <a:prstGeom prst="rect">
            <a:avLst/>
          </a:prstGeom>
        </p:spPr>
        <p:txBody>
          <a:bodyPr lIns="0" tIns="0" rIns="0" bIns="0" rtlCol="0" anchor="t">
            <a:spAutoFit/>
          </a:bodyPr>
          <a:lstStyle/>
          <a:p>
            <a:pPr algn="ctr">
              <a:lnSpc>
                <a:spcPts val="2592"/>
              </a:lnSpc>
              <a:spcBef>
                <a:spcPct val="0"/>
              </a:spcBef>
            </a:pPr>
            <a:r>
              <a:rPr lang="en-US" sz="1852">
                <a:solidFill>
                  <a:srgbClr val="203C48"/>
                </a:solidFill>
                <a:latin typeface="League Spartan"/>
                <a:ea typeface="League Spartan"/>
                <a:cs typeface="League Spartan"/>
                <a:sym typeface="League Spartan"/>
              </a:rPr>
              <a:t>Top Tip: To find the quantity demanded, first find the price on the y-axis and then track across until you hit the demand curve and then track down to the x-axis to find  the quantity.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9968777" y="1967777"/>
            <a:ext cx="802671" cy="15835774"/>
            <a:chOff x="0" y="0"/>
            <a:chExt cx="182880" cy="3608017"/>
          </a:xfrm>
        </p:grpSpPr>
        <p:sp>
          <p:nvSpPr>
            <p:cNvPr id="3" name="Freeform 3"/>
            <p:cNvSpPr/>
            <p:nvPr/>
          </p:nvSpPr>
          <p:spPr>
            <a:xfrm>
              <a:off x="0" y="0"/>
              <a:ext cx="182880" cy="3608017"/>
            </a:xfrm>
            <a:custGeom>
              <a:avLst/>
              <a:gdLst/>
              <a:ahLst/>
              <a:cxnLst/>
              <a:rect l="l" t="t" r="r" b="b"/>
              <a:pathLst>
                <a:path w="182880" h="3608017">
                  <a:moveTo>
                    <a:pt x="0" y="0"/>
                  </a:moveTo>
                  <a:lnTo>
                    <a:pt x="182880" y="0"/>
                  </a:lnTo>
                  <a:lnTo>
                    <a:pt x="182880" y="3608017"/>
                  </a:lnTo>
                  <a:lnTo>
                    <a:pt x="0" y="3608017"/>
                  </a:lnTo>
                  <a:close/>
                </a:path>
              </a:pathLst>
            </a:custGeom>
            <a:solidFill>
              <a:srgbClr val="203D48"/>
            </a:solidFill>
          </p:spPr>
          <p:txBody>
            <a:bodyPr/>
            <a:lstStyle/>
            <a:p>
              <a:endParaRPr lang="en-US"/>
            </a:p>
          </p:txBody>
        </p:sp>
        <p:sp>
          <p:nvSpPr>
            <p:cNvPr id="4" name="TextBox 4"/>
            <p:cNvSpPr txBox="1"/>
            <p:nvPr/>
          </p:nvSpPr>
          <p:spPr>
            <a:xfrm>
              <a:off x="0" y="-57150"/>
              <a:ext cx="182880" cy="3665167"/>
            </a:xfrm>
            <a:prstGeom prst="rect">
              <a:avLst/>
            </a:prstGeom>
          </p:spPr>
          <p:txBody>
            <a:bodyPr lIns="50800" tIns="50800" rIns="50800" bIns="50800" rtlCol="0" anchor="ctr"/>
            <a:lstStyle/>
            <a:p>
              <a:pPr algn="ctr">
                <a:lnSpc>
                  <a:spcPts val="1960"/>
                </a:lnSpc>
              </a:pPr>
              <a:endParaRPr/>
            </a:p>
          </p:txBody>
        </p:sp>
      </p:grpSp>
      <p:grpSp>
        <p:nvGrpSpPr>
          <p:cNvPr id="5" name="Group 5"/>
          <p:cNvGrpSpPr/>
          <p:nvPr/>
        </p:nvGrpSpPr>
        <p:grpSpPr>
          <a:xfrm rot="-5400000">
            <a:off x="824777" y="8659552"/>
            <a:ext cx="802671" cy="2452226"/>
            <a:chOff x="0" y="0"/>
            <a:chExt cx="182880" cy="558714"/>
          </a:xfrm>
        </p:grpSpPr>
        <p:sp>
          <p:nvSpPr>
            <p:cNvPr id="6" name="Freeform 6"/>
            <p:cNvSpPr/>
            <p:nvPr/>
          </p:nvSpPr>
          <p:spPr>
            <a:xfrm>
              <a:off x="0" y="0"/>
              <a:ext cx="182880" cy="558714"/>
            </a:xfrm>
            <a:custGeom>
              <a:avLst/>
              <a:gdLst/>
              <a:ahLst/>
              <a:cxnLst/>
              <a:rect l="l" t="t" r="r" b="b"/>
              <a:pathLst>
                <a:path w="182880" h="558714">
                  <a:moveTo>
                    <a:pt x="0" y="0"/>
                  </a:moveTo>
                  <a:lnTo>
                    <a:pt x="182880" y="0"/>
                  </a:lnTo>
                  <a:lnTo>
                    <a:pt x="182880" y="558714"/>
                  </a:lnTo>
                  <a:lnTo>
                    <a:pt x="0" y="558714"/>
                  </a:lnTo>
                  <a:close/>
                </a:path>
              </a:pathLst>
            </a:custGeom>
            <a:solidFill>
              <a:srgbClr val="38B6FF"/>
            </a:solidFill>
          </p:spPr>
          <p:txBody>
            <a:bodyPr/>
            <a:lstStyle/>
            <a:p>
              <a:endParaRPr lang="en-US"/>
            </a:p>
          </p:txBody>
        </p:sp>
        <p:sp>
          <p:nvSpPr>
            <p:cNvPr id="7" name="TextBox 7"/>
            <p:cNvSpPr txBox="1"/>
            <p:nvPr/>
          </p:nvSpPr>
          <p:spPr>
            <a:xfrm>
              <a:off x="0" y="-57150"/>
              <a:ext cx="182880" cy="615864"/>
            </a:xfrm>
            <a:prstGeom prst="rect">
              <a:avLst/>
            </a:prstGeom>
          </p:spPr>
          <p:txBody>
            <a:bodyPr lIns="50800" tIns="50800" rIns="50800" bIns="50800" rtlCol="0" anchor="ctr"/>
            <a:lstStyle/>
            <a:p>
              <a:pPr algn="ctr">
                <a:lnSpc>
                  <a:spcPts val="1960"/>
                </a:lnSpc>
              </a:pPr>
              <a:endParaRPr/>
            </a:p>
          </p:txBody>
        </p:sp>
      </p:grpSp>
      <p:sp>
        <p:nvSpPr>
          <p:cNvPr id="8" name="Freeform 8"/>
          <p:cNvSpPr/>
          <p:nvPr/>
        </p:nvSpPr>
        <p:spPr>
          <a:xfrm rot="-597275">
            <a:off x="-3368911" y="-2959270"/>
            <a:ext cx="4075990" cy="4075990"/>
          </a:xfrm>
          <a:custGeom>
            <a:avLst/>
            <a:gdLst/>
            <a:ahLst/>
            <a:cxnLst/>
            <a:rect l="l" t="t" r="r" b="b"/>
            <a:pathLst>
              <a:path w="4075990" h="4075990">
                <a:moveTo>
                  <a:pt x="0" y="0"/>
                </a:moveTo>
                <a:lnTo>
                  <a:pt x="4075990" y="0"/>
                </a:lnTo>
                <a:lnTo>
                  <a:pt x="4075990" y="4075989"/>
                </a:lnTo>
                <a:lnTo>
                  <a:pt x="0" y="407598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9" name="Freeform 9"/>
          <p:cNvSpPr/>
          <p:nvPr/>
        </p:nvSpPr>
        <p:spPr>
          <a:xfrm>
            <a:off x="7716399" y="1908388"/>
            <a:ext cx="9066592" cy="5303956"/>
          </a:xfrm>
          <a:custGeom>
            <a:avLst/>
            <a:gdLst/>
            <a:ahLst/>
            <a:cxnLst/>
            <a:rect l="l" t="t" r="r" b="b"/>
            <a:pathLst>
              <a:path w="9066592" h="5303956">
                <a:moveTo>
                  <a:pt x="0" y="0"/>
                </a:moveTo>
                <a:lnTo>
                  <a:pt x="9066592" y="0"/>
                </a:lnTo>
                <a:lnTo>
                  <a:pt x="9066592" y="5303957"/>
                </a:lnTo>
                <a:lnTo>
                  <a:pt x="0" y="5303957"/>
                </a:lnTo>
                <a:lnTo>
                  <a:pt x="0" y="0"/>
                </a:lnTo>
                <a:close/>
              </a:path>
            </a:pathLst>
          </a:custGeom>
          <a:blipFill>
            <a:blip r:embed="rId3"/>
            <a:stretch>
              <a:fillRect/>
            </a:stretch>
          </a:blipFill>
        </p:spPr>
        <p:txBody>
          <a:bodyPr/>
          <a:lstStyle/>
          <a:p>
            <a:endParaRPr lang="en-US"/>
          </a:p>
        </p:txBody>
      </p:sp>
      <p:grpSp>
        <p:nvGrpSpPr>
          <p:cNvPr id="10" name="Group 10"/>
          <p:cNvGrpSpPr/>
          <p:nvPr/>
        </p:nvGrpSpPr>
        <p:grpSpPr>
          <a:xfrm>
            <a:off x="8743486" y="3893083"/>
            <a:ext cx="542012" cy="542012"/>
            <a:chOff x="0" y="0"/>
            <a:chExt cx="812800" cy="812800"/>
          </a:xfrm>
        </p:grpSpPr>
        <p:sp>
          <p:nvSpPr>
            <p:cNvPr id="11" name="Freeform 1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DE5C">
                <a:alpha val="35686"/>
              </a:srgbClr>
            </a:solidFill>
            <a:ln w="38100" cap="sq">
              <a:solidFill>
                <a:srgbClr val="203D48">
                  <a:alpha val="35686"/>
                </a:srgbClr>
              </a:solidFill>
              <a:prstDash val="solid"/>
              <a:miter/>
            </a:ln>
          </p:spPr>
          <p:txBody>
            <a:bodyPr/>
            <a:lstStyle/>
            <a:p>
              <a:endParaRPr lang="en-US"/>
            </a:p>
          </p:txBody>
        </p:sp>
        <p:sp>
          <p:nvSpPr>
            <p:cNvPr id="12" name="TextBox 12"/>
            <p:cNvSpPr txBox="1"/>
            <p:nvPr/>
          </p:nvSpPr>
          <p:spPr>
            <a:xfrm>
              <a:off x="76200" y="19050"/>
              <a:ext cx="660400" cy="717550"/>
            </a:xfrm>
            <a:prstGeom prst="rect">
              <a:avLst/>
            </a:prstGeom>
          </p:spPr>
          <p:txBody>
            <a:bodyPr lIns="50800" tIns="50800" rIns="50800" bIns="50800" rtlCol="0" anchor="ctr"/>
            <a:lstStyle/>
            <a:p>
              <a:pPr algn="ctr">
                <a:lnSpc>
                  <a:spcPts val="1960"/>
                </a:lnSpc>
              </a:pPr>
              <a:endParaRPr/>
            </a:p>
          </p:txBody>
        </p:sp>
      </p:grpSp>
      <p:sp>
        <p:nvSpPr>
          <p:cNvPr id="13" name="AutoShape 13"/>
          <p:cNvSpPr/>
          <p:nvPr/>
        </p:nvSpPr>
        <p:spPr>
          <a:xfrm flipV="1">
            <a:off x="9372511" y="4164089"/>
            <a:ext cx="3823272" cy="19050"/>
          </a:xfrm>
          <a:prstGeom prst="line">
            <a:avLst/>
          </a:prstGeom>
          <a:ln w="38100" cap="flat">
            <a:solidFill>
              <a:srgbClr val="FFA700"/>
            </a:solidFill>
            <a:prstDash val="sysDash"/>
            <a:headEnd type="none" w="sm" len="sm"/>
            <a:tailEnd type="none" w="sm" len="sm"/>
          </a:ln>
        </p:spPr>
        <p:txBody>
          <a:bodyPr/>
          <a:lstStyle/>
          <a:p>
            <a:endParaRPr lang="en-US"/>
          </a:p>
        </p:txBody>
      </p:sp>
      <p:sp>
        <p:nvSpPr>
          <p:cNvPr id="14" name="AutoShape 14"/>
          <p:cNvSpPr/>
          <p:nvPr/>
        </p:nvSpPr>
        <p:spPr>
          <a:xfrm flipH="1" flipV="1">
            <a:off x="13195783" y="4164089"/>
            <a:ext cx="0" cy="1777682"/>
          </a:xfrm>
          <a:prstGeom prst="line">
            <a:avLst/>
          </a:prstGeom>
          <a:ln w="38100" cap="flat">
            <a:solidFill>
              <a:srgbClr val="FFA700"/>
            </a:solidFill>
            <a:prstDash val="sysDash"/>
            <a:headEnd type="none" w="sm" len="sm"/>
            <a:tailEnd type="none" w="sm" len="sm"/>
          </a:ln>
        </p:spPr>
        <p:txBody>
          <a:bodyPr/>
          <a:lstStyle/>
          <a:p>
            <a:endParaRPr lang="en-US"/>
          </a:p>
        </p:txBody>
      </p:sp>
      <p:grpSp>
        <p:nvGrpSpPr>
          <p:cNvPr id="15" name="Group 15"/>
          <p:cNvGrpSpPr/>
          <p:nvPr/>
        </p:nvGrpSpPr>
        <p:grpSpPr>
          <a:xfrm>
            <a:off x="8743486" y="3262866"/>
            <a:ext cx="542012" cy="542012"/>
            <a:chOff x="0" y="0"/>
            <a:chExt cx="812800" cy="812800"/>
          </a:xfrm>
        </p:grpSpPr>
        <p:sp>
          <p:nvSpPr>
            <p:cNvPr id="16" name="Freeform 1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2B1FF">
                <a:alpha val="35686"/>
              </a:srgbClr>
            </a:solidFill>
            <a:ln w="38100" cap="sq">
              <a:solidFill>
                <a:srgbClr val="203D48">
                  <a:alpha val="35686"/>
                </a:srgbClr>
              </a:solidFill>
              <a:prstDash val="solid"/>
              <a:miter/>
            </a:ln>
          </p:spPr>
          <p:txBody>
            <a:bodyPr/>
            <a:lstStyle/>
            <a:p>
              <a:endParaRPr lang="en-US"/>
            </a:p>
          </p:txBody>
        </p:sp>
        <p:sp>
          <p:nvSpPr>
            <p:cNvPr id="17" name="TextBox 17"/>
            <p:cNvSpPr txBox="1"/>
            <p:nvPr/>
          </p:nvSpPr>
          <p:spPr>
            <a:xfrm>
              <a:off x="76200" y="19050"/>
              <a:ext cx="660400" cy="717550"/>
            </a:xfrm>
            <a:prstGeom prst="rect">
              <a:avLst/>
            </a:prstGeom>
          </p:spPr>
          <p:txBody>
            <a:bodyPr lIns="50800" tIns="50800" rIns="50800" bIns="50800" rtlCol="0" anchor="ctr"/>
            <a:lstStyle/>
            <a:p>
              <a:pPr algn="ctr">
                <a:lnSpc>
                  <a:spcPts val="1960"/>
                </a:lnSpc>
              </a:pPr>
              <a:endParaRPr/>
            </a:p>
          </p:txBody>
        </p:sp>
      </p:grpSp>
      <p:grpSp>
        <p:nvGrpSpPr>
          <p:cNvPr id="18" name="Group 18"/>
          <p:cNvGrpSpPr/>
          <p:nvPr/>
        </p:nvGrpSpPr>
        <p:grpSpPr>
          <a:xfrm>
            <a:off x="12870224" y="5993800"/>
            <a:ext cx="690084" cy="510839"/>
            <a:chOff x="0" y="0"/>
            <a:chExt cx="1034849" cy="766053"/>
          </a:xfrm>
        </p:grpSpPr>
        <p:sp>
          <p:nvSpPr>
            <p:cNvPr id="19" name="Freeform 19"/>
            <p:cNvSpPr/>
            <p:nvPr/>
          </p:nvSpPr>
          <p:spPr>
            <a:xfrm>
              <a:off x="0" y="0"/>
              <a:ext cx="1034849" cy="766053"/>
            </a:xfrm>
            <a:custGeom>
              <a:avLst/>
              <a:gdLst/>
              <a:ahLst/>
              <a:cxnLst/>
              <a:rect l="l" t="t" r="r" b="b"/>
              <a:pathLst>
                <a:path w="1034849" h="766053">
                  <a:moveTo>
                    <a:pt x="517424" y="0"/>
                  </a:moveTo>
                  <a:cubicBezTo>
                    <a:pt x="231659" y="0"/>
                    <a:pt x="0" y="171487"/>
                    <a:pt x="0" y="383026"/>
                  </a:cubicBezTo>
                  <a:cubicBezTo>
                    <a:pt x="0" y="594566"/>
                    <a:pt x="231659" y="766053"/>
                    <a:pt x="517424" y="766053"/>
                  </a:cubicBezTo>
                  <a:cubicBezTo>
                    <a:pt x="803190" y="766053"/>
                    <a:pt x="1034849" y="594566"/>
                    <a:pt x="1034849" y="383026"/>
                  </a:cubicBezTo>
                  <a:cubicBezTo>
                    <a:pt x="1034849" y="171487"/>
                    <a:pt x="803190" y="0"/>
                    <a:pt x="517424" y="0"/>
                  </a:cubicBezTo>
                  <a:close/>
                </a:path>
              </a:pathLst>
            </a:custGeom>
            <a:solidFill>
              <a:srgbClr val="FFDE5C">
                <a:alpha val="35686"/>
              </a:srgbClr>
            </a:solidFill>
            <a:ln w="38100" cap="sq">
              <a:solidFill>
                <a:srgbClr val="203D48">
                  <a:alpha val="35686"/>
                </a:srgbClr>
              </a:solidFill>
              <a:prstDash val="solid"/>
              <a:miter/>
            </a:ln>
          </p:spPr>
          <p:txBody>
            <a:bodyPr/>
            <a:lstStyle/>
            <a:p>
              <a:endParaRPr lang="en-US"/>
            </a:p>
          </p:txBody>
        </p:sp>
        <p:sp>
          <p:nvSpPr>
            <p:cNvPr id="20" name="TextBox 20"/>
            <p:cNvSpPr txBox="1"/>
            <p:nvPr/>
          </p:nvSpPr>
          <p:spPr>
            <a:xfrm>
              <a:off x="97017" y="14667"/>
              <a:ext cx="840815" cy="679568"/>
            </a:xfrm>
            <a:prstGeom prst="rect">
              <a:avLst/>
            </a:prstGeom>
          </p:spPr>
          <p:txBody>
            <a:bodyPr lIns="50800" tIns="50800" rIns="50800" bIns="50800" rtlCol="0" anchor="ctr"/>
            <a:lstStyle/>
            <a:p>
              <a:pPr algn="ctr">
                <a:lnSpc>
                  <a:spcPts val="1960"/>
                </a:lnSpc>
              </a:pPr>
              <a:endParaRPr/>
            </a:p>
          </p:txBody>
        </p:sp>
      </p:grpSp>
      <p:grpSp>
        <p:nvGrpSpPr>
          <p:cNvPr id="21" name="Group 21"/>
          <p:cNvGrpSpPr/>
          <p:nvPr/>
        </p:nvGrpSpPr>
        <p:grpSpPr>
          <a:xfrm>
            <a:off x="11592992" y="5993800"/>
            <a:ext cx="690084" cy="510839"/>
            <a:chOff x="0" y="0"/>
            <a:chExt cx="1034849" cy="766053"/>
          </a:xfrm>
        </p:grpSpPr>
        <p:sp>
          <p:nvSpPr>
            <p:cNvPr id="22" name="Freeform 22"/>
            <p:cNvSpPr/>
            <p:nvPr/>
          </p:nvSpPr>
          <p:spPr>
            <a:xfrm>
              <a:off x="0" y="0"/>
              <a:ext cx="1034849" cy="766053"/>
            </a:xfrm>
            <a:custGeom>
              <a:avLst/>
              <a:gdLst/>
              <a:ahLst/>
              <a:cxnLst/>
              <a:rect l="l" t="t" r="r" b="b"/>
              <a:pathLst>
                <a:path w="1034849" h="766053">
                  <a:moveTo>
                    <a:pt x="517424" y="0"/>
                  </a:moveTo>
                  <a:cubicBezTo>
                    <a:pt x="231659" y="0"/>
                    <a:pt x="0" y="171487"/>
                    <a:pt x="0" y="383026"/>
                  </a:cubicBezTo>
                  <a:cubicBezTo>
                    <a:pt x="0" y="594566"/>
                    <a:pt x="231659" y="766053"/>
                    <a:pt x="517424" y="766053"/>
                  </a:cubicBezTo>
                  <a:cubicBezTo>
                    <a:pt x="803190" y="766053"/>
                    <a:pt x="1034849" y="594566"/>
                    <a:pt x="1034849" y="383026"/>
                  </a:cubicBezTo>
                  <a:cubicBezTo>
                    <a:pt x="1034849" y="171487"/>
                    <a:pt x="803190" y="0"/>
                    <a:pt x="517424" y="0"/>
                  </a:cubicBezTo>
                  <a:close/>
                </a:path>
              </a:pathLst>
            </a:custGeom>
            <a:solidFill>
              <a:srgbClr val="02B1FF">
                <a:alpha val="35686"/>
              </a:srgbClr>
            </a:solidFill>
            <a:ln w="38100" cap="sq">
              <a:solidFill>
                <a:srgbClr val="203D48">
                  <a:alpha val="35686"/>
                </a:srgbClr>
              </a:solidFill>
              <a:prstDash val="solid"/>
              <a:miter/>
            </a:ln>
          </p:spPr>
          <p:txBody>
            <a:bodyPr/>
            <a:lstStyle/>
            <a:p>
              <a:endParaRPr lang="en-US"/>
            </a:p>
          </p:txBody>
        </p:sp>
        <p:sp>
          <p:nvSpPr>
            <p:cNvPr id="23" name="TextBox 23"/>
            <p:cNvSpPr txBox="1"/>
            <p:nvPr/>
          </p:nvSpPr>
          <p:spPr>
            <a:xfrm>
              <a:off x="97017" y="14667"/>
              <a:ext cx="840815" cy="679568"/>
            </a:xfrm>
            <a:prstGeom prst="rect">
              <a:avLst/>
            </a:prstGeom>
          </p:spPr>
          <p:txBody>
            <a:bodyPr lIns="50800" tIns="50800" rIns="50800" bIns="50800" rtlCol="0" anchor="ctr"/>
            <a:lstStyle/>
            <a:p>
              <a:pPr algn="ctr">
                <a:lnSpc>
                  <a:spcPts val="1960"/>
                </a:lnSpc>
              </a:pPr>
              <a:endParaRPr/>
            </a:p>
          </p:txBody>
        </p:sp>
      </p:grpSp>
      <p:sp>
        <p:nvSpPr>
          <p:cNvPr id="24" name="AutoShape 24"/>
          <p:cNvSpPr/>
          <p:nvPr/>
        </p:nvSpPr>
        <p:spPr>
          <a:xfrm flipV="1">
            <a:off x="9372416" y="3533872"/>
            <a:ext cx="2565618" cy="28575"/>
          </a:xfrm>
          <a:prstGeom prst="line">
            <a:avLst/>
          </a:prstGeom>
          <a:ln w="38100" cap="flat">
            <a:solidFill>
              <a:srgbClr val="38B6FF"/>
            </a:solidFill>
            <a:prstDash val="sysDash"/>
            <a:headEnd type="none" w="sm" len="sm"/>
            <a:tailEnd type="none" w="sm" len="sm"/>
          </a:ln>
        </p:spPr>
        <p:txBody>
          <a:bodyPr/>
          <a:lstStyle/>
          <a:p>
            <a:endParaRPr lang="en-US"/>
          </a:p>
        </p:txBody>
      </p:sp>
      <p:sp>
        <p:nvSpPr>
          <p:cNvPr id="25" name="AutoShape 25"/>
          <p:cNvSpPr/>
          <p:nvPr/>
        </p:nvSpPr>
        <p:spPr>
          <a:xfrm flipV="1">
            <a:off x="11938034" y="3533872"/>
            <a:ext cx="0" cy="2459928"/>
          </a:xfrm>
          <a:prstGeom prst="line">
            <a:avLst/>
          </a:prstGeom>
          <a:ln w="38100" cap="flat">
            <a:solidFill>
              <a:srgbClr val="38B6FF"/>
            </a:solidFill>
            <a:prstDash val="sysDash"/>
            <a:headEnd type="none" w="sm" len="sm"/>
            <a:tailEnd type="none" w="sm" len="sm"/>
          </a:ln>
        </p:spPr>
        <p:txBody>
          <a:bodyPr/>
          <a:lstStyle/>
          <a:p>
            <a:endParaRPr lang="en-US"/>
          </a:p>
        </p:txBody>
      </p:sp>
      <p:grpSp>
        <p:nvGrpSpPr>
          <p:cNvPr id="26" name="Group 26"/>
          <p:cNvGrpSpPr/>
          <p:nvPr/>
        </p:nvGrpSpPr>
        <p:grpSpPr>
          <a:xfrm rot="5400000">
            <a:off x="8324946" y="3583605"/>
            <a:ext cx="563639" cy="464173"/>
            <a:chOff x="0" y="0"/>
            <a:chExt cx="647700" cy="533400"/>
          </a:xfrm>
        </p:grpSpPr>
        <p:sp>
          <p:nvSpPr>
            <p:cNvPr id="27" name="Freeform 27"/>
            <p:cNvSpPr/>
            <p:nvPr/>
          </p:nvSpPr>
          <p:spPr>
            <a:xfrm>
              <a:off x="0" y="0"/>
              <a:ext cx="647700" cy="533400"/>
            </a:xfrm>
            <a:custGeom>
              <a:avLst/>
              <a:gdLst/>
              <a:ahLst/>
              <a:cxnLst/>
              <a:rect l="l" t="t" r="r" b="b"/>
              <a:pathLst>
                <a:path w="647700" h="533400">
                  <a:moveTo>
                    <a:pt x="239386" y="166418"/>
                  </a:moveTo>
                  <a:lnTo>
                    <a:pt x="647700" y="166418"/>
                  </a:lnTo>
                  <a:lnTo>
                    <a:pt x="647700" y="366942"/>
                  </a:lnTo>
                  <a:lnTo>
                    <a:pt x="239373" y="366942"/>
                  </a:lnTo>
                  <a:lnTo>
                    <a:pt x="302255" y="533400"/>
                  </a:lnTo>
                  <a:lnTo>
                    <a:pt x="0" y="266700"/>
                  </a:lnTo>
                  <a:lnTo>
                    <a:pt x="302255" y="0"/>
                  </a:lnTo>
                  <a:lnTo>
                    <a:pt x="239386" y="166418"/>
                  </a:lnTo>
                  <a:close/>
                </a:path>
              </a:pathLst>
            </a:custGeom>
            <a:solidFill>
              <a:srgbClr val="02B1FF"/>
            </a:solidFill>
          </p:spPr>
          <p:txBody>
            <a:bodyPr/>
            <a:lstStyle/>
            <a:p>
              <a:endParaRPr lang="en-US"/>
            </a:p>
          </p:txBody>
        </p:sp>
        <p:sp>
          <p:nvSpPr>
            <p:cNvPr id="28" name="TextBox 28"/>
            <p:cNvSpPr txBox="1"/>
            <p:nvPr/>
          </p:nvSpPr>
          <p:spPr>
            <a:xfrm>
              <a:off x="120650" y="107950"/>
              <a:ext cx="527050" cy="260350"/>
            </a:xfrm>
            <a:prstGeom prst="rect">
              <a:avLst/>
            </a:prstGeom>
          </p:spPr>
          <p:txBody>
            <a:bodyPr lIns="50800" tIns="50800" rIns="50800" bIns="50800" rtlCol="0" anchor="ctr"/>
            <a:lstStyle/>
            <a:p>
              <a:pPr algn="ctr">
                <a:lnSpc>
                  <a:spcPts val="1960"/>
                </a:lnSpc>
              </a:pPr>
              <a:endParaRPr/>
            </a:p>
          </p:txBody>
        </p:sp>
      </p:grpSp>
      <p:sp>
        <p:nvSpPr>
          <p:cNvPr id="29" name="TextBox 29"/>
          <p:cNvSpPr txBox="1"/>
          <p:nvPr/>
        </p:nvSpPr>
        <p:spPr>
          <a:xfrm>
            <a:off x="1235638" y="2159734"/>
            <a:ext cx="6004384" cy="5919907"/>
          </a:xfrm>
          <a:prstGeom prst="rect">
            <a:avLst/>
          </a:prstGeom>
        </p:spPr>
        <p:txBody>
          <a:bodyPr lIns="0" tIns="0" rIns="0" bIns="0" rtlCol="0" anchor="t">
            <a:spAutoFit/>
          </a:bodyPr>
          <a:lstStyle/>
          <a:p>
            <a:pPr algn="l">
              <a:lnSpc>
                <a:spcPts val="3930"/>
              </a:lnSpc>
            </a:pPr>
            <a:r>
              <a:rPr lang="en-US" sz="2807">
                <a:solidFill>
                  <a:srgbClr val="203C48"/>
                </a:solidFill>
                <a:latin typeface="Garet"/>
                <a:ea typeface="Garet"/>
                <a:cs typeface="Garet"/>
                <a:sym typeface="Garet"/>
              </a:rPr>
              <a:t>The demand curve is </a:t>
            </a:r>
            <a:r>
              <a:rPr lang="en-US" sz="2807" b="1">
                <a:solidFill>
                  <a:srgbClr val="203C48"/>
                </a:solidFill>
                <a:latin typeface="Garet Bold"/>
                <a:ea typeface="Garet Bold"/>
                <a:cs typeface="Garet Bold"/>
                <a:sym typeface="Garet Bold"/>
              </a:rPr>
              <a:t>downward sloping</a:t>
            </a:r>
            <a:r>
              <a:rPr lang="en-US" sz="2807">
                <a:solidFill>
                  <a:srgbClr val="203C48"/>
                </a:solidFill>
                <a:latin typeface="Garet"/>
                <a:ea typeface="Garet"/>
                <a:cs typeface="Garet"/>
                <a:sym typeface="Garet"/>
              </a:rPr>
              <a:t> as when the </a:t>
            </a:r>
            <a:r>
              <a:rPr lang="en-US" sz="2807" b="1">
                <a:solidFill>
                  <a:srgbClr val="203C48"/>
                </a:solidFill>
                <a:latin typeface="Garet Bold"/>
                <a:ea typeface="Garet Bold"/>
                <a:cs typeface="Garet Bold"/>
                <a:sym typeface="Garet Bold"/>
              </a:rPr>
              <a:t>price increases</a:t>
            </a:r>
            <a:r>
              <a:rPr lang="en-US" sz="2807">
                <a:solidFill>
                  <a:srgbClr val="203C48"/>
                </a:solidFill>
                <a:latin typeface="Garet"/>
                <a:ea typeface="Garet"/>
                <a:cs typeface="Garet"/>
                <a:sym typeface="Garet"/>
              </a:rPr>
              <a:t>, the </a:t>
            </a:r>
            <a:r>
              <a:rPr lang="en-US" sz="2807" b="1">
                <a:solidFill>
                  <a:srgbClr val="203C48"/>
                </a:solidFill>
                <a:latin typeface="Garet Bold"/>
                <a:ea typeface="Garet Bold"/>
                <a:cs typeface="Garet Bold"/>
                <a:sym typeface="Garet Bold"/>
              </a:rPr>
              <a:t>quantity demanded decreases</a:t>
            </a:r>
            <a:r>
              <a:rPr lang="en-US" sz="2807">
                <a:solidFill>
                  <a:srgbClr val="203C48"/>
                </a:solidFill>
                <a:latin typeface="Garet"/>
                <a:ea typeface="Garet"/>
                <a:cs typeface="Garet"/>
                <a:sym typeface="Garet"/>
              </a:rPr>
              <a:t> as less consumers want to buy it at a higher price.</a:t>
            </a:r>
          </a:p>
          <a:p>
            <a:pPr algn="l">
              <a:lnSpc>
                <a:spcPts val="3930"/>
              </a:lnSpc>
            </a:pPr>
            <a:endParaRPr lang="en-US" sz="2807">
              <a:solidFill>
                <a:srgbClr val="203C48"/>
              </a:solidFill>
              <a:latin typeface="Garet"/>
              <a:ea typeface="Garet"/>
              <a:cs typeface="Garet"/>
              <a:sym typeface="Garet"/>
            </a:endParaRPr>
          </a:p>
          <a:p>
            <a:pPr algn="l">
              <a:lnSpc>
                <a:spcPts val="3930"/>
              </a:lnSpc>
            </a:pPr>
            <a:r>
              <a:rPr lang="en-US" sz="2807">
                <a:solidFill>
                  <a:srgbClr val="203C48"/>
                </a:solidFill>
                <a:latin typeface="Garet"/>
                <a:ea typeface="Garet"/>
                <a:cs typeface="Garet"/>
                <a:sym typeface="Garet"/>
              </a:rPr>
              <a:t>If the price of concert tickets increased from €75 to €100, the quantity demanded for tickets would fall from 12,000 to 8,000 units.</a:t>
            </a:r>
          </a:p>
        </p:txBody>
      </p:sp>
      <p:sp>
        <p:nvSpPr>
          <p:cNvPr id="30" name="TextBox 30"/>
          <p:cNvSpPr txBox="1"/>
          <p:nvPr/>
        </p:nvSpPr>
        <p:spPr>
          <a:xfrm>
            <a:off x="2752518" y="9591295"/>
            <a:ext cx="1724348" cy="531587"/>
          </a:xfrm>
          <a:prstGeom prst="rect">
            <a:avLst/>
          </a:prstGeom>
        </p:spPr>
        <p:txBody>
          <a:bodyPr lIns="0" tIns="0" rIns="0" bIns="0" rtlCol="0" anchor="t">
            <a:spAutoFit/>
          </a:bodyPr>
          <a:lstStyle/>
          <a:p>
            <a:pPr algn="ctr">
              <a:lnSpc>
                <a:spcPts val="4404"/>
              </a:lnSpc>
            </a:pPr>
            <a:r>
              <a:rPr lang="en-US" sz="3145">
                <a:solidFill>
                  <a:srgbClr val="FFFFFF"/>
                </a:solidFill>
                <a:latin typeface="League Spartan"/>
                <a:ea typeface="League Spartan"/>
                <a:cs typeface="League Spartan"/>
                <a:sym typeface="League Spartan"/>
              </a:rPr>
              <a:t>CH 29:</a:t>
            </a:r>
          </a:p>
        </p:txBody>
      </p:sp>
      <p:sp>
        <p:nvSpPr>
          <p:cNvPr id="31" name="TextBox 31"/>
          <p:cNvSpPr txBox="1"/>
          <p:nvPr/>
        </p:nvSpPr>
        <p:spPr>
          <a:xfrm>
            <a:off x="4781666" y="9515095"/>
            <a:ext cx="4911099" cy="607788"/>
          </a:xfrm>
          <a:prstGeom prst="rect">
            <a:avLst/>
          </a:prstGeom>
        </p:spPr>
        <p:txBody>
          <a:bodyPr lIns="0" tIns="0" rIns="0" bIns="0" rtlCol="0" anchor="t">
            <a:spAutoFit/>
          </a:bodyPr>
          <a:lstStyle/>
          <a:p>
            <a:pPr algn="l">
              <a:lnSpc>
                <a:spcPts val="4404"/>
              </a:lnSpc>
              <a:spcBef>
                <a:spcPct val="0"/>
              </a:spcBef>
            </a:pPr>
            <a:r>
              <a:rPr lang="en-US" sz="3145" b="1" i="1">
                <a:solidFill>
                  <a:srgbClr val="FFFFFF"/>
                </a:solidFill>
                <a:latin typeface="Calibri (MS) Bold Italics"/>
                <a:ea typeface="Calibri (MS) Bold Italics"/>
                <a:cs typeface="Calibri (MS) Bold Italics"/>
                <a:sym typeface="Calibri (MS) Bold Italics"/>
              </a:rPr>
              <a:t>LO 3.3</a:t>
            </a:r>
            <a:r>
              <a:rPr lang="en-US" sz="3145" i="1">
                <a:solidFill>
                  <a:srgbClr val="FFFFFF"/>
                </a:solidFill>
                <a:latin typeface="Calibri (MS) Italics"/>
                <a:ea typeface="Calibri (MS) Italics"/>
                <a:cs typeface="Calibri (MS) Italics"/>
                <a:sym typeface="Calibri (MS) Italics"/>
              </a:rPr>
              <a:t>: Demand &amp; Supply</a:t>
            </a:r>
          </a:p>
        </p:txBody>
      </p:sp>
      <p:sp>
        <p:nvSpPr>
          <p:cNvPr id="32" name="TextBox 32"/>
          <p:cNvSpPr txBox="1"/>
          <p:nvPr/>
        </p:nvSpPr>
        <p:spPr>
          <a:xfrm>
            <a:off x="1028700" y="516081"/>
            <a:ext cx="16009683" cy="1392307"/>
          </a:xfrm>
          <a:prstGeom prst="rect">
            <a:avLst/>
          </a:prstGeom>
        </p:spPr>
        <p:txBody>
          <a:bodyPr lIns="0" tIns="0" rIns="0" bIns="0" rtlCol="0" anchor="t">
            <a:spAutoFit/>
          </a:bodyPr>
          <a:lstStyle/>
          <a:p>
            <a:pPr algn="l">
              <a:lnSpc>
                <a:spcPts val="11458"/>
              </a:lnSpc>
            </a:pPr>
            <a:r>
              <a:rPr lang="en-US" sz="8184" b="1">
                <a:solidFill>
                  <a:srgbClr val="38B6FF"/>
                </a:solidFill>
                <a:latin typeface="Garet Bold"/>
                <a:ea typeface="Garet Bold"/>
                <a:cs typeface="Garet Bold"/>
                <a:sym typeface="Garet Bold"/>
              </a:rPr>
              <a:t>Demand Curves</a:t>
            </a:r>
          </a:p>
        </p:txBody>
      </p:sp>
      <p:grpSp>
        <p:nvGrpSpPr>
          <p:cNvPr id="33" name="Group 33"/>
          <p:cNvGrpSpPr/>
          <p:nvPr/>
        </p:nvGrpSpPr>
        <p:grpSpPr>
          <a:xfrm>
            <a:off x="12283076" y="6040466"/>
            <a:ext cx="563639" cy="464173"/>
            <a:chOff x="0" y="0"/>
            <a:chExt cx="647700" cy="533400"/>
          </a:xfrm>
        </p:grpSpPr>
        <p:sp>
          <p:nvSpPr>
            <p:cNvPr id="34" name="Freeform 34"/>
            <p:cNvSpPr/>
            <p:nvPr/>
          </p:nvSpPr>
          <p:spPr>
            <a:xfrm>
              <a:off x="0" y="0"/>
              <a:ext cx="647700" cy="533400"/>
            </a:xfrm>
            <a:custGeom>
              <a:avLst/>
              <a:gdLst/>
              <a:ahLst/>
              <a:cxnLst/>
              <a:rect l="l" t="t" r="r" b="b"/>
              <a:pathLst>
                <a:path w="647700" h="533400">
                  <a:moveTo>
                    <a:pt x="239386" y="166418"/>
                  </a:moveTo>
                  <a:lnTo>
                    <a:pt x="647700" y="166418"/>
                  </a:lnTo>
                  <a:lnTo>
                    <a:pt x="647700" y="366942"/>
                  </a:lnTo>
                  <a:lnTo>
                    <a:pt x="239373" y="366942"/>
                  </a:lnTo>
                  <a:lnTo>
                    <a:pt x="302255" y="533400"/>
                  </a:lnTo>
                  <a:lnTo>
                    <a:pt x="0" y="266700"/>
                  </a:lnTo>
                  <a:lnTo>
                    <a:pt x="302255" y="0"/>
                  </a:lnTo>
                  <a:lnTo>
                    <a:pt x="239386" y="166418"/>
                  </a:lnTo>
                  <a:close/>
                </a:path>
              </a:pathLst>
            </a:custGeom>
            <a:solidFill>
              <a:srgbClr val="02B1FF"/>
            </a:solidFill>
          </p:spPr>
          <p:txBody>
            <a:bodyPr/>
            <a:lstStyle/>
            <a:p>
              <a:endParaRPr lang="en-US"/>
            </a:p>
          </p:txBody>
        </p:sp>
        <p:sp>
          <p:nvSpPr>
            <p:cNvPr id="35" name="TextBox 35"/>
            <p:cNvSpPr txBox="1"/>
            <p:nvPr/>
          </p:nvSpPr>
          <p:spPr>
            <a:xfrm>
              <a:off x="120650" y="107950"/>
              <a:ext cx="527050" cy="260350"/>
            </a:xfrm>
            <a:prstGeom prst="rect">
              <a:avLst/>
            </a:prstGeom>
          </p:spPr>
          <p:txBody>
            <a:bodyPr lIns="50800" tIns="50800" rIns="50800" bIns="50800" rtlCol="0" anchor="ctr"/>
            <a:lstStyle/>
            <a:p>
              <a:pPr algn="ctr">
                <a:lnSpc>
                  <a:spcPts val="1960"/>
                </a:lnSpc>
              </a:pPr>
              <a:endParaRPr/>
            </a:p>
          </p:txBody>
        </p:sp>
      </p:grpSp>
      <p:sp>
        <p:nvSpPr>
          <p:cNvPr id="36" name="TextBox 36"/>
          <p:cNvSpPr txBox="1"/>
          <p:nvPr/>
        </p:nvSpPr>
        <p:spPr>
          <a:xfrm>
            <a:off x="7716399" y="7517145"/>
            <a:ext cx="9734646" cy="543458"/>
          </a:xfrm>
          <a:prstGeom prst="rect">
            <a:avLst/>
          </a:prstGeom>
        </p:spPr>
        <p:txBody>
          <a:bodyPr lIns="0" tIns="0" rIns="0" bIns="0" rtlCol="0" anchor="t">
            <a:spAutoFit/>
          </a:bodyPr>
          <a:lstStyle/>
          <a:p>
            <a:pPr algn="l">
              <a:lnSpc>
                <a:spcPts val="4486"/>
              </a:lnSpc>
            </a:pPr>
            <a:r>
              <a:rPr lang="en-US" sz="3204" b="1">
                <a:solidFill>
                  <a:srgbClr val="203D48"/>
                </a:solidFill>
                <a:latin typeface="League Spartan"/>
                <a:ea typeface="League Spartan"/>
                <a:cs typeface="League Spartan"/>
                <a:sym typeface="League Spartan"/>
              </a:rPr>
              <a:t>When prices rise, the quantity demanded falls</a:t>
            </a:r>
          </a:p>
        </p:txBody>
      </p:sp>
      <p:sp>
        <p:nvSpPr>
          <p:cNvPr id="37" name="AutoShape 37"/>
          <p:cNvSpPr/>
          <p:nvPr/>
        </p:nvSpPr>
        <p:spPr>
          <a:xfrm flipH="1" flipV="1">
            <a:off x="8979514" y="3973917"/>
            <a:ext cx="828498" cy="3600377"/>
          </a:xfrm>
          <a:prstGeom prst="line">
            <a:avLst/>
          </a:prstGeom>
          <a:ln w="38100" cap="flat">
            <a:solidFill>
              <a:srgbClr val="38B6FF">
                <a:alpha val="49804"/>
              </a:srgbClr>
            </a:solidFill>
            <a:prstDash val="solid"/>
            <a:headEnd type="none" w="sm" len="sm"/>
            <a:tailEnd type="arrow" w="med" len="sm"/>
          </a:ln>
        </p:spPr>
        <p:txBody>
          <a:bodyPr/>
          <a:lstStyle/>
          <a:p>
            <a:endParaRPr lang="en-US"/>
          </a:p>
        </p:txBody>
      </p:sp>
      <p:sp>
        <p:nvSpPr>
          <p:cNvPr id="38" name="AutoShape 38"/>
          <p:cNvSpPr/>
          <p:nvPr/>
        </p:nvSpPr>
        <p:spPr>
          <a:xfrm flipH="1" flipV="1">
            <a:off x="12846715" y="6649731"/>
            <a:ext cx="1320388" cy="1052430"/>
          </a:xfrm>
          <a:prstGeom prst="line">
            <a:avLst/>
          </a:prstGeom>
          <a:ln w="38100" cap="flat">
            <a:solidFill>
              <a:srgbClr val="38B6FF">
                <a:alpha val="49804"/>
              </a:srgbClr>
            </a:solidFill>
            <a:prstDash val="solid"/>
            <a:headEnd type="none" w="sm" len="sm"/>
            <a:tailEnd type="arrow" w="med" len="sm"/>
          </a:ln>
        </p:spPr>
        <p:txBody>
          <a:bodyPr/>
          <a:lstStyle/>
          <a:p>
            <a:endParaRPr lang="en-US"/>
          </a:p>
        </p:txBody>
      </p:sp>
      <p:sp>
        <p:nvSpPr>
          <p:cNvPr id="39" name="TextBox 39"/>
          <p:cNvSpPr txBox="1"/>
          <p:nvPr/>
        </p:nvSpPr>
        <p:spPr>
          <a:xfrm>
            <a:off x="0" y="9591295"/>
            <a:ext cx="2567934" cy="531587"/>
          </a:xfrm>
          <a:prstGeom prst="rect">
            <a:avLst/>
          </a:prstGeom>
        </p:spPr>
        <p:txBody>
          <a:bodyPr lIns="0" tIns="0" rIns="0" bIns="0" rtlCol="0" anchor="t">
            <a:spAutoFit/>
          </a:bodyPr>
          <a:lstStyle/>
          <a:p>
            <a:pPr algn="ctr">
              <a:lnSpc>
                <a:spcPts val="4404"/>
              </a:lnSpc>
            </a:pPr>
            <a:r>
              <a:rPr lang="en-US" sz="3145">
                <a:solidFill>
                  <a:srgbClr val="FFFFFF"/>
                </a:solidFill>
                <a:latin typeface="League Spartan"/>
                <a:ea typeface="League Spartan"/>
                <a:cs typeface="League Spartan"/>
                <a:sym typeface="League Spartan"/>
              </a:rPr>
              <a:t>STRAND 3</a:t>
            </a:r>
          </a:p>
        </p:txBody>
      </p:sp>
      <p:grpSp>
        <p:nvGrpSpPr>
          <p:cNvPr id="40" name="Group 40"/>
          <p:cNvGrpSpPr/>
          <p:nvPr/>
        </p:nvGrpSpPr>
        <p:grpSpPr>
          <a:xfrm rot="-5400000">
            <a:off x="16670603" y="-571804"/>
            <a:ext cx="893192" cy="2170151"/>
            <a:chOff x="0" y="0"/>
            <a:chExt cx="1190923" cy="2893535"/>
          </a:xfrm>
        </p:grpSpPr>
        <p:grpSp>
          <p:nvGrpSpPr>
            <p:cNvPr id="41" name="Group 41"/>
            <p:cNvGrpSpPr/>
            <p:nvPr/>
          </p:nvGrpSpPr>
          <p:grpSpPr>
            <a:xfrm>
              <a:off x="141517" y="2519095"/>
              <a:ext cx="1028813" cy="374440"/>
              <a:chOff x="0" y="0"/>
              <a:chExt cx="1886901" cy="686745"/>
            </a:xfrm>
          </p:grpSpPr>
          <p:sp>
            <p:nvSpPr>
              <p:cNvPr id="42" name="Freeform 42"/>
              <p:cNvSpPr/>
              <p:nvPr/>
            </p:nvSpPr>
            <p:spPr>
              <a:xfrm>
                <a:off x="0" y="0"/>
                <a:ext cx="1886901" cy="686745"/>
              </a:xfrm>
              <a:custGeom>
                <a:avLst/>
                <a:gdLst/>
                <a:ahLst/>
                <a:cxnLst/>
                <a:rect l="l" t="t" r="r" b="b"/>
                <a:pathLst>
                  <a:path w="1886901" h="686745">
                    <a:moveTo>
                      <a:pt x="343372" y="0"/>
                    </a:moveTo>
                    <a:lnTo>
                      <a:pt x="1543529" y="0"/>
                    </a:lnTo>
                    <a:cubicBezTo>
                      <a:pt x="1733168" y="0"/>
                      <a:pt x="1886901" y="153733"/>
                      <a:pt x="1886901" y="343372"/>
                    </a:cubicBezTo>
                    <a:lnTo>
                      <a:pt x="1886901" y="343372"/>
                    </a:lnTo>
                    <a:cubicBezTo>
                      <a:pt x="1886901" y="533012"/>
                      <a:pt x="1733168" y="686745"/>
                      <a:pt x="1543529" y="686745"/>
                    </a:cubicBezTo>
                    <a:lnTo>
                      <a:pt x="343372" y="686745"/>
                    </a:lnTo>
                    <a:cubicBezTo>
                      <a:pt x="153733" y="686745"/>
                      <a:pt x="0" y="533012"/>
                      <a:pt x="0" y="343372"/>
                    </a:cubicBezTo>
                    <a:lnTo>
                      <a:pt x="0" y="343372"/>
                    </a:lnTo>
                    <a:cubicBezTo>
                      <a:pt x="0" y="153733"/>
                      <a:pt x="153733" y="0"/>
                      <a:pt x="343372" y="0"/>
                    </a:cubicBezTo>
                    <a:close/>
                  </a:path>
                </a:pathLst>
              </a:custGeom>
              <a:solidFill>
                <a:srgbClr val="94E3FF"/>
              </a:solidFill>
              <a:ln cap="rnd">
                <a:noFill/>
                <a:prstDash val="solid"/>
                <a:round/>
              </a:ln>
            </p:spPr>
            <p:txBody>
              <a:bodyPr/>
              <a:lstStyle/>
              <a:p>
                <a:endParaRPr lang="en-US"/>
              </a:p>
            </p:txBody>
          </p:sp>
          <p:sp>
            <p:nvSpPr>
              <p:cNvPr id="43" name="TextBox 43"/>
              <p:cNvSpPr txBox="1"/>
              <p:nvPr/>
            </p:nvSpPr>
            <p:spPr>
              <a:xfrm>
                <a:off x="0" y="-9525"/>
                <a:ext cx="1886901" cy="696270"/>
              </a:xfrm>
              <a:prstGeom prst="rect">
                <a:avLst/>
              </a:prstGeom>
            </p:spPr>
            <p:txBody>
              <a:bodyPr lIns="50800" tIns="50800" rIns="50800" bIns="50800" rtlCol="0" anchor="ctr"/>
              <a:lstStyle/>
              <a:p>
                <a:pPr algn="ctr">
                  <a:lnSpc>
                    <a:spcPts val="308"/>
                  </a:lnSpc>
                </a:pPr>
                <a:endParaRPr/>
              </a:p>
            </p:txBody>
          </p:sp>
        </p:grpSp>
        <p:sp>
          <p:nvSpPr>
            <p:cNvPr id="44" name="TextBox 44"/>
            <p:cNvSpPr txBox="1"/>
            <p:nvPr/>
          </p:nvSpPr>
          <p:spPr>
            <a:xfrm>
              <a:off x="441088" y="2698700"/>
              <a:ext cx="429671" cy="150386"/>
            </a:xfrm>
            <a:prstGeom prst="rect">
              <a:avLst/>
            </a:prstGeom>
          </p:spPr>
          <p:txBody>
            <a:bodyPr lIns="0" tIns="0" rIns="0" bIns="0" rtlCol="0" anchor="t">
              <a:spAutoFit/>
            </a:bodyPr>
            <a:lstStyle/>
            <a:p>
              <a:pPr algn="ctr">
                <a:lnSpc>
                  <a:spcPts val="581"/>
                </a:lnSpc>
              </a:pPr>
              <a:r>
                <a:rPr lang="en-US" sz="1163">
                  <a:solidFill>
                    <a:srgbClr val="203D48"/>
                  </a:solidFill>
                  <a:latin typeface="League Spartan"/>
                  <a:ea typeface="League Spartan"/>
                  <a:cs typeface="League Spartan"/>
                  <a:sym typeface="League Spartan"/>
                </a:rPr>
                <a:t>HUB</a:t>
              </a:r>
            </a:p>
          </p:txBody>
        </p:sp>
        <p:sp>
          <p:nvSpPr>
            <p:cNvPr id="45" name="TextBox 45"/>
            <p:cNvSpPr txBox="1"/>
            <p:nvPr/>
          </p:nvSpPr>
          <p:spPr>
            <a:xfrm rot="5400000">
              <a:off x="-972822" y="972822"/>
              <a:ext cx="2485990" cy="540345"/>
            </a:xfrm>
            <a:prstGeom prst="rect">
              <a:avLst/>
            </a:prstGeom>
          </p:spPr>
          <p:txBody>
            <a:bodyPr lIns="0" tIns="0" rIns="0" bIns="0" rtlCol="0" anchor="t">
              <a:spAutoFit/>
            </a:bodyPr>
            <a:lstStyle/>
            <a:p>
              <a:pPr algn="ctr">
                <a:lnSpc>
                  <a:spcPts val="2752"/>
                </a:lnSpc>
              </a:pPr>
              <a:r>
                <a:rPr lang="en-US" sz="3127" spc="-200">
                  <a:solidFill>
                    <a:srgbClr val="203D48"/>
                  </a:solidFill>
                  <a:latin typeface="League Spartan"/>
                  <a:ea typeface="League Spartan"/>
                  <a:cs typeface="League Spartan"/>
                  <a:sym typeface="League Spartan"/>
                </a:rPr>
                <a:t>BUSINESS</a:t>
              </a:r>
            </a:p>
          </p:txBody>
        </p:sp>
        <p:sp>
          <p:nvSpPr>
            <p:cNvPr id="46" name="TextBox 46"/>
            <p:cNvSpPr txBox="1"/>
            <p:nvPr/>
          </p:nvSpPr>
          <p:spPr>
            <a:xfrm rot="5400000">
              <a:off x="-511064" y="994145"/>
              <a:ext cx="2522727" cy="622797"/>
            </a:xfrm>
            <a:prstGeom prst="rect">
              <a:avLst/>
            </a:prstGeom>
          </p:spPr>
          <p:txBody>
            <a:bodyPr lIns="0" tIns="0" rIns="0" bIns="0" rtlCol="0" anchor="t">
              <a:spAutoFit/>
            </a:bodyPr>
            <a:lstStyle/>
            <a:p>
              <a:pPr algn="l">
                <a:lnSpc>
                  <a:spcPts val="3194"/>
                </a:lnSpc>
              </a:pPr>
              <a:r>
                <a:rPr lang="en-US" sz="3630" spc="-232">
                  <a:solidFill>
                    <a:srgbClr val="203D48"/>
                  </a:solidFill>
                  <a:latin typeface="League Spartan"/>
                  <a:ea typeface="League Spartan"/>
                  <a:cs typeface="League Spartan"/>
                  <a:sym typeface="League Spartan"/>
                </a:rPr>
                <a:t>JC</a:t>
              </a:r>
            </a:p>
          </p:txBody>
        </p:sp>
        <p:sp>
          <p:nvSpPr>
            <p:cNvPr id="47" name="Freeform 47"/>
            <p:cNvSpPr/>
            <p:nvPr/>
          </p:nvSpPr>
          <p:spPr>
            <a:xfrm rot="5400000">
              <a:off x="244242" y="1424020"/>
              <a:ext cx="1379498" cy="513863"/>
            </a:xfrm>
            <a:custGeom>
              <a:avLst/>
              <a:gdLst/>
              <a:ahLst/>
              <a:cxnLst/>
              <a:rect l="l" t="t" r="r" b="b"/>
              <a:pathLst>
                <a:path w="1379498" h="513863">
                  <a:moveTo>
                    <a:pt x="0" y="0"/>
                  </a:moveTo>
                  <a:lnTo>
                    <a:pt x="1379498" y="0"/>
                  </a:lnTo>
                  <a:lnTo>
                    <a:pt x="1379498" y="513863"/>
                  </a:lnTo>
                  <a:lnTo>
                    <a:pt x="0" y="513863"/>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49F84"/>
        </a:solidFill>
        <a:effectLst/>
      </p:bgPr>
    </p:bg>
    <p:spTree>
      <p:nvGrpSpPr>
        <p:cNvPr id="1" name=""/>
        <p:cNvGrpSpPr/>
        <p:nvPr/>
      </p:nvGrpSpPr>
      <p:grpSpPr>
        <a:xfrm>
          <a:off x="0" y="0"/>
          <a:ext cx="0" cy="0"/>
          <a:chOff x="0" y="0"/>
          <a:chExt cx="0" cy="0"/>
        </a:xfrm>
      </p:grpSpPr>
      <p:sp>
        <p:nvSpPr>
          <p:cNvPr id="2" name="Freeform 2"/>
          <p:cNvSpPr/>
          <p:nvPr/>
        </p:nvSpPr>
        <p:spPr>
          <a:xfrm>
            <a:off x="3809709" y="179672"/>
            <a:ext cx="8341221" cy="5317528"/>
          </a:xfrm>
          <a:custGeom>
            <a:avLst/>
            <a:gdLst/>
            <a:ahLst/>
            <a:cxnLst/>
            <a:rect l="l" t="t" r="r" b="b"/>
            <a:pathLst>
              <a:path w="8341221" h="5317528">
                <a:moveTo>
                  <a:pt x="0" y="0"/>
                </a:moveTo>
                <a:lnTo>
                  <a:pt x="8341221" y="0"/>
                </a:lnTo>
                <a:lnTo>
                  <a:pt x="8341221" y="5317528"/>
                </a:lnTo>
                <a:lnTo>
                  <a:pt x="0" y="5317528"/>
                </a:lnTo>
                <a:lnTo>
                  <a:pt x="0" y="0"/>
                </a:lnTo>
                <a:close/>
              </a:path>
            </a:pathLst>
          </a:custGeom>
          <a:blipFill>
            <a:blip r:embed="rId2"/>
            <a:stretch>
              <a:fillRect/>
            </a:stretch>
          </a:blipFill>
        </p:spPr>
        <p:txBody>
          <a:bodyPr/>
          <a:lstStyle/>
          <a:p>
            <a:endParaRPr lang="en-US"/>
          </a:p>
        </p:txBody>
      </p:sp>
      <p:grpSp>
        <p:nvGrpSpPr>
          <p:cNvPr id="3" name="Group 3"/>
          <p:cNvGrpSpPr/>
          <p:nvPr/>
        </p:nvGrpSpPr>
        <p:grpSpPr>
          <a:xfrm>
            <a:off x="1283967" y="5724021"/>
            <a:ext cx="15975333" cy="3139080"/>
            <a:chOff x="0" y="0"/>
            <a:chExt cx="5165015" cy="1014902"/>
          </a:xfrm>
        </p:grpSpPr>
        <p:sp>
          <p:nvSpPr>
            <p:cNvPr id="4" name="Freeform 4"/>
            <p:cNvSpPr/>
            <p:nvPr/>
          </p:nvSpPr>
          <p:spPr>
            <a:xfrm>
              <a:off x="0" y="0"/>
              <a:ext cx="5165015" cy="1014902"/>
            </a:xfrm>
            <a:custGeom>
              <a:avLst/>
              <a:gdLst/>
              <a:ahLst/>
              <a:cxnLst/>
              <a:rect l="l" t="t" r="r" b="b"/>
              <a:pathLst>
                <a:path w="5165015" h="1014902">
                  <a:moveTo>
                    <a:pt x="21808" y="0"/>
                  </a:moveTo>
                  <a:lnTo>
                    <a:pt x="5143207" y="0"/>
                  </a:lnTo>
                  <a:cubicBezTo>
                    <a:pt x="5148991" y="0"/>
                    <a:pt x="5154538" y="2298"/>
                    <a:pt x="5158628" y="6387"/>
                  </a:cubicBezTo>
                  <a:cubicBezTo>
                    <a:pt x="5162717" y="10477"/>
                    <a:pt x="5165015" y="16024"/>
                    <a:pt x="5165015" y="21808"/>
                  </a:cubicBezTo>
                  <a:lnTo>
                    <a:pt x="5165015" y="993094"/>
                  </a:lnTo>
                  <a:cubicBezTo>
                    <a:pt x="5165015" y="1005138"/>
                    <a:pt x="5155251" y="1014902"/>
                    <a:pt x="5143207" y="1014902"/>
                  </a:cubicBezTo>
                  <a:lnTo>
                    <a:pt x="21808" y="1014902"/>
                  </a:lnTo>
                  <a:cubicBezTo>
                    <a:pt x="16024" y="1014902"/>
                    <a:pt x="10477" y="1012604"/>
                    <a:pt x="6387" y="1008515"/>
                  </a:cubicBezTo>
                  <a:cubicBezTo>
                    <a:pt x="2298" y="1004425"/>
                    <a:pt x="0" y="998878"/>
                    <a:pt x="0" y="993094"/>
                  </a:cubicBezTo>
                  <a:lnTo>
                    <a:pt x="0" y="21808"/>
                  </a:lnTo>
                  <a:cubicBezTo>
                    <a:pt x="0" y="16024"/>
                    <a:pt x="2298" y="10477"/>
                    <a:pt x="6387" y="6387"/>
                  </a:cubicBezTo>
                  <a:cubicBezTo>
                    <a:pt x="10477" y="2298"/>
                    <a:pt x="16024" y="0"/>
                    <a:pt x="21808" y="0"/>
                  </a:cubicBezTo>
                  <a:close/>
                </a:path>
              </a:pathLst>
            </a:custGeom>
            <a:solidFill>
              <a:srgbClr val="F4F6FC"/>
            </a:solidFill>
            <a:ln w="28575" cap="rnd">
              <a:solidFill>
                <a:srgbClr val="000000"/>
              </a:solidFill>
              <a:prstDash val="solid"/>
              <a:round/>
            </a:ln>
          </p:spPr>
          <p:txBody>
            <a:bodyPr/>
            <a:lstStyle/>
            <a:p>
              <a:endParaRPr lang="en-US"/>
            </a:p>
          </p:txBody>
        </p:sp>
        <p:sp>
          <p:nvSpPr>
            <p:cNvPr id="5" name="TextBox 5"/>
            <p:cNvSpPr txBox="1"/>
            <p:nvPr/>
          </p:nvSpPr>
          <p:spPr>
            <a:xfrm>
              <a:off x="0" y="-57150"/>
              <a:ext cx="5165015" cy="1072052"/>
            </a:xfrm>
            <a:prstGeom prst="rect">
              <a:avLst/>
            </a:prstGeom>
          </p:spPr>
          <p:txBody>
            <a:bodyPr lIns="50800" tIns="50800" rIns="50800" bIns="50800" rtlCol="0" anchor="ctr"/>
            <a:lstStyle/>
            <a:p>
              <a:pPr algn="ctr">
                <a:lnSpc>
                  <a:spcPts val="1960"/>
                </a:lnSpc>
              </a:pPr>
              <a:endParaRPr/>
            </a:p>
          </p:txBody>
        </p:sp>
      </p:grpSp>
      <p:grpSp>
        <p:nvGrpSpPr>
          <p:cNvPr id="6" name="Group 6"/>
          <p:cNvGrpSpPr/>
          <p:nvPr/>
        </p:nvGrpSpPr>
        <p:grpSpPr>
          <a:xfrm>
            <a:off x="12593205" y="1925724"/>
            <a:ext cx="5121022" cy="2957123"/>
            <a:chOff x="0" y="0"/>
            <a:chExt cx="1757565" cy="1014902"/>
          </a:xfrm>
        </p:grpSpPr>
        <p:sp>
          <p:nvSpPr>
            <p:cNvPr id="7" name="Freeform 7"/>
            <p:cNvSpPr/>
            <p:nvPr/>
          </p:nvSpPr>
          <p:spPr>
            <a:xfrm>
              <a:off x="0" y="0"/>
              <a:ext cx="1757565" cy="1014902"/>
            </a:xfrm>
            <a:custGeom>
              <a:avLst/>
              <a:gdLst/>
              <a:ahLst/>
              <a:cxnLst/>
              <a:rect l="l" t="t" r="r" b="b"/>
              <a:pathLst>
                <a:path w="1757565" h="1014902">
                  <a:moveTo>
                    <a:pt x="68031" y="0"/>
                  </a:moveTo>
                  <a:lnTo>
                    <a:pt x="1689534" y="0"/>
                  </a:lnTo>
                  <a:cubicBezTo>
                    <a:pt x="1707577" y="0"/>
                    <a:pt x="1724881" y="7167"/>
                    <a:pt x="1737639" y="19926"/>
                  </a:cubicBezTo>
                  <a:cubicBezTo>
                    <a:pt x="1750397" y="32684"/>
                    <a:pt x="1757565" y="49988"/>
                    <a:pt x="1757565" y="68031"/>
                  </a:cubicBezTo>
                  <a:lnTo>
                    <a:pt x="1757565" y="946871"/>
                  </a:lnTo>
                  <a:cubicBezTo>
                    <a:pt x="1757565" y="984443"/>
                    <a:pt x="1727106" y="1014902"/>
                    <a:pt x="1689534" y="1014902"/>
                  </a:cubicBezTo>
                  <a:lnTo>
                    <a:pt x="68031" y="1014902"/>
                  </a:lnTo>
                  <a:cubicBezTo>
                    <a:pt x="49988" y="1014902"/>
                    <a:pt x="32684" y="1007734"/>
                    <a:pt x="19926" y="994976"/>
                  </a:cubicBezTo>
                  <a:cubicBezTo>
                    <a:pt x="7167" y="982218"/>
                    <a:pt x="0" y="964914"/>
                    <a:pt x="0" y="946871"/>
                  </a:cubicBezTo>
                  <a:lnTo>
                    <a:pt x="0" y="68031"/>
                  </a:lnTo>
                  <a:cubicBezTo>
                    <a:pt x="0" y="30458"/>
                    <a:pt x="30458" y="0"/>
                    <a:pt x="68031" y="0"/>
                  </a:cubicBezTo>
                  <a:close/>
                </a:path>
              </a:pathLst>
            </a:custGeom>
            <a:solidFill>
              <a:srgbClr val="FFDE5C"/>
            </a:solidFill>
            <a:ln w="28575" cap="rnd">
              <a:solidFill>
                <a:srgbClr val="000000"/>
              </a:solidFill>
              <a:prstDash val="solid"/>
              <a:round/>
            </a:ln>
          </p:spPr>
          <p:txBody>
            <a:bodyPr/>
            <a:lstStyle/>
            <a:p>
              <a:endParaRPr lang="en-US"/>
            </a:p>
          </p:txBody>
        </p:sp>
        <p:sp>
          <p:nvSpPr>
            <p:cNvPr id="8" name="TextBox 8"/>
            <p:cNvSpPr txBox="1"/>
            <p:nvPr/>
          </p:nvSpPr>
          <p:spPr>
            <a:xfrm>
              <a:off x="0" y="-57150"/>
              <a:ext cx="1757565" cy="1072052"/>
            </a:xfrm>
            <a:prstGeom prst="rect">
              <a:avLst/>
            </a:prstGeom>
          </p:spPr>
          <p:txBody>
            <a:bodyPr lIns="50800" tIns="50800" rIns="50800" bIns="50800" rtlCol="0" anchor="ctr"/>
            <a:lstStyle/>
            <a:p>
              <a:pPr algn="ctr">
                <a:lnSpc>
                  <a:spcPts val="1960"/>
                </a:lnSpc>
              </a:pPr>
              <a:endParaRPr/>
            </a:p>
          </p:txBody>
        </p:sp>
      </p:grpSp>
      <p:grpSp>
        <p:nvGrpSpPr>
          <p:cNvPr id="9" name="Group 9"/>
          <p:cNvGrpSpPr/>
          <p:nvPr/>
        </p:nvGrpSpPr>
        <p:grpSpPr>
          <a:xfrm rot="-5400000">
            <a:off x="9968777" y="1967777"/>
            <a:ext cx="802671" cy="15835774"/>
            <a:chOff x="0" y="0"/>
            <a:chExt cx="182880" cy="3608017"/>
          </a:xfrm>
        </p:grpSpPr>
        <p:sp>
          <p:nvSpPr>
            <p:cNvPr id="10" name="Freeform 10"/>
            <p:cNvSpPr/>
            <p:nvPr/>
          </p:nvSpPr>
          <p:spPr>
            <a:xfrm>
              <a:off x="0" y="0"/>
              <a:ext cx="182880" cy="3608017"/>
            </a:xfrm>
            <a:custGeom>
              <a:avLst/>
              <a:gdLst/>
              <a:ahLst/>
              <a:cxnLst/>
              <a:rect l="l" t="t" r="r" b="b"/>
              <a:pathLst>
                <a:path w="182880" h="3608017">
                  <a:moveTo>
                    <a:pt x="0" y="0"/>
                  </a:moveTo>
                  <a:lnTo>
                    <a:pt x="182880" y="0"/>
                  </a:lnTo>
                  <a:lnTo>
                    <a:pt x="182880" y="3608017"/>
                  </a:lnTo>
                  <a:lnTo>
                    <a:pt x="0" y="3608017"/>
                  </a:lnTo>
                  <a:close/>
                </a:path>
              </a:pathLst>
            </a:custGeom>
            <a:solidFill>
              <a:srgbClr val="203D48"/>
            </a:solidFill>
          </p:spPr>
          <p:txBody>
            <a:bodyPr/>
            <a:lstStyle/>
            <a:p>
              <a:endParaRPr lang="en-US"/>
            </a:p>
          </p:txBody>
        </p:sp>
        <p:sp>
          <p:nvSpPr>
            <p:cNvPr id="11" name="TextBox 11"/>
            <p:cNvSpPr txBox="1"/>
            <p:nvPr/>
          </p:nvSpPr>
          <p:spPr>
            <a:xfrm>
              <a:off x="0" y="-57150"/>
              <a:ext cx="182880" cy="3665167"/>
            </a:xfrm>
            <a:prstGeom prst="rect">
              <a:avLst/>
            </a:prstGeom>
          </p:spPr>
          <p:txBody>
            <a:bodyPr lIns="50800" tIns="50800" rIns="50800" bIns="50800" rtlCol="0" anchor="ctr"/>
            <a:lstStyle/>
            <a:p>
              <a:pPr algn="ctr">
                <a:lnSpc>
                  <a:spcPts val="1960"/>
                </a:lnSpc>
              </a:pPr>
              <a:endParaRPr/>
            </a:p>
          </p:txBody>
        </p:sp>
      </p:grpSp>
      <p:sp>
        <p:nvSpPr>
          <p:cNvPr id="12" name="Freeform 12"/>
          <p:cNvSpPr/>
          <p:nvPr/>
        </p:nvSpPr>
        <p:spPr>
          <a:xfrm>
            <a:off x="13955581" y="425450"/>
            <a:ext cx="2396270" cy="1296981"/>
          </a:xfrm>
          <a:custGeom>
            <a:avLst/>
            <a:gdLst/>
            <a:ahLst/>
            <a:cxnLst/>
            <a:rect l="l" t="t" r="r" b="b"/>
            <a:pathLst>
              <a:path w="2396270" h="1296981">
                <a:moveTo>
                  <a:pt x="0" y="0"/>
                </a:moveTo>
                <a:lnTo>
                  <a:pt x="2396271" y="0"/>
                </a:lnTo>
                <a:lnTo>
                  <a:pt x="2396271" y="1296981"/>
                </a:lnTo>
                <a:lnTo>
                  <a:pt x="0" y="1296981"/>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3" name="Freeform 13"/>
          <p:cNvSpPr/>
          <p:nvPr/>
        </p:nvSpPr>
        <p:spPr>
          <a:xfrm>
            <a:off x="557638" y="2534610"/>
            <a:ext cx="2813920" cy="2170236"/>
          </a:xfrm>
          <a:custGeom>
            <a:avLst/>
            <a:gdLst/>
            <a:ahLst/>
            <a:cxnLst/>
            <a:rect l="l" t="t" r="r" b="b"/>
            <a:pathLst>
              <a:path w="2813920" h="2170236">
                <a:moveTo>
                  <a:pt x="0" y="0"/>
                </a:moveTo>
                <a:lnTo>
                  <a:pt x="2813921" y="0"/>
                </a:lnTo>
                <a:lnTo>
                  <a:pt x="2813921" y="2170236"/>
                </a:lnTo>
                <a:lnTo>
                  <a:pt x="0" y="2170236"/>
                </a:lnTo>
                <a:lnTo>
                  <a:pt x="0" y="0"/>
                </a:lnTo>
                <a:close/>
              </a:path>
            </a:pathLst>
          </a:custGeom>
          <a:blipFill>
            <a:blip r:embed="rId4"/>
            <a:stretch>
              <a:fillRect/>
            </a:stretch>
          </a:blipFill>
        </p:spPr>
        <p:txBody>
          <a:bodyPr/>
          <a:lstStyle/>
          <a:p>
            <a:endParaRPr lang="en-US"/>
          </a:p>
        </p:txBody>
      </p:sp>
      <p:sp>
        <p:nvSpPr>
          <p:cNvPr id="14" name="TextBox 14"/>
          <p:cNvSpPr txBox="1"/>
          <p:nvPr/>
        </p:nvSpPr>
        <p:spPr>
          <a:xfrm>
            <a:off x="13180926" y="2139458"/>
            <a:ext cx="3945581" cy="2501079"/>
          </a:xfrm>
          <a:prstGeom prst="rect">
            <a:avLst/>
          </a:prstGeom>
        </p:spPr>
        <p:txBody>
          <a:bodyPr lIns="0" tIns="0" rIns="0" bIns="0" rtlCol="0" anchor="t">
            <a:spAutoFit/>
          </a:bodyPr>
          <a:lstStyle/>
          <a:p>
            <a:pPr algn="ctr">
              <a:lnSpc>
                <a:spcPts val="2839"/>
              </a:lnSpc>
              <a:spcBef>
                <a:spcPct val="0"/>
              </a:spcBef>
            </a:pPr>
            <a:r>
              <a:rPr lang="en-US" sz="2027">
                <a:solidFill>
                  <a:srgbClr val="203C48"/>
                </a:solidFill>
                <a:latin typeface="League Spartan"/>
                <a:ea typeface="League Spartan"/>
                <a:cs typeface="League Spartan"/>
                <a:sym typeface="League Spartan"/>
              </a:rPr>
              <a:t>To find the quantity demanded, first find the price on the y-axis and then track across until you hit the demand curve and then track down to the x-axis to find  the quantity.</a:t>
            </a:r>
          </a:p>
        </p:txBody>
      </p:sp>
      <p:sp>
        <p:nvSpPr>
          <p:cNvPr id="15" name="TextBox 15"/>
          <p:cNvSpPr txBox="1"/>
          <p:nvPr/>
        </p:nvSpPr>
        <p:spPr>
          <a:xfrm>
            <a:off x="1755569" y="5868651"/>
            <a:ext cx="15129453" cy="2766707"/>
          </a:xfrm>
          <a:prstGeom prst="rect">
            <a:avLst/>
          </a:prstGeom>
        </p:spPr>
        <p:txBody>
          <a:bodyPr lIns="0" tIns="0" rIns="0" bIns="0" rtlCol="0" anchor="t">
            <a:spAutoFit/>
          </a:bodyPr>
          <a:lstStyle/>
          <a:p>
            <a:pPr algn="l">
              <a:lnSpc>
                <a:spcPts val="3706"/>
              </a:lnSpc>
            </a:pPr>
            <a:r>
              <a:rPr lang="en-US" sz="2118" b="1">
                <a:solidFill>
                  <a:srgbClr val="203D48"/>
                </a:solidFill>
                <a:latin typeface="Garet Bold"/>
                <a:ea typeface="Garet Bold"/>
                <a:cs typeface="Garet Bold"/>
                <a:sym typeface="Garet Bold"/>
              </a:rPr>
              <a:t>29.2 Student Skill: </a:t>
            </a:r>
            <a:r>
              <a:rPr lang="en-US" sz="2118">
                <a:solidFill>
                  <a:srgbClr val="203D48"/>
                </a:solidFill>
                <a:latin typeface="Garet"/>
                <a:ea typeface="Garet"/>
                <a:cs typeface="Garet"/>
                <a:sym typeface="Garet"/>
              </a:rPr>
              <a:t>Identify the quantity demanded or price level from a diagram. Use the diagram above to answer the following questions.</a:t>
            </a:r>
          </a:p>
          <a:p>
            <a:pPr algn="l">
              <a:lnSpc>
                <a:spcPts val="3706"/>
              </a:lnSpc>
            </a:pPr>
            <a:r>
              <a:rPr lang="en-US" sz="2118">
                <a:solidFill>
                  <a:srgbClr val="203D48"/>
                </a:solidFill>
                <a:latin typeface="Garet"/>
                <a:ea typeface="Garet"/>
                <a:cs typeface="Garet"/>
                <a:sym typeface="Garet"/>
              </a:rPr>
              <a:t>       Q1. Identify the demand for cakes when the price is €4</a:t>
            </a:r>
          </a:p>
          <a:p>
            <a:pPr algn="l">
              <a:lnSpc>
                <a:spcPts val="3706"/>
              </a:lnSpc>
            </a:pPr>
            <a:r>
              <a:rPr lang="en-US" sz="2118">
                <a:solidFill>
                  <a:srgbClr val="203D48"/>
                </a:solidFill>
                <a:latin typeface="Garet"/>
                <a:ea typeface="Garet"/>
                <a:cs typeface="Garet"/>
                <a:sym typeface="Garet"/>
              </a:rPr>
              <a:t>       Q2. At what price would 100 cakes be demanded?</a:t>
            </a:r>
          </a:p>
          <a:p>
            <a:pPr algn="l">
              <a:lnSpc>
                <a:spcPts val="3706"/>
              </a:lnSpc>
            </a:pPr>
            <a:r>
              <a:rPr lang="en-US" sz="2118">
                <a:solidFill>
                  <a:srgbClr val="203D48"/>
                </a:solidFill>
                <a:latin typeface="Garet"/>
                <a:ea typeface="Garet"/>
                <a:cs typeface="Garet"/>
                <a:sym typeface="Garet"/>
              </a:rPr>
              <a:t>       Q3. Following a price change, do price and quantity demanded move in the same </a:t>
            </a:r>
          </a:p>
          <a:p>
            <a:pPr algn="l">
              <a:lnSpc>
                <a:spcPts val="3706"/>
              </a:lnSpc>
            </a:pPr>
            <a:r>
              <a:rPr lang="en-US" sz="2118">
                <a:solidFill>
                  <a:srgbClr val="203D48"/>
                </a:solidFill>
                <a:latin typeface="Garet"/>
                <a:ea typeface="Garet"/>
                <a:cs typeface="Garet"/>
                <a:sym typeface="Garet"/>
              </a:rPr>
              <a:t>       direction or not? Use data from the diagram to help explain your answer.</a:t>
            </a:r>
          </a:p>
        </p:txBody>
      </p:sp>
      <p:sp>
        <p:nvSpPr>
          <p:cNvPr id="16" name="TextBox 16"/>
          <p:cNvSpPr txBox="1"/>
          <p:nvPr/>
        </p:nvSpPr>
        <p:spPr>
          <a:xfrm>
            <a:off x="641565" y="349250"/>
            <a:ext cx="2729994" cy="2089150"/>
          </a:xfrm>
          <a:prstGeom prst="rect">
            <a:avLst/>
          </a:prstGeom>
        </p:spPr>
        <p:txBody>
          <a:bodyPr lIns="0" tIns="0" rIns="0" bIns="0" rtlCol="0" anchor="t">
            <a:spAutoFit/>
          </a:bodyPr>
          <a:lstStyle/>
          <a:p>
            <a:pPr algn="ctr">
              <a:lnSpc>
                <a:spcPts val="5599"/>
              </a:lnSpc>
              <a:spcBef>
                <a:spcPct val="0"/>
              </a:spcBef>
            </a:pPr>
            <a:r>
              <a:rPr lang="en-US" sz="3999">
                <a:solidFill>
                  <a:srgbClr val="F4F6FC"/>
                </a:solidFill>
                <a:latin typeface="League Spartan"/>
                <a:ea typeface="League Spartan"/>
                <a:cs typeface="League Spartan"/>
                <a:sym typeface="League Spartan"/>
              </a:rPr>
              <a:t>CLASS ACTIVITY 29.2</a:t>
            </a:r>
          </a:p>
        </p:txBody>
      </p:sp>
      <p:sp>
        <p:nvSpPr>
          <p:cNvPr id="17" name="TextBox 17"/>
          <p:cNvSpPr txBox="1"/>
          <p:nvPr/>
        </p:nvSpPr>
        <p:spPr>
          <a:xfrm>
            <a:off x="2752518" y="9600820"/>
            <a:ext cx="1724348" cy="531587"/>
          </a:xfrm>
          <a:prstGeom prst="rect">
            <a:avLst/>
          </a:prstGeom>
        </p:spPr>
        <p:txBody>
          <a:bodyPr lIns="0" tIns="0" rIns="0" bIns="0" rtlCol="0" anchor="t">
            <a:spAutoFit/>
          </a:bodyPr>
          <a:lstStyle/>
          <a:p>
            <a:pPr algn="ctr">
              <a:lnSpc>
                <a:spcPts val="4404"/>
              </a:lnSpc>
            </a:pPr>
            <a:r>
              <a:rPr lang="en-US" sz="3145">
                <a:solidFill>
                  <a:srgbClr val="FFFFFF"/>
                </a:solidFill>
                <a:latin typeface="League Spartan"/>
                <a:ea typeface="League Spartan"/>
                <a:cs typeface="League Spartan"/>
                <a:sym typeface="League Spartan"/>
              </a:rPr>
              <a:t>CH 29:</a:t>
            </a:r>
          </a:p>
        </p:txBody>
      </p:sp>
      <p:sp>
        <p:nvSpPr>
          <p:cNvPr id="18" name="TextBox 18"/>
          <p:cNvSpPr txBox="1"/>
          <p:nvPr/>
        </p:nvSpPr>
        <p:spPr>
          <a:xfrm>
            <a:off x="4781666" y="9515095"/>
            <a:ext cx="4911099" cy="607788"/>
          </a:xfrm>
          <a:prstGeom prst="rect">
            <a:avLst/>
          </a:prstGeom>
        </p:spPr>
        <p:txBody>
          <a:bodyPr lIns="0" tIns="0" rIns="0" bIns="0" rtlCol="0" anchor="t">
            <a:spAutoFit/>
          </a:bodyPr>
          <a:lstStyle/>
          <a:p>
            <a:pPr algn="l">
              <a:lnSpc>
                <a:spcPts val="4404"/>
              </a:lnSpc>
              <a:spcBef>
                <a:spcPct val="0"/>
              </a:spcBef>
            </a:pPr>
            <a:r>
              <a:rPr lang="en-US" sz="3145" b="1" i="1">
                <a:solidFill>
                  <a:srgbClr val="FFFFFF"/>
                </a:solidFill>
                <a:latin typeface="Calibri (MS) Bold Italics"/>
                <a:ea typeface="Calibri (MS) Bold Italics"/>
                <a:cs typeface="Calibri (MS) Bold Italics"/>
                <a:sym typeface="Calibri (MS) Bold Italics"/>
              </a:rPr>
              <a:t>LO 3.3</a:t>
            </a:r>
            <a:r>
              <a:rPr lang="en-US" sz="3145" i="1">
                <a:solidFill>
                  <a:srgbClr val="FFFFFF"/>
                </a:solidFill>
                <a:latin typeface="Calibri (MS) Italics"/>
                <a:ea typeface="Calibri (MS) Italics"/>
                <a:cs typeface="Calibri (MS) Italics"/>
                <a:sym typeface="Calibri (MS) Italics"/>
              </a:rPr>
              <a:t>: Demand &amp; Supply</a:t>
            </a:r>
          </a:p>
        </p:txBody>
      </p:sp>
      <p:grpSp>
        <p:nvGrpSpPr>
          <p:cNvPr id="19" name="Group 19"/>
          <p:cNvGrpSpPr/>
          <p:nvPr/>
        </p:nvGrpSpPr>
        <p:grpSpPr>
          <a:xfrm rot="-5400000">
            <a:off x="824777" y="8659552"/>
            <a:ext cx="802671" cy="2452226"/>
            <a:chOff x="0" y="0"/>
            <a:chExt cx="182880" cy="558714"/>
          </a:xfrm>
        </p:grpSpPr>
        <p:sp>
          <p:nvSpPr>
            <p:cNvPr id="20" name="Freeform 20"/>
            <p:cNvSpPr/>
            <p:nvPr/>
          </p:nvSpPr>
          <p:spPr>
            <a:xfrm>
              <a:off x="0" y="0"/>
              <a:ext cx="182880" cy="558714"/>
            </a:xfrm>
            <a:custGeom>
              <a:avLst/>
              <a:gdLst/>
              <a:ahLst/>
              <a:cxnLst/>
              <a:rect l="l" t="t" r="r" b="b"/>
              <a:pathLst>
                <a:path w="182880" h="558714">
                  <a:moveTo>
                    <a:pt x="0" y="0"/>
                  </a:moveTo>
                  <a:lnTo>
                    <a:pt x="182880" y="0"/>
                  </a:lnTo>
                  <a:lnTo>
                    <a:pt x="182880" y="558714"/>
                  </a:lnTo>
                  <a:lnTo>
                    <a:pt x="0" y="558714"/>
                  </a:lnTo>
                  <a:close/>
                </a:path>
              </a:pathLst>
            </a:custGeom>
            <a:solidFill>
              <a:srgbClr val="38B6FF"/>
            </a:solidFill>
          </p:spPr>
          <p:txBody>
            <a:bodyPr/>
            <a:lstStyle/>
            <a:p>
              <a:endParaRPr lang="en-US"/>
            </a:p>
          </p:txBody>
        </p:sp>
        <p:sp>
          <p:nvSpPr>
            <p:cNvPr id="21" name="TextBox 21"/>
            <p:cNvSpPr txBox="1"/>
            <p:nvPr/>
          </p:nvSpPr>
          <p:spPr>
            <a:xfrm>
              <a:off x="0" y="-57150"/>
              <a:ext cx="182880" cy="615864"/>
            </a:xfrm>
            <a:prstGeom prst="rect">
              <a:avLst/>
            </a:prstGeom>
          </p:spPr>
          <p:txBody>
            <a:bodyPr lIns="50800" tIns="50800" rIns="50800" bIns="50800" rtlCol="0" anchor="ctr"/>
            <a:lstStyle/>
            <a:p>
              <a:pPr algn="ctr">
                <a:lnSpc>
                  <a:spcPts val="1960"/>
                </a:lnSpc>
              </a:pPr>
              <a:endParaRPr/>
            </a:p>
          </p:txBody>
        </p:sp>
      </p:grpSp>
      <p:sp>
        <p:nvSpPr>
          <p:cNvPr id="22" name="TextBox 22"/>
          <p:cNvSpPr txBox="1"/>
          <p:nvPr/>
        </p:nvSpPr>
        <p:spPr>
          <a:xfrm>
            <a:off x="0" y="9591295"/>
            <a:ext cx="2567934" cy="531587"/>
          </a:xfrm>
          <a:prstGeom prst="rect">
            <a:avLst/>
          </a:prstGeom>
        </p:spPr>
        <p:txBody>
          <a:bodyPr lIns="0" tIns="0" rIns="0" bIns="0" rtlCol="0" anchor="t">
            <a:spAutoFit/>
          </a:bodyPr>
          <a:lstStyle/>
          <a:p>
            <a:pPr algn="ctr">
              <a:lnSpc>
                <a:spcPts val="4404"/>
              </a:lnSpc>
            </a:pPr>
            <a:r>
              <a:rPr lang="en-US" sz="3145">
                <a:solidFill>
                  <a:srgbClr val="FFFFFF"/>
                </a:solidFill>
                <a:latin typeface="League Spartan"/>
                <a:ea typeface="League Spartan"/>
                <a:cs typeface="League Spartan"/>
                <a:sym typeface="League Spartan"/>
              </a:rPr>
              <a:t>STRAND 3</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D96C4C"/>
        </a:solidFill>
        <a:effectLst/>
      </p:bgPr>
    </p:bg>
    <p:spTree>
      <p:nvGrpSpPr>
        <p:cNvPr id="1" name=""/>
        <p:cNvGrpSpPr/>
        <p:nvPr/>
      </p:nvGrpSpPr>
      <p:grpSpPr>
        <a:xfrm>
          <a:off x="0" y="0"/>
          <a:ext cx="0" cy="0"/>
          <a:chOff x="0" y="0"/>
          <a:chExt cx="0" cy="0"/>
        </a:xfrm>
      </p:grpSpPr>
      <p:sp>
        <p:nvSpPr>
          <p:cNvPr id="2" name="TextBox 2"/>
          <p:cNvSpPr txBox="1"/>
          <p:nvPr/>
        </p:nvSpPr>
        <p:spPr>
          <a:xfrm>
            <a:off x="1139158" y="5778499"/>
            <a:ext cx="16009683" cy="3479801"/>
          </a:xfrm>
          <a:prstGeom prst="rect">
            <a:avLst/>
          </a:prstGeom>
        </p:spPr>
        <p:txBody>
          <a:bodyPr lIns="0" tIns="0" rIns="0" bIns="0" rtlCol="0" anchor="t">
            <a:spAutoFit/>
          </a:bodyPr>
          <a:lstStyle/>
          <a:p>
            <a:pPr algn="ctr">
              <a:lnSpc>
                <a:spcPts val="13999"/>
              </a:lnSpc>
            </a:pPr>
            <a:r>
              <a:rPr lang="en-US" sz="9999" b="1">
                <a:solidFill>
                  <a:srgbClr val="FFFFFF"/>
                </a:solidFill>
                <a:latin typeface="Garet Bold"/>
                <a:ea typeface="Garet Bold"/>
                <a:cs typeface="Garet Bold"/>
                <a:sym typeface="Garet Bold"/>
              </a:rPr>
              <a:t>Workbook Qs</a:t>
            </a:r>
          </a:p>
          <a:p>
            <a:pPr algn="ctr">
              <a:lnSpc>
                <a:spcPts val="13999"/>
              </a:lnSpc>
            </a:pPr>
            <a:r>
              <a:rPr lang="en-US" sz="9999" b="1">
                <a:solidFill>
                  <a:srgbClr val="FFFFFF"/>
                </a:solidFill>
                <a:latin typeface="Garet Bold"/>
                <a:ea typeface="Garet Bold"/>
                <a:cs typeface="Garet Bold"/>
                <a:sym typeface="Garet Bold"/>
              </a:rPr>
              <a:t>Q4 -&gt; Q5</a:t>
            </a:r>
          </a:p>
        </p:txBody>
      </p:sp>
      <p:sp>
        <p:nvSpPr>
          <p:cNvPr id="3" name="Freeform 3"/>
          <p:cNvSpPr/>
          <p:nvPr/>
        </p:nvSpPr>
        <p:spPr>
          <a:xfrm>
            <a:off x="184584" y="-3567882"/>
            <a:ext cx="18103416" cy="7135763"/>
          </a:xfrm>
          <a:custGeom>
            <a:avLst/>
            <a:gdLst/>
            <a:ahLst/>
            <a:cxnLst/>
            <a:rect l="l" t="t" r="r" b="b"/>
            <a:pathLst>
              <a:path w="18103416" h="7135763">
                <a:moveTo>
                  <a:pt x="0" y="0"/>
                </a:moveTo>
                <a:lnTo>
                  <a:pt x="18103416" y="0"/>
                </a:lnTo>
                <a:lnTo>
                  <a:pt x="18103416" y="7135764"/>
                </a:lnTo>
                <a:lnTo>
                  <a:pt x="0" y="713576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4" name="Freeform 4"/>
          <p:cNvSpPr/>
          <p:nvPr/>
        </p:nvSpPr>
        <p:spPr>
          <a:xfrm>
            <a:off x="7041931" y="1028700"/>
            <a:ext cx="4204138" cy="4114800"/>
          </a:xfrm>
          <a:custGeom>
            <a:avLst/>
            <a:gdLst/>
            <a:ahLst/>
            <a:cxnLst/>
            <a:rect l="l" t="t" r="r" b="b"/>
            <a:pathLst>
              <a:path w="4204138" h="4114800">
                <a:moveTo>
                  <a:pt x="0" y="0"/>
                </a:moveTo>
                <a:lnTo>
                  <a:pt x="4204138" y="0"/>
                </a:lnTo>
                <a:lnTo>
                  <a:pt x="4204138" y="4114800"/>
                </a:lnTo>
                <a:lnTo>
                  <a:pt x="0" y="411480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9968777" y="1967777"/>
            <a:ext cx="802671" cy="15835774"/>
            <a:chOff x="0" y="0"/>
            <a:chExt cx="182880" cy="3608017"/>
          </a:xfrm>
        </p:grpSpPr>
        <p:sp>
          <p:nvSpPr>
            <p:cNvPr id="3" name="Freeform 3"/>
            <p:cNvSpPr/>
            <p:nvPr/>
          </p:nvSpPr>
          <p:spPr>
            <a:xfrm>
              <a:off x="0" y="0"/>
              <a:ext cx="182880" cy="3608017"/>
            </a:xfrm>
            <a:custGeom>
              <a:avLst/>
              <a:gdLst/>
              <a:ahLst/>
              <a:cxnLst/>
              <a:rect l="l" t="t" r="r" b="b"/>
              <a:pathLst>
                <a:path w="182880" h="3608017">
                  <a:moveTo>
                    <a:pt x="0" y="0"/>
                  </a:moveTo>
                  <a:lnTo>
                    <a:pt x="182880" y="0"/>
                  </a:lnTo>
                  <a:lnTo>
                    <a:pt x="182880" y="3608017"/>
                  </a:lnTo>
                  <a:lnTo>
                    <a:pt x="0" y="3608017"/>
                  </a:lnTo>
                  <a:close/>
                </a:path>
              </a:pathLst>
            </a:custGeom>
            <a:solidFill>
              <a:srgbClr val="203D48"/>
            </a:solidFill>
          </p:spPr>
          <p:txBody>
            <a:bodyPr/>
            <a:lstStyle/>
            <a:p>
              <a:endParaRPr lang="en-US"/>
            </a:p>
          </p:txBody>
        </p:sp>
        <p:sp>
          <p:nvSpPr>
            <p:cNvPr id="4" name="TextBox 4"/>
            <p:cNvSpPr txBox="1"/>
            <p:nvPr/>
          </p:nvSpPr>
          <p:spPr>
            <a:xfrm>
              <a:off x="0" y="-57150"/>
              <a:ext cx="182880" cy="3665167"/>
            </a:xfrm>
            <a:prstGeom prst="rect">
              <a:avLst/>
            </a:prstGeom>
          </p:spPr>
          <p:txBody>
            <a:bodyPr lIns="50800" tIns="50800" rIns="50800" bIns="50800" rtlCol="0" anchor="ctr"/>
            <a:lstStyle/>
            <a:p>
              <a:pPr algn="ctr">
                <a:lnSpc>
                  <a:spcPts val="1960"/>
                </a:lnSpc>
              </a:pPr>
              <a:endParaRPr/>
            </a:p>
          </p:txBody>
        </p:sp>
      </p:grpSp>
      <p:grpSp>
        <p:nvGrpSpPr>
          <p:cNvPr id="5" name="Group 5"/>
          <p:cNvGrpSpPr/>
          <p:nvPr/>
        </p:nvGrpSpPr>
        <p:grpSpPr>
          <a:xfrm rot="-5400000">
            <a:off x="824777" y="8659552"/>
            <a:ext cx="802671" cy="2452226"/>
            <a:chOff x="0" y="0"/>
            <a:chExt cx="182880" cy="558714"/>
          </a:xfrm>
        </p:grpSpPr>
        <p:sp>
          <p:nvSpPr>
            <p:cNvPr id="6" name="Freeform 6"/>
            <p:cNvSpPr/>
            <p:nvPr/>
          </p:nvSpPr>
          <p:spPr>
            <a:xfrm>
              <a:off x="0" y="0"/>
              <a:ext cx="182880" cy="558714"/>
            </a:xfrm>
            <a:custGeom>
              <a:avLst/>
              <a:gdLst/>
              <a:ahLst/>
              <a:cxnLst/>
              <a:rect l="l" t="t" r="r" b="b"/>
              <a:pathLst>
                <a:path w="182880" h="558714">
                  <a:moveTo>
                    <a:pt x="0" y="0"/>
                  </a:moveTo>
                  <a:lnTo>
                    <a:pt x="182880" y="0"/>
                  </a:lnTo>
                  <a:lnTo>
                    <a:pt x="182880" y="558714"/>
                  </a:lnTo>
                  <a:lnTo>
                    <a:pt x="0" y="558714"/>
                  </a:lnTo>
                  <a:close/>
                </a:path>
              </a:pathLst>
            </a:custGeom>
            <a:solidFill>
              <a:srgbClr val="38B6FF"/>
            </a:solidFill>
          </p:spPr>
          <p:txBody>
            <a:bodyPr/>
            <a:lstStyle/>
            <a:p>
              <a:endParaRPr lang="en-US"/>
            </a:p>
          </p:txBody>
        </p:sp>
        <p:sp>
          <p:nvSpPr>
            <p:cNvPr id="7" name="TextBox 7"/>
            <p:cNvSpPr txBox="1"/>
            <p:nvPr/>
          </p:nvSpPr>
          <p:spPr>
            <a:xfrm>
              <a:off x="0" y="-57150"/>
              <a:ext cx="182880" cy="615864"/>
            </a:xfrm>
            <a:prstGeom prst="rect">
              <a:avLst/>
            </a:prstGeom>
          </p:spPr>
          <p:txBody>
            <a:bodyPr lIns="50800" tIns="50800" rIns="50800" bIns="50800" rtlCol="0" anchor="ctr"/>
            <a:lstStyle/>
            <a:p>
              <a:pPr algn="ctr">
                <a:lnSpc>
                  <a:spcPts val="1960"/>
                </a:lnSpc>
              </a:pPr>
              <a:endParaRPr/>
            </a:p>
          </p:txBody>
        </p:sp>
      </p:grpSp>
      <p:sp>
        <p:nvSpPr>
          <p:cNvPr id="8" name="Freeform 8"/>
          <p:cNvSpPr/>
          <p:nvPr/>
        </p:nvSpPr>
        <p:spPr>
          <a:xfrm rot="-597275">
            <a:off x="-3368911" y="-2959270"/>
            <a:ext cx="4075990" cy="4075990"/>
          </a:xfrm>
          <a:custGeom>
            <a:avLst/>
            <a:gdLst/>
            <a:ahLst/>
            <a:cxnLst/>
            <a:rect l="l" t="t" r="r" b="b"/>
            <a:pathLst>
              <a:path w="4075990" h="4075990">
                <a:moveTo>
                  <a:pt x="0" y="0"/>
                </a:moveTo>
                <a:lnTo>
                  <a:pt x="4075990" y="0"/>
                </a:lnTo>
                <a:lnTo>
                  <a:pt x="4075990" y="4075989"/>
                </a:lnTo>
                <a:lnTo>
                  <a:pt x="0" y="407598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9" name="AutoShape 9"/>
          <p:cNvSpPr/>
          <p:nvPr/>
        </p:nvSpPr>
        <p:spPr>
          <a:xfrm flipH="1" flipV="1">
            <a:off x="10095370" y="5885233"/>
            <a:ext cx="19483" cy="1829711"/>
          </a:xfrm>
          <a:prstGeom prst="line">
            <a:avLst/>
          </a:prstGeom>
          <a:ln w="38100" cap="flat">
            <a:solidFill>
              <a:srgbClr val="FFA700"/>
            </a:solidFill>
            <a:prstDash val="sysDash"/>
            <a:headEnd type="none" w="sm" len="sm"/>
            <a:tailEnd type="none" w="sm" len="sm"/>
          </a:ln>
        </p:spPr>
        <p:txBody>
          <a:bodyPr/>
          <a:lstStyle/>
          <a:p>
            <a:endParaRPr lang="en-US"/>
          </a:p>
        </p:txBody>
      </p:sp>
      <p:sp>
        <p:nvSpPr>
          <p:cNvPr id="10" name="TextBox 10"/>
          <p:cNvSpPr txBox="1"/>
          <p:nvPr/>
        </p:nvSpPr>
        <p:spPr>
          <a:xfrm>
            <a:off x="1028700" y="516081"/>
            <a:ext cx="16009683" cy="1392307"/>
          </a:xfrm>
          <a:prstGeom prst="rect">
            <a:avLst/>
          </a:prstGeom>
        </p:spPr>
        <p:txBody>
          <a:bodyPr lIns="0" tIns="0" rIns="0" bIns="0" rtlCol="0" anchor="t">
            <a:spAutoFit/>
          </a:bodyPr>
          <a:lstStyle/>
          <a:p>
            <a:pPr algn="l">
              <a:lnSpc>
                <a:spcPts val="11458"/>
              </a:lnSpc>
            </a:pPr>
            <a:r>
              <a:rPr lang="en-US" sz="8184" b="1">
                <a:solidFill>
                  <a:srgbClr val="38B6FF"/>
                </a:solidFill>
                <a:latin typeface="Garet Bold"/>
                <a:ea typeface="Garet Bold"/>
                <a:cs typeface="Garet Bold"/>
                <a:sym typeface="Garet Bold"/>
              </a:rPr>
              <a:t>Plotting a Demand Curve</a:t>
            </a:r>
          </a:p>
        </p:txBody>
      </p:sp>
      <p:sp>
        <p:nvSpPr>
          <p:cNvPr id="11" name="TextBox 11"/>
          <p:cNvSpPr txBox="1"/>
          <p:nvPr/>
        </p:nvSpPr>
        <p:spPr>
          <a:xfrm>
            <a:off x="10808373" y="8729554"/>
            <a:ext cx="7151239" cy="382270"/>
          </a:xfrm>
          <a:prstGeom prst="rect">
            <a:avLst/>
          </a:prstGeom>
        </p:spPr>
        <p:txBody>
          <a:bodyPr lIns="0" tIns="0" rIns="0" bIns="0" rtlCol="0" anchor="t">
            <a:spAutoFit/>
          </a:bodyPr>
          <a:lstStyle/>
          <a:p>
            <a:pPr algn="l">
              <a:lnSpc>
                <a:spcPts val="3079"/>
              </a:lnSpc>
            </a:pPr>
            <a:r>
              <a:rPr lang="en-US" sz="2199">
                <a:solidFill>
                  <a:srgbClr val="203D48"/>
                </a:solidFill>
                <a:latin typeface="League Spartan"/>
                <a:ea typeface="League Spartan"/>
                <a:cs typeface="League Spartan"/>
                <a:sym typeface="League Spartan"/>
              </a:rPr>
              <a:t>Demand is always on the x-axis</a:t>
            </a:r>
          </a:p>
        </p:txBody>
      </p:sp>
      <p:grpSp>
        <p:nvGrpSpPr>
          <p:cNvPr id="12" name="Group 12"/>
          <p:cNvGrpSpPr/>
          <p:nvPr/>
        </p:nvGrpSpPr>
        <p:grpSpPr>
          <a:xfrm rot="-5400000">
            <a:off x="16670603" y="-571804"/>
            <a:ext cx="893192" cy="2170151"/>
            <a:chOff x="0" y="0"/>
            <a:chExt cx="1190923" cy="2893535"/>
          </a:xfrm>
        </p:grpSpPr>
        <p:grpSp>
          <p:nvGrpSpPr>
            <p:cNvPr id="13" name="Group 13"/>
            <p:cNvGrpSpPr/>
            <p:nvPr/>
          </p:nvGrpSpPr>
          <p:grpSpPr>
            <a:xfrm>
              <a:off x="141517" y="2519095"/>
              <a:ext cx="1028813" cy="374440"/>
              <a:chOff x="0" y="0"/>
              <a:chExt cx="1886901" cy="686745"/>
            </a:xfrm>
          </p:grpSpPr>
          <p:sp>
            <p:nvSpPr>
              <p:cNvPr id="14" name="Freeform 14"/>
              <p:cNvSpPr/>
              <p:nvPr/>
            </p:nvSpPr>
            <p:spPr>
              <a:xfrm>
                <a:off x="0" y="0"/>
                <a:ext cx="1886901" cy="686745"/>
              </a:xfrm>
              <a:custGeom>
                <a:avLst/>
                <a:gdLst/>
                <a:ahLst/>
                <a:cxnLst/>
                <a:rect l="l" t="t" r="r" b="b"/>
                <a:pathLst>
                  <a:path w="1886901" h="686745">
                    <a:moveTo>
                      <a:pt x="343372" y="0"/>
                    </a:moveTo>
                    <a:lnTo>
                      <a:pt x="1543529" y="0"/>
                    </a:lnTo>
                    <a:cubicBezTo>
                      <a:pt x="1733168" y="0"/>
                      <a:pt x="1886901" y="153733"/>
                      <a:pt x="1886901" y="343372"/>
                    </a:cubicBezTo>
                    <a:lnTo>
                      <a:pt x="1886901" y="343372"/>
                    </a:lnTo>
                    <a:cubicBezTo>
                      <a:pt x="1886901" y="533012"/>
                      <a:pt x="1733168" y="686745"/>
                      <a:pt x="1543529" y="686745"/>
                    </a:cubicBezTo>
                    <a:lnTo>
                      <a:pt x="343372" y="686745"/>
                    </a:lnTo>
                    <a:cubicBezTo>
                      <a:pt x="153733" y="686745"/>
                      <a:pt x="0" y="533012"/>
                      <a:pt x="0" y="343372"/>
                    </a:cubicBezTo>
                    <a:lnTo>
                      <a:pt x="0" y="343372"/>
                    </a:lnTo>
                    <a:cubicBezTo>
                      <a:pt x="0" y="153733"/>
                      <a:pt x="153733" y="0"/>
                      <a:pt x="343372" y="0"/>
                    </a:cubicBezTo>
                    <a:close/>
                  </a:path>
                </a:pathLst>
              </a:custGeom>
              <a:solidFill>
                <a:srgbClr val="94E3FF"/>
              </a:solidFill>
              <a:ln cap="rnd">
                <a:noFill/>
                <a:prstDash val="solid"/>
                <a:round/>
              </a:ln>
            </p:spPr>
            <p:txBody>
              <a:bodyPr/>
              <a:lstStyle/>
              <a:p>
                <a:endParaRPr lang="en-US"/>
              </a:p>
            </p:txBody>
          </p:sp>
          <p:sp>
            <p:nvSpPr>
              <p:cNvPr id="15" name="TextBox 15"/>
              <p:cNvSpPr txBox="1"/>
              <p:nvPr/>
            </p:nvSpPr>
            <p:spPr>
              <a:xfrm>
                <a:off x="0" y="-9525"/>
                <a:ext cx="1886901" cy="696270"/>
              </a:xfrm>
              <a:prstGeom prst="rect">
                <a:avLst/>
              </a:prstGeom>
            </p:spPr>
            <p:txBody>
              <a:bodyPr lIns="50800" tIns="50800" rIns="50800" bIns="50800" rtlCol="0" anchor="ctr"/>
              <a:lstStyle/>
              <a:p>
                <a:pPr algn="ctr">
                  <a:lnSpc>
                    <a:spcPts val="308"/>
                  </a:lnSpc>
                </a:pPr>
                <a:endParaRPr/>
              </a:p>
            </p:txBody>
          </p:sp>
        </p:grpSp>
        <p:sp>
          <p:nvSpPr>
            <p:cNvPr id="16" name="TextBox 16"/>
            <p:cNvSpPr txBox="1"/>
            <p:nvPr/>
          </p:nvSpPr>
          <p:spPr>
            <a:xfrm>
              <a:off x="441088" y="2698700"/>
              <a:ext cx="429671" cy="150386"/>
            </a:xfrm>
            <a:prstGeom prst="rect">
              <a:avLst/>
            </a:prstGeom>
          </p:spPr>
          <p:txBody>
            <a:bodyPr lIns="0" tIns="0" rIns="0" bIns="0" rtlCol="0" anchor="t">
              <a:spAutoFit/>
            </a:bodyPr>
            <a:lstStyle/>
            <a:p>
              <a:pPr algn="ctr">
                <a:lnSpc>
                  <a:spcPts val="581"/>
                </a:lnSpc>
              </a:pPr>
              <a:r>
                <a:rPr lang="en-US" sz="1163">
                  <a:solidFill>
                    <a:srgbClr val="203D48"/>
                  </a:solidFill>
                  <a:latin typeface="League Spartan"/>
                  <a:ea typeface="League Spartan"/>
                  <a:cs typeface="League Spartan"/>
                  <a:sym typeface="League Spartan"/>
                </a:rPr>
                <a:t>HUB</a:t>
              </a:r>
            </a:p>
          </p:txBody>
        </p:sp>
        <p:sp>
          <p:nvSpPr>
            <p:cNvPr id="17" name="TextBox 17"/>
            <p:cNvSpPr txBox="1"/>
            <p:nvPr/>
          </p:nvSpPr>
          <p:spPr>
            <a:xfrm rot="5400000">
              <a:off x="-972822" y="972822"/>
              <a:ext cx="2485990" cy="540345"/>
            </a:xfrm>
            <a:prstGeom prst="rect">
              <a:avLst/>
            </a:prstGeom>
          </p:spPr>
          <p:txBody>
            <a:bodyPr lIns="0" tIns="0" rIns="0" bIns="0" rtlCol="0" anchor="t">
              <a:spAutoFit/>
            </a:bodyPr>
            <a:lstStyle/>
            <a:p>
              <a:pPr algn="ctr">
                <a:lnSpc>
                  <a:spcPts val="2752"/>
                </a:lnSpc>
              </a:pPr>
              <a:r>
                <a:rPr lang="en-US" sz="3127" spc="-200">
                  <a:solidFill>
                    <a:srgbClr val="203D48"/>
                  </a:solidFill>
                  <a:latin typeface="League Spartan"/>
                  <a:ea typeface="League Spartan"/>
                  <a:cs typeface="League Spartan"/>
                  <a:sym typeface="League Spartan"/>
                </a:rPr>
                <a:t>BUSINESS</a:t>
              </a:r>
            </a:p>
          </p:txBody>
        </p:sp>
        <p:sp>
          <p:nvSpPr>
            <p:cNvPr id="18" name="TextBox 18"/>
            <p:cNvSpPr txBox="1"/>
            <p:nvPr/>
          </p:nvSpPr>
          <p:spPr>
            <a:xfrm rot="5400000">
              <a:off x="-511064" y="994145"/>
              <a:ext cx="2522727" cy="622797"/>
            </a:xfrm>
            <a:prstGeom prst="rect">
              <a:avLst/>
            </a:prstGeom>
          </p:spPr>
          <p:txBody>
            <a:bodyPr lIns="0" tIns="0" rIns="0" bIns="0" rtlCol="0" anchor="t">
              <a:spAutoFit/>
            </a:bodyPr>
            <a:lstStyle/>
            <a:p>
              <a:pPr algn="l">
                <a:lnSpc>
                  <a:spcPts val="3194"/>
                </a:lnSpc>
              </a:pPr>
              <a:r>
                <a:rPr lang="en-US" sz="3630" spc="-232">
                  <a:solidFill>
                    <a:srgbClr val="203D48"/>
                  </a:solidFill>
                  <a:latin typeface="League Spartan"/>
                  <a:ea typeface="League Spartan"/>
                  <a:cs typeface="League Spartan"/>
                  <a:sym typeface="League Spartan"/>
                </a:rPr>
                <a:t>JC</a:t>
              </a:r>
            </a:p>
          </p:txBody>
        </p:sp>
        <p:sp>
          <p:nvSpPr>
            <p:cNvPr id="19" name="Freeform 19"/>
            <p:cNvSpPr/>
            <p:nvPr/>
          </p:nvSpPr>
          <p:spPr>
            <a:xfrm rot="5400000">
              <a:off x="244242" y="1424020"/>
              <a:ext cx="1379498" cy="513863"/>
            </a:xfrm>
            <a:custGeom>
              <a:avLst/>
              <a:gdLst/>
              <a:ahLst/>
              <a:cxnLst/>
              <a:rect l="l" t="t" r="r" b="b"/>
              <a:pathLst>
                <a:path w="1379498" h="513863">
                  <a:moveTo>
                    <a:pt x="0" y="0"/>
                  </a:moveTo>
                  <a:lnTo>
                    <a:pt x="1379498" y="0"/>
                  </a:lnTo>
                  <a:lnTo>
                    <a:pt x="1379498" y="513863"/>
                  </a:lnTo>
                  <a:lnTo>
                    <a:pt x="0" y="51386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graphicFrame>
        <p:nvGraphicFramePr>
          <p:cNvPr id="20" name="Object 20"/>
          <p:cNvGraphicFramePr/>
          <p:nvPr/>
        </p:nvGraphicFramePr>
        <p:xfrm>
          <a:off x="2098418" y="4912462"/>
          <a:ext cx="3771900" cy="3771900"/>
        </p:xfrm>
        <a:graphic>
          <a:graphicData uri="http://schemas.openxmlformats.org/presentationml/2006/ole">
            <mc:AlternateContent xmlns:mc="http://schemas.openxmlformats.org/markup-compatibility/2006">
              <mc:Choice xmlns:v="urn:schemas-microsoft-com:vml" Requires="v">
                <p:oleObj name="Worksheet" r:id="rId4" imgW="4521200" imgH="4521200" progId="Excel.Sheet.12">
                  <p:embed/>
                </p:oleObj>
              </mc:Choice>
              <mc:Fallback>
                <p:oleObj name="Worksheet" r:id="rId4" imgW="4521200" imgH="4521200" progId="Excel.Sheet.12">
                  <p:embed/>
                  <p:pic>
                    <p:nvPicPr>
                      <p:cNvPr id="0" name=""/>
                      <p:cNvPicPr/>
                      <p:nvPr/>
                    </p:nvPicPr>
                    <p:blipFill>
                      <a:blip r:embed="rId5"/>
                      <a:stretch>
                        <a:fillRect/>
                      </a:stretch>
                    </p:blipFill>
                    <p:spPr>
                      <a:xfrm>
                        <a:off x="2098418" y="4912462"/>
                        <a:ext cx="3771900" cy="3771900"/>
                      </a:xfrm>
                      <a:prstGeom prst="rect">
                        <a:avLst/>
                      </a:prstGeom>
                    </p:spPr>
                  </p:pic>
                </p:oleObj>
              </mc:Fallback>
            </mc:AlternateContent>
          </a:graphicData>
        </a:graphic>
      </p:graphicFrame>
      <p:sp>
        <p:nvSpPr>
          <p:cNvPr id="21" name="Freeform 21"/>
          <p:cNvSpPr/>
          <p:nvPr/>
        </p:nvSpPr>
        <p:spPr>
          <a:xfrm>
            <a:off x="9741651" y="4156502"/>
            <a:ext cx="7478730" cy="4150695"/>
          </a:xfrm>
          <a:custGeom>
            <a:avLst/>
            <a:gdLst/>
            <a:ahLst/>
            <a:cxnLst/>
            <a:rect l="l" t="t" r="r" b="b"/>
            <a:pathLst>
              <a:path w="7478730" h="4150695">
                <a:moveTo>
                  <a:pt x="0" y="0"/>
                </a:moveTo>
                <a:lnTo>
                  <a:pt x="7478730" y="0"/>
                </a:lnTo>
                <a:lnTo>
                  <a:pt x="7478730" y="4150696"/>
                </a:lnTo>
                <a:lnTo>
                  <a:pt x="0" y="4150696"/>
                </a:lnTo>
                <a:lnTo>
                  <a:pt x="0" y="0"/>
                </a:lnTo>
                <a:close/>
              </a:path>
            </a:pathLst>
          </a:custGeom>
          <a:blipFill>
            <a:blip r:embed="rId6"/>
            <a:stretch>
              <a:fillRect/>
            </a:stretch>
          </a:blipFill>
        </p:spPr>
        <p:txBody>
          <a:bodyPr/>
          <a:lstStyle/>
          <a:p>
            <a:endParaRPr lang="en-US"/>
          </a:p>
        </p:txBody>
      </p:sp>
      <p:sp>
        <p:nvSpPr>
          <p:cNvPr id="22" name="TextBox 22"/>
          <p:cNvSpPr txBox="1"/>
          <p:nvPr/>
        </p:nvSpPr>
        <p:spPr>
          <a:xfrm>
            <a:off x="11715538" y="3237964"/>
            <a:ext cx="6158349" cy="772795"/>
          </a:xfrm>
          <a:prstGeom prst="rect">
            <a:avLst/>
          </a:prstGeom>
        </p:spPr>
        <p:txBody>
          <a:bodyPr lIns="0" tIns="0" rIns="0" bIns="0" rtlCol="0" anchor="t">
            <a:spAutoFit/>
          </a:bodyPr>
          <a:lstStyle/>
          <a:p>
            <a:pPr algn="l">
              <a:lnSpc>
                <a:spcPts val="3079"/>
              </a:lnSpc>
            </a:pPr>
            <a:r>
              <a:rPr lang="en-US" sz="2199">
                <a:solidFill>
                  <a:srgbClr val="203D48"/>
                </a:solidFill>
                <a:latin typeface="League Spartan"/>
                <a:ea typeface="League Spartan"/>
                <a:cs typeface="League Spartan"/>
                <a:sym typeface="League Spartan"/>
              </a:rPr>
              <a:t>Always mention what you are measuring in the title e.g. write “demand for...”</a:t>
            </a:r>
          </a:p>
        </p:txBody>
      </p:sp>
      <p:sp>
        <p:nvSpPr>
          <p:cNvPr id="23" name="Freeform 23"/>
          <p:cNvSpPr/>
          <p:nvPr/>
        </p:nvSpPr>
        <p:spPr>
          <a:xfrm rot="9186783">
            <a:off x="15435150" y="4114095"/>
            <a:ext cx="1042492" cy="372691"/>
          </a:xfrm>
          <a:custGeom>
            <a:avLst/>
            <a:gdLst/>
            <a:ahLst/>
            <a:cxnLst/>
            <a:rect l="l" t="t" r="r" b="b"/>
            <a:pathLst>
              <a:path w="1042492" h="372691">
                <a:moveTo>
                  <a:pt x="0" y="0"/>
                </a:moveTo>
                <a:lnTo>
                  <a:pt x="1042492" y="0"/>
                </a:lnTo>
                <a:lnTo>
                  <a:pt x="1042492" y="372691"/>
                </a:lnTo>
                <a:lnTo>
                  <a:pt x="0" y="372691"/>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24" name="Freeform 24"/>
          <p:cNvSpPr/>
          <p:nvPr/>
        </p:nvSpPr>
        <p:spPr>
          <a:xfrm rot="-1507187">
            <a:off x="8650410" y="4906017"/>
            <a:ext cx="1042492" cy="372691"/>
          </a:xfrm>
          <a:custGeom>
            <a:avLst/>
            <a:gdLst/>
            <a:ahLst/>
            <a:cxnLst/>
            <a:rect l="l" t="t" r="r" b="b"/>
            <a:pathLst>
              <a:path w="1042492" h="372691">
                <a:moveTo>
                  <a:pt x="0" y="0"/>
                </a:moveTo>
                <a:lnTo>
                  <a:pt x="1042492" y="0"/>
                </a:lnTo>
                <a:lnTo>
                  <a:pt x="1042492" y="372691"/>
                </a:lnTo>
                <a:lnTo>
                  <a:pt x="0" y="372691"/>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25" name="Freeform 25"/>
          <p:cNvSpPr/>
          <p:nvPr/>
        </p:nvSpPr>
        <p:spPr>
          <a:xfrm rot="-1507187" flipV="1">
            <a:off x="14334925" y="8368159"/>
            <a:ext cx="1042492" cy="372691"/>
          </a:xfrm>
          <a:custGeom>
            <a:avLst/>
            <a:gdLst/>
            <a:ahLst/>
            <a:cxnLst/>
            <a:rect l="l" t="t" r="r" b="b"/>
            <a:pathLst>
              <a:path w="1042492" h="372691">
                <a:moveTo>
                  <a:pt x="0" y="372691"/>
                </a:moveTo>
                <a:lnTo>
                  <a:pt x="1042492" y="372691"/>
                </a:lnTo>
                <a:lnTo>
                  <a:pt x="1042492" y="0"/>
                </a:lnTo>
                <a:lnTo>
                  <a:pt x="0" y="0"/>
                </a:lnTo>
                <a:lnTo>
                  <a:pt x="0" y="372691"/>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26" name="Freeform 26"/>
          <p:cNvSpPr/>
          <p:nvPr/>
        </p:nvSpPr>
        <p:spPr>
          <a:xfrm>
            <a:off x="7959892" y="2266400"/>
            <a:ext cx="32491" cy="6498200"/>
          </a:xfrm>
          <a:custGeom>
            <a:avLst/>
            <a:gdLst/>
            <a:ahLst/>
            <a:cxnLst/>
            <a:rect l="l" t="t" r="r" b="b"/>
            <a:pathLst>
              <a:path w="32491" h="6498200">
                <a:moveTo>
                  <a:pt x="0" y="0"/>
                </a:moveTo>
                <a:lnTo>
                  <a:pt x="32491" y="0"/>
                </a:lnTo>
                <a:lnTo>
                  <a:pt x="32491" y="6498200"/>
                </a:lnTo>
                <a:lnTo>
                  <a:pt x="0" y="6498200"/>
                </a:lnTo>
                <a:lnTo>
                  <a:pt x="0" y="0"/>
                </a:lnTo>
                <a:close/>
              </a:path>
            </a:pathLst>
          </a:custGeom>
          <a:blipFill>
            <a:blip>
              <a:extLst>
                <a:ext uri="{96DAC541-7B7A-43D3-8B79-37D633B846F1}">
                  <asvg:svgBlip xmlns:asvg="http://schemas.microsoft.com/office/drawing/2016/SVG/main" r:embed="rId8"/>
                </a:ext>
              </a:extLst>
            </a:blip>
            <a:stretch>
              <a:fillRect/>
            </a:stretch>
          </a:blipFill>
          <a:ln w="142875" cap="sq">
            <a:solidFill>
              <a:srgbClr val="000000"/>
            </a:solidFill>
            <a:prstDash val="solid"/>
            <a:miter/>
          </a:ln>
        </p:spPr>
        <p:txBody>
          <a:bodyPr/>
          <a:lstStyle/>
          <a:p>
            <a:endParaRPr lang="en-US"/>
          </a:p>
        </p:txBody>
      </p:sp>
      <p:grpSp>
        <p:nvGrpSpPr>
          <p:cNvPr id="27" name="Group 27"/>
          <p:cNvGrpSpPr/>
          <p:nvPr/>
        </p:nvGrpSpPr>
        <p:grpSpPr>
          <a:xfrm>
            <a:off x="9144000" y="2057400"/>
            <a:ext cx="7973199" cy="855684"/>
            <a:chOff x="0" y="0"/>
            <a:chExt cx="2099937" cy="225365"/>
          </a:xfrm>
        </p:grpSpPr>
        <p:sp>
          <p:nvSpPr>
            <p:cNvPr id="28" name="Freeform 28"/>
            <p:cNvSpPr/>
            <p:nvPr/>
          </p:nvSpPr>
          <p:spPr>
            <a:xfrm>
              <a:off x="0" y="0"/>
              <a:ext cx="2099937" cy="225365"/>
            </a:xfrm>
            <a:custGeom>
              <a:avLst/>
              <a:gdLst/>
              <a:ahLst/>
              <a:cxnLst/>
              <a:rect l="l" t="t" r="r" b="b"/>
              <a:pathLst>
                <a:path w="2099937" h="225365">
                  <a:moveTo>
                    <a:pt x="15536" y="0"/>
                  </a:moveTo>
                  <a:lnTo>
                    <a:pt x="2084401" y="0"/>
                  </a:lnTo>
                  <a:cubicBezTo>
                    <a:pt x="2092982" y="0"/>
                    <a:pt x="2099937" y="6956"/>
                    <a:pt x="2099937" y="15536"/>
                  </a:cubicBezTo>
                  <a:lnTo>
                    <a:pt x="2099937" y="209829"/>
                  </a:lnTo>
                  <a:cubicBezTo>
                    <a:pt x="2099937" y="213950"/>
                    <a:pt x="2098301" y="217901"/>
                    <a:pt x="2095387" y="220815"/>
                  </a:cubicBezTo>
                  <a:cubicBezTo>
                    <a:pt x="2092473" y="223728"/>
                    <a:pt x="2088522" y="225365"/>
                    <a:pt x="2084401" y="225365"/>
                  </a:cubicBezTo>
                  <a:lnTo>
                    <a:pt x="15536" y="225365"/>
                  </a:lnTo>
                  <a:cubicBezTo>
                    <a:pt x="6956" y="225365"/>
                    <a:pt x="0" y="218410"/>
                    <a:pt x="0" y="209829"/>
                  </a:cubicBezTo>
                  <a:lnTo>
                    <a:pt x="0" y="15536"/>
                  </a:lnTo>
                  <a:cubicBezTo>
                    <a:pt x="0" y="6956"/>
                    <a:pt x="6956" y="0"/>
                    <a:pt x="15536" y="0"/>
                  </a:cubicBezTo>
                  <a:close/>
                </a:path>
              </a:pathLst>
            </a:custGeom>
            <a:solidFill>
              <a:srgbClr val="38B6FF"/>
            </a:solidFill>
            <a:ln w="19050" cap="sq">
              <a:solidFill>
                <a:srgbClr val="000000"/>
              </a:solidFill>
              <a:prstDash val="solid"/>
              <a:miter/>
            </a:ln>
          </p:spPr>
          <p:txBody>
            <a:bodyPr/>
            <a:lstStyle/>
            <a:p>
              <a:endParaRPr lang="en-US"/>
            </a:p>
          </p:txBody>
        </p:sp>
        <p:sp>
          <p:nvSpPr>
            <p:cNvPr id="29" name="TextBox 29"/>
            <p:cNvSpPr txBox="1"/>
            <p:nvPr/>
          </p:nvSpPr>
          <p:spPr>
            <a:xfrm>
              <a:off x="0" y="-57150"/>
              <a:ext cx="2099937" cy="282515"/>
            </a:xfrm>
            <a:prstGeom prst="rect">
              <a:avLst/>
            </a:prstGeom>
          </p:spPr>
          <p:txBody>
            <a:bodyPr lIns="50800" tIns="50800" rIns="50800" bIns="50800" rtlCol="0" anchor="ctr"/>
            <a:lstStyle/>
            <a:p>
              <a:pPr algn="ctr">
                <a:lnSpc>
                  <a:spcPts val="1960"/>
                </a:lnSpc>
              </a:pPr>
              <a:endParaRPr/>
            </a:p>
          </p:txBody>
        </p:sp>
      </p:grpSp>
      <p:sp>
        <p:nvSpPr>
          <p:cNvPr id="30" name="TextBox 30"/>
          <p:cNvSpPr txBox="1"/>
          <p:nvPr/>
        </p:nvSpPr>
        <p:spPr>
          <a:xfrm>
            <a:off x="2752518" y="9591295"/>
            <a:ext cx="1724348" cy="531587"/>
          </a:xfrm>
          <a:prstGeom prst="rect">
            <a:avLst/>
          </a:prstGeom>
        </p:spPr>
        <p:txBody>
          <a:bodyPr lIns="0" tIns="0" rIns="0" bIns="0" rtlCol="0" anchor="t">
            <a:spAutoFit/>
          </a:bodyPr>
          <a:lstStyle/>
          <a:p>
            <a:pPr algn="ctr">
              <a:lnSpc>
                <a:spcPts val="4404"/>
              </a:lnSpc>
            </a:pPr>
            <a:r>
              <a:rPr lang="en-US" sz="3145">
                <a:solidFill>
                  <a:srgbClr val="FFFFFF"/>
                </a:solidFill>
                <a:latin typeface="League Spartan"/>
                <a:ea typeface="League Spartan"/>
                <a:cs typeface="League Spartan"/>
                <a:sym typeface="League Spartan"/>
              </a:rPr>
              <a:t>CH 29:</a:t>
            </a:r>
          </a:p>
        </p:txBody>
      </p:sp>
      <p:sp>
        <p:nvSpPr>
          <p:cNvPr id="31" name="TextBox 31"/>
          <p:cNvSpPr txBox="1"/>
          <p:nvPr/>
        </p:nvSpPr>
        <p:spPr>
          <a:xfrm>
            <a:off x="4781666" y="9515095"/>
            <a:ext cx="4911099" cy="607788"/>
          </a:xfrm>
          <a:prstGeom prst="rect">
            <a:avLst/>
          </a:prstGeom>
        </p:spPr>
        <p:txBody>
          <a:bodyPr lIns="0" tIns="0" rIns="0" bIns="0" rtlCol="0" anchor="t">
            <a:spAutoFit/>
          </a:bodyPr>
          <a:lstStyle/>
          <a:p>
            <a:pPr algn="l">
              <a:lnSpc>
                <a:spcPts val="4404"/>
              </a:lnSpc>
              <a:spcBef>
                <a:spcPct val="0"/>
              </a:spcBef>
            </a:pPr>
            <a:r>
              <a:rPr lang="en-US" sz="3145" b="1" i="1">
                <a:solidFill>
                  <a:srgbClr val="FFFFFF"/>
                </a:solidFill>
                <a:latin typeface="Calibri (MS) Bold Italics"/>
                <a:ea typeface="Calibri (MS) Bold Italics"/>
                <a:cs typeface="Calibri (MS) Bold Italics"/>
                <a:sym typeface="Calibri (MS) Bold Italics"/>
              </a:rPr>
              <a:t>LO 3.3</a:t>
            </a:r>
            <a:r>
              <a:rPr lang="en-US" sz="3145" i="1">
                <a:solidFill>
                  <a:srgbClr val="FFFFFF"/>
                </a:solidFill>
                <a:latin typeface="Calibri (MS) Italics"/>
                <a:ea typeface="Calibri (MS) Italics"/>
                <a:cs typeface="Calibri (MS) Italics"/>
                <a:sym typeface="Calibri (MS) Italics"/>
              </a:rPr>
              <a:t>: Demand &amp; Supply</a:t>
            </a:r>
          </a:p>
        </p:txBody>
      </p:sp>
      <p:sp>
        <p:nvSpPr>
          <p:cNvPr id="32" name="TextBox 32"/>
          <p:cNvSpPr txBox="1"/>
          <p:nvPr/>
        </p:nvSpPr>
        <p:spPr>
          <a:xfrm>
            <a:off x="0" y="9591295"/>
            <a:ext cx="2567934" cy="531587"/>
          </a:xfrm>
          <a:prstGeom prst="rect">
            <a:avLst/>
          </a:prstGeom>
        </p:spPr>
        <p:txBody>
          <a:bodyPr lIns="0" tIns="0" rIns="0" bIns="0" rtlCol="0" anchor="t">
            <a:spAutoFit/>
          </a:bodyPr>
          <a:lstStyle/>
          <a:p>
            <a:pPr algn="ctr">
              <a:lnSpc>
                <a:spcPts val="4404"/>
              </a:lnSpc>
            </a:pPr>
            <a:r>
              <a:rPr lang="en-US" sz="3145">
                <a:solidFill>
                  <a:srgbClr val="FFFFFF"/>
                </a:solidFill>
                <a:latin typeface="League Spartan"/>
                <a:ea typeface="League Spartan"/>
                <a:cs typeface="League Spartan"/>
                <a:sym typeface="League Spartan"/>
              </a:rPr>
              <a:t>STRAND 3</a:t>
            </a:r>
          </a:p>
        </p:txBody>
      </p:sp>
      <p:sp>
        <p:nvSpPr>
          <p:cNvPr id="33" name="TextBox 33"/>
          <p:cNvSpPr txBox="1"/>
          <p:nvPr/>
        </p:nvSpPr>
        <p:spPr>
          <a:xfrm>
            <a:off x="8301588" y="5434735"/>
            <a:ext cx="1740136" cy="1163320"/>
          </a:xfrm>
          <a:prstGeom prst="rect">
            <a:avLst/>
          </a:prstGeom>
        </p:spPr>
        <p:txBody>
          <a:bodyPr lIns="0" tIns="0" rIns="0" bIns="0" rtlCol="0" anchor="t">
            <a:spAutoFit/>
          </a:bodyPr>
          <a:lstStyle/>
          <a:p>
            <a:pPr algn="l">
              <a:lnSpc>
                <a:spcPts val="3079"/>
              </a:lnSpc>
            </a:pPr>
            <a:r>
              <a:rPr lang="en-US" sz="2199">
                <a:solidFill>
                  <a:srgbClr val="203D48"/>
                </a:solidFill>
                <a:latin typeface="League Spartan"/>
                <a:ea typeface="League Spartan"/>
                <a:cs typeface="League Spartan"/>
                <a:sym typeface="League Spartan"/>
              </a:rPr>
              <a:t>Prices are shown on the y-axis</a:t>
            </a:r>
          </a:p>
        </p:txBody>
      </p:sp>
      <p:sp>
        <p:nvSpPr>
          <p:cNvPr id="34" name="TextBox 34"/>
          <p:cNvSpPr txBox="1"/>
          <p:nvPr/>
        </p:nvSpPr>
        <p:spPr>
          <a:xfrm>
            <a:off x="1028700" y="2765985"/>
            <a:ext cx="6561527" cy="1819712"/>
          </a:xfrm>
          <a:prstGeom prst="rect">
            <a:avLst/>
          </a:prstGeom>
        </p:spPr>
        <p:txBody>
          <a:bodyPr lIns="0" tIns="0" rIns="0" bIns="0" rtlCol="0" anchor="t">
            <a:spAutoFit/>
          </a:bodyPr>
          <a:lstStyle/>
          <a:p>
            <a:pPr algn="l">
              <a:lnSpc>
                <a:spcPts val="3650"/>
              </a:lnSpc>
            </a:pPr>
            <a:r>
              <a:rPr lang="en-US" sz="2607">
                <a:solidFill>
                  <a:srgbClr val="203C48"/>
                </a:solidFill>
                <a:latin typeface="Garet"/>
                <a:ea typeface="Garet"/>
                <a:cs typeface="Garet"/>
                <a:sym typeface="Garet"/>
              </a:rPr>
              <a:t>Let’s use the data below about the quantity demanded for cakes at different prices to plot a demand curve.</a:t>
            </a:r>
          </a:p>
        </p:txBody>
      </p:sp>
      <p:sp>
        <p:nvSpPr>
          <p:cNvPr id="35" name="TextBox 35"/>
          <p:cNvSpPr txBox="1"/>
          <p:nvPr/>
        </p:nvSpPr>
        <p:spPr>
          <a:xfrm>
            <a:off x="9692764" y="2289868"/>
            <a:ext cx="7602127" cy="396240"/>
          </a:xfrm>
          <a:prstGeom prst="rect">
            <a:avLst/>
          </a:prstGeom>
        </p:spPr>
        <p:txBody>
          <a:bodyPr lIns="0" tIns="0" rIns="0" bIns="0" rtlCol="0" anchor="t">
            <a:spAutoFit/>
          </a:bodyPr>
          <a:lstStyle/>
          <a:p>
            <a:pPr algn="l">
              <a:lnSpc>
                <a:spcPts val="3359"/>
              </a:lnSpc>
            </a:pPr>
            <a:r>
              <a:rPr lang="en-US" sz="2400" b="1">
                <a:solidFill>
                  <a:srgbClr val="FFFFFF"/>
                </a:solidFill>
                <a:latin typeface="Garet Bold"/>
                <a:ea typeface="Garet Bold"/>
                <a:cs typeface="Garet Bold"/>
                <a:sym typeface="Garet Bold"/>
              </a:rPr>
              <a:t>STEP 1: LABEL THE TITLE AND AXES CLEARLY</a:t>
            </a:r>
          </a:p>
        </p:txBody>
      </p:sp>
      <p:sp>
        <p:nvSpPr>
          <p:cNvPr id="36" name="Freeform 36"/>
          <p:cNvSpPr/>
          <p:nvPr/>
        </p:nvSpPr>
        <p:spPr>
          <a:xfrm>
            <a:off x="16887243" y="7290111"/>
            <a:ext cx="2068537" cy="1264393"/>
          </a:xfrm>
          <a:custGeom>
            <a:avLst/>
            <a:gdLst/>
            <a:ahLst/>
            <a:cxnLst/>
            <a:rect l="l" t="t" r="r" b="b"/>
            <a:pathLst>
              <a:path w="2068537" h="1264393">
                <a:moveTo>
                  <a:pt x="0" y="0"/>
                </a:moveTo>
                <a:lnTo>
                  <a:pt x="2068537" y="0"/>
                </a:lnTo>
                <a:lnTo>
                  <a:pt x="2068537" y="1264393"/>
                </a:lnTo>
                <a:lnTo>
                  <a:pt x="0" y="1264393"/>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9968777" y="1967777"/>
            <a:ext cx="802671" cy="15835774"/>
            <a:chOff x="0" y="0"/>
            <a:chExt cx="182880" cy="3608017"/>
          </a:xfrm>
        </p:grpSpPr>
        <p:sp>
          <p:nvSpPr>
            <p:cNvPr id="3" name="Freeform 3"/>
            <p:cNvSpPr/>
            <p:nvPr/>
          </p:nvSpPr>
          <p:spPr>
            <a:xfrm>
              <a:off x="0" y="0"/>
              <a:ext cx="182880" cy="3608017"/>
            </a:xfrm>
            <a:custGeom>
              <a:avLst/>
              <a:gdLst/>
              <a:ahLst/>
              <a:cxnLst/>
              <a:rect l="l" t="t" r="r" b="b"/>
              <a:pathLst>
                <a:path w="182880" h="3608017">
                  <a:moveTo>
                    <a:pt x="0" y="0"/>
                  </a:moveTo>
                  <a:lnTo>
                    <a:pt x="182880" y="0"/>
                  </a:lnTo>
                  <a:lnTo>
                    <a:pt x="182880" y="3608017"/>
                  </a:lnTo>
                  <a:lnTo>
                    <a:pt x="0" y="3608017"/>
                  </a:lnTo>
                  <a:close/>
                </a:path>
              </a:pathLst>
            </a:custGeom>
            <a:solidFill>
              <a:srgbClr val="203D48"/>
            </a:solidFill>
          </p:spPr>
          <p:txBody>
            <a:bodyPr/>
            <a:lstStyle/>
            <a:p>
              <a:endParaRPr lang="en-US"/>
            </a:p>
          </p:txBody>
        </p:sp>
        <p:sp>
          <p:nvSpPr>
            <p:cNvPr id="4" name="TextBox 4"/>
            <p:cNvSpPr txBox="1"/>
            <p:nvPr/>
          </p:nvSpPr>
          <p:spPr>
            <a:xfrm>
              <a:off x="0" y="-57150"/>
              <a:ext cx="182880" cy="3665167"/>
            </a:xfrm>
            <a:prstGeom prst="rect">
              <a:avLst/>
            </a:prstGeom>
          </p:spPr>
          <p:txBody>
            <a:bodyPr lIns="50800" tIns="50800" rIns="50800" bIns="50800" rtlCol="0" anchor="ctr"/>
            <a:lstStyle/>
            <a:p>
              <a:pPr algn="ctr">
                <a:lnSpc>
                  <a:spcPts val="1960"/>
                </a:lnSpc>
              </a:pPr>
              <a:endParaRPr/>
            </a:p>
          </p:txBody>
        </p:sp>
      </p:grpSp>
      <p:grpSp>
        <p:nvGrpSpPr>
          <p:cNvPr id="5" name="Group 5"/>
          <p:cNvGrpSpPr/>
          <p:nvPr/>
        </p:nvGrpSpPr>
        <p:grpSpPr>
          <a:xfrm rot="-5400000">
            <a:off x="824777" y="8659552"/>
            <a:ext cx="802671" cy="2452226"/>
            <a:chOff x="0" y="0"/>
            <a:chExt cx="182880" cy="558714"/>
          </a:xfrm>
        </p:grpSpPr>
        <p:sp>
          <p:nvSpPr>
            <p:cNvPr id="6" name="Freeform 6"/>
            <p:cNvSpPr/>
            <p:nvPr/>
          </p:nvSpPr>
          <p:spPr>
            <a:xfrm>
              <a:off x="0" y="0"/>
              <a:ext cx="182880" cy="558714"/>
            </a:xfrm>
            <a:custGeom>
              <a:avLst/>
              <a:gdLst/>
              <a:ahLst/>
              <a:cxnLst/>
              <a:rect l="l" t="t" r="r" b="b"/>
              <a:pathLst>
                <a:path w="182880" h="558714">
                  <a:moveTo>
                    <a:pt x="0" y="0"/>
                  </a:moveTo>
                  <a:lnTo>
                    <a:pt x="182880" y="0"/>
                  </a:lnTo>
                  <a:lnTo>
                    <a:pt x="182880" y="558714"/>
                  </a:lnTo>
                  <a:lnTo>
                    <a:pt x="0" y="558714"/>
                  </a:lnTo>
                  <a:close/>
                </a:path>
              </a:pathLst>
            </a:custGeom>
            <a:solidFill>
              <a:srgbClr val="38B6FF"/>
            </a:solidFill>
          </p:spPr>
          <p:txBody>
            <a:bodyPr/>
            <a:lstStyle/>
            <a:p>
              <a:endParaRPr lang="en-US"/>
            </a:p>
          </p:txBody>
        </p:sp>
        <p:sp>
          <p:nvSpPr>
            <p:cNvPr id="7" name="TextBox 7"/>
            <p:cNvSpPr txBox="1"/>
            <p:nvPr/>
          </p:nvSpPr>
          <p:spPr>
            <a:xfrm>
              <a:off x="0" y="-57150"/>
              <a:ext cx="182880" cy="615864"/>
            </a:xfrm>
            <a:prstGeom prst="rect">
              <a:avLst/>
            </a:prstGeom>
          </p:spPr>
          <p:txBody>
            <a:bodyPr lIns="50800" tIns="50800" rIns="50800" bIns="50800" rtlCol="0" anchor="ctr"/>
            <a:lstStyle/>
            <a:p>
              <a:pPr algn="ctr">
                <a:lnSpc>
                  <a:spcPts val="1960"/>
                </a:lnSpc>
              </a:pPr>
              <a:endParaRPr/>
            </a:p>
          </p:txBody>
        </p:sp>
      </p:grpSp>
      <p:sp>
        <p:nvSpPr>
          <p:cNvPr id="8" name="Freeform 8"/>
          <p:cNvSpPr/>
          <p:nvPr/>
        </p:nvSpPr>
        <p:spPr>
          <a:xfrm rot="-597275">
            <a:off x="-3368911" y="-2959270"/>
            <a:ext cx="4075990" cy="4075990"/>
          </a:xfrm>
          <a:custGeom>
            <a:avLst/>
            <a:gdLst/>
            <a:ahLst/>
            <a:cxnLst/>
            <a:rect l="l" t="t" r="r" b="b"/>
            <a:pathLst>
              <a:path w="4075990" h="4075990">
                <a:moveTo>
                  <a:pt x="0" y="0"/>
                </a:moveTo>
                <a:lnTo>
                  <a:pt x="4075990" y="0"/>
                </a:lnTo>
                <a:lnTo>
                  <a:pt x="4075990" y="4075989"/>
                </a:lnTo>
                <a:lnTo>
                  <a:pt x="0" y="407598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9" name="Freeform 9"/>
          <p:cNvSpPr/>
          <p:nvPr/>
        </p:nvSpPr>
        <p:spPr>
          <a:xfrm>
            <a:off x="9722710" y="4176616"/>
            <a:ext cx="7557414" cy="4090451"/>
          </a:xfrm>
          <a:custGeom>
            <a:avLst/>
            <a:gdLst/>
            <a:ahLst/>
            <a:cxnLst/>
            <a:rect l="l" t="t" r="r" b="b"/>
            <a:pathLst>
              <a:path w="7557414" h="4090451">
                <a:moveTo>
                  <a:pt x="0" y="0"/>
                </a:moveTo>
                <a:lnTo>
                  <a:pt x="7557414" y="0"/>
                </a:lnTo>
                <a:lnTo>
                  <a:pt x="7557414" y="4090450"/>
                </a:lnTo>
                <a:lnTo>
                  <a:pt x="0" y="4090450"/>
                </a:lnTo>
                <a:lnTo>
                  <a:pt x="0" y="0"/>
                </a:lnTo>
                <a:close/>
              </a:path>
            </a:pathLst>
          </a:custGeom>
          <a:blipFill>
            <a:blip r:embed="rId3"/>
            <a:stretch>
              <a:fillRect/>
            </a:stretch>
          </a:blipFill>
        </p:spPr>
        <p:txBody>
          <a:bodyPr/>
          <a:lstStyle/>
          <a:p>
            <a:endParaRPr lang="en-US"/>
          </a:p>
        </p:txBody>
      </p:sp>
      <p:sp>
        <p:nvSpPr>
          <p:cNvPr id="10" name="TextBox 10"/>
          <p:cNvSpPr txBox="1"/>
          <p:nvPr/>
        </p:nvSpPr>
        <p:spPr>
          <a:xfrm>
            <a:off x="1028700" y="516081"/>
            <a:ext cx="16009683" cy="1392307"/>
          </a:xfrm>
          <a:prstGeom prst="rect">
            <a:avLst/>
          </a:prstGeom>
        </p:spPr>
        <p:txBody>
          <a:bodyPr lIns="0" tIns="0" rIns="0" bIns="0" rtlCol="0" anchor="t">
            <a:spAutoFit/>
          </a:bodyPr>
          <a:lstStyle/>
          <a:p>
            <a:pPr algn="l">
              <a:lnSpc>
                <a:spcPts val="11458"/>
              </a:lnSpc>
            </a:pPr>
            <a:r>
              <a:rPr lang="en-US" sz="8184" b="1">
                <a:solidFill>
                  <a:srgbClr val="38B6FF"/>
                </a:solidFill>
                <a:latin typeface="Garet Bold"/>
                <a:ea typeface="Garet Bold"/>
                <a:cs typeface="Garet Bold"/>
                <a:sym typeface="Garet Bold"/>
              </a:rPr>
              <a:t>Plotting a Demand Curve</a:t>
            </a:r>
          </a:p>
        </p:txBody>
      </p:sp>
      <p:grpSp>
        <p:nvGrpSpPr>
          <p:cNvPr id="11" name="Group 11"/>
          <p:cNvGrpSpPr/>
          <p:nvPr/>
        </p:nvGrpSpPr>
        <p:grpSpPr>
          <a:xfrm rot="-5400000">
            <a:off x="16670603" y="-571804"/>
            <a:ext cx="893192" cy="2170151"/>
            <a:chOff x="0" y="0"/>
            <a:chExt cx="1190923" cy="2893535"/>
          </a:xfrm>
        </p:grpSpPr>
        <p:grpSp>
          <p:nvGrpSpPr>
            <p:cNvPr id="12" name="Group 12"/>
            <p:cNvGrpSpPr/>
            <p:nvPr/>
          </p:nvGrpSpPr>
          <p:grpSpPr>
            <a:xfrm>
              <a:off x="141517" y="2519095"/>
              <a:ext cx="1028813" cy="374440"/>
              <a:chOff x="0" y="0"/>
              <a:chExt cx="1886901" cy="686745"/>
            </a:xfrm>
          </p:grpSpPr>
          <p:sp>
            <p:nvSpPr>
              <p:cNvPr id="13" name="Freeform 13"/>
              <p:cNvSpPr/>
              <p:nvPr/>
            </p:nvSpPr>
            <p:spPr>
              <a:xfrm>
                <a:off x="0" y="0"/>
                <a:ext cx="1886901" cy="686745"/>
              </a:xfrm>
              <a:custGeom>
                <a:avLst/>
                <a:gdLst/>
                <a:ahLst/>
                <a:cxnLst/>
                <a:rect l="l" t="t" r="r" b="b"/>
                <a:pathLst>
                  <a:path w="1886901" h="686745">
                    <a:moveTo>
                      <a:pt x="343372" y="0"/>
                    </a:moveTo>
                    <a:lnTo>
                      <a:pt x="1543529" y="0"/>
                    </a:lnTo>
                    <a:cubicBezTo>
                      <a:pt x="1733168" y="0"/>
                      <a:pt x="1886901" y="153733"/>
                      <a:pt x="1886901" y="343372"/>
                    </a:cubicBezTo>
                    <a:lnTo>
                      <a:pt x="1886901" y="343372"/>
                    </a:lnTo>
                    <a:cubicBezTo>
                      <a:pt x="1886901" y="533012"/>
                      <a:pt x="1733168" y="686745"/>
                      <a:pt x="1543529" y="686745"/>
                    </a:cubicBezTo>
                    <a:lnTo>
                      <a:pt x="343372" y="686745"/>
                    </a:lnTo>
                    <a:cubicBezTo>
                      <a:pt x="153733" y="686745"/>
                      <a:pt x="0" y="533012"/>
                      <a:pt x="0" y="343372"/>
                    </a:cubicBezTo>
                    <a:lnTo>
                      <a:pt x="0" y="343372"/>
                    </a:lnTo>
                    <a:cubicBezTo>
                      <a:pt x="0" y="153733"/>
                      <a:pt x="153733" y="0"/>
                      <a:pt x="343372" y="0"/>
                    </a:cubicBezTo>
                    <a:close/>
                  </a:path>
                </a:pathLst>
              </a:custGeom>
              <a:solidFill>
                <a:srgbClr val="94E3FF"/>
              </a:solidFill>
              <a:ln cap="rnd">
                <a:noFill/>
                <a:prstDash val="solid"/>
                <a:round/>
              </a:ln>
            </p:spPr>
            <p:txBody>
              <a:bodyPr/>
              <a:lstStyle/>
              <a:p>
                <a:endParaRPr lang="en-US"/>
              </a:p>
            </p:txBody>
          </p:sp>
          <p:sp>
            <p:nvSpPr>
              <p:cNvPr id="14" name="TextBox 14"/>
              <p:cNvSpPr txBox="1"/>
              <p:nvPr/>
            </p:nvSpPr>
            <p:spPr>
              <a:xfrm>
                <a:off x="0" y="-9525"/>
                <a:ext cx="1886901" cy="696270"/>
              </a:xfrm>
              <a:prstGeom prst="rect">
                <a:avLst/>
              </a:prstGeom>
            </p:spPr>
            <p:txBody>
              <a:bodyPr lIns="50800" tIns="50800" rIns="50800" bIns="50800" rtlCol="0" anchor="ctr"/>
              <a:lstStyle/>
              <a:p>
                <a:pPr algn="ctr">
                  <a:lnSpc>
                    <a:spcPts val="308"/>
                  </a:lnSpc>
                </a:pPr>
                <a:endParaRPr/>
              </a:p>
            </p:txBody>
          </p:sp>
        </p:grpSp>
        <p:sp>
          <p:nvSpPr>
            <p:cNvPr id="15" name="TextBox 15"/>
            <p:cNvSpPr txBox="1"/>
            <p:nvPr/>
          </p:nvSpPr>
          <p:spPr>
            <a:xfrm>
              <a:off x="441088" y="2698700"/>
              <a:ext cx="429671" cy="150386"/>
            </a:xfrm>
            <a:prstGeom prst="rect">
              <a:avLst/>
            </a:prstGeom>
          </p:spPr>
          <p:txBody>
            <a:bodyPr lIns="0" tIns="0" rIns="0" bIns="0" rtlCol="0" anchor="t">
              <a:spAutoFit/>
            </a:bodyPr>
            <a:lstStyle/>
            <a:p>
              <a:pPr algn="ctr">
                <a:lnSpc>
                  <a:spcPts val="581"/>
                </a:lnSpc>
              </a:pPr>
              <a:r>
                <a:rPr lang="en-US" sz="1163">
                  <a:solidFill>
                    <a:srgbClr val="203D48"/>
                  </a:solidFill>
                  <a:latin typeface="League Spartan"/>
                  <a:ea typeface="League Spartan"/>
                  <a:cs typeface="League Spartan"/>
                  <a:sym typeface="League Spartan"/>
                </a:rPr>
                <a:t>HUB</a:t>
              </a:r>
            </a:p>
          </p:txBody>
        </p:sp>
        <p:sp>
          <p:nvSpPr>
            <p:cNvPr id="16" name="TextBox 16"/>
            <p:cNvSpPr txBox="1"/>
            <p:nvPr/>
          </p:nvSpPr>
          <p:spPr>
            <a:xfrm rot="5400000">
              <a:off x="-972822" y="972822"/>
              <a:ext cx="2485990" cy="540345"/>
            </a:xfrm>
            <a:prstGeom prst="rect">
              <a:avLst/>
            </a:prstGeom>
          </p:spPr>
          <p:txBody>
            <a:bodyPr lIns="0" tIns="0" rIns="0" bIns="0" rtlCol="0" anchor="t">
              <a:spAutoFit/>
            </a:bodyPr>
            <a:lstStyle/>
            <a:p>
              <a:pPr algn="ctr">
                <a:lnSpc>
                  <a:spcPts val="2752"/>
                </a:lnSpc>
              </a:pPr>
              <a:r>
                <a:rPr lang="en-US" sz="3127" spc="-200">
                  <a:solidFill>
                    <a:srgbClr val="203D48"/>
                  </a:solidFill>
                  <a:latin typeface="League Spartan"/>
                  <a:ea typeface="League Spartan"/>
                  <a:cs typeface="League Spartan"/>
                  <a:sym typeface="League Spartan"/>
                </a:rPr>
                <a:t>BUSINESS</a:t>
              </a:r>
            </a:p>
          </p:txBody>
        </p:sp>
        <p:sp>
          <p:nvSpPr>
            <p:cNvPr id="17" name="TextBox 17"/>
            <p:cNvSpPr txBox="1"/>
            <p:nvPr/>
          </p:nvSpPr>
          <p:spPr>
            <a:xfrm rot="5400000">
              <a:off x="-511064" y="994145"/>
              <a:ext cx="2522727" cy="622797"/>
            </a:xfrm>
            <a:prstGeom prst="rect">
              <a:avLst/>
            </a:prstGeom>
          </p:spPr>
          <p:txBody>
            <a:bodyPr lIns="0" tIns="0" rIns="0" bIns="0" rtlCol="0" anchor="t">
              <a:spAutoFit/>
            </a:bodyPr>
            <a:lstStyle/>
            <a:p>
              <a:pPr algn="l">
                <a:lnSpc>
                  <a:spcPts val="3194"/>
                </a:lnSpc>
              </a:pPr>
              <a:r>
                <a:rPr lang="en-US" sz="3630" spc="-232">
                  <a:solidFill>
                    <a:srgbClr val="203D48"/>
                  </a:solidFill>
                  <a:latin typeface="League Spartan"/>
                  <a:ea typeface="League Spartan"/>
                  <a:cs typeface="League Spartan"/>
                  <a:sym typeface="League Spartan"/>
                </a:rPr>
                <a:t>JC</a:t>
              </a:r>
            </a:p>
          </p:txBody>
        </p:sp>
        <p:sp>
          <p:nvSpPr>
            <p:cNvPr id="18" name="Freeform 18"/>
            <p:cNvSpPr/>
            <p:nvPr/>
          </p:nvSpPr>
          <p:spPr>
            <a:xfrm rot="5400000">
              <a:off x="244242" y="1424020"/>
              <a:ext cx="1379498" cy="513863"/>
            </a:xfrm>
            <a:custGeom>
              <a:avLst/>
              <a:gdLst/>
              <a:ahLst/>
              <a:cxnLst/>
              <a:rect l="l" t="t" r="r" b="b"/>
              <a:pathLst>
                <a:path w="1379498" h="513863">
                  <a:moveTo>
                    <a:pt x="0" y="0"/>
                  </a:moveTo>
                  <a:lnTo>
                    <a:pt x="1379498" y="0"/>
                  </a:lnTo>
                  <a:lnTo>
                    <a:pt x="1379498" y="513863"/>
                  </a:lnTo>
                  <a:lnTo>
                    <a:pt x="0" y="513863"/>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grpSp>
      <p:graphicFrame>
        <p:nvGraphicFramePr>
          <p:cNvPr id="19" name="Object 19"/>
          <p:cNvGraphicFramePr/>
          <p:nvPr/>
        </p:nvGraphicFramePr>
        <p:xfrm>
          <a:off x="2098418" y="4912462"/>
          <a:ext cx="3771900" cy="3771900"/>
        </p:xfrm>
        <a:graphic>
          <a:graphicData uri="http://schemas.openxmlformats.org/presentationml/2006/ole">
            <mc:AlternateContent xmlns:mc="http://schemas.openxmlformats.org/markup-compatibility/2006">
              <mc:Choice xmlns:v="urn:schemas-microsoft-com:vml" Requires="v">
                <p:oleObj name="Worksheet" r:id="rId5" imgW="4521200" imgH="4521200" progId="Excel.Sheet.12">
                  <p:embed/>
                </p:oleObj>
              </mc:Choice>
              <mc:Fallback>
                <p:oleObj name="Worksheet" r:id="rId5" imgW="4521200" imgH="4521200" progId="Excel.Sheet.12">
                  <p:embed/>
                  <p:pic>
                    <p:nvPicPr>
                      <p:cNvPr id="0" name=""/>
                      <p:cNvPicPr/>
                      <p:nvPr/>
                    </p:nvPicPr>
                    <p:blipFill>
                      <a:blip r:embed="rId6"/>
                      <a:stretch>
                        <a:fillRect/>
                      </a:stretch>
                    </p:blipFill>
                    <p:spPr>
                      <a:xfrm>
                        <a:off x="2098418" y="4912462"/>
                        <a:ext cx="3771900" cy="3771900"/>
                      </a:xfrm>
                      <a:prstGeom prst="rect">
                        <a:avLst/>
                      </a:prstGeom>
                    </p:spPr>
                  </p:pic>
                </p:oleObj>
              </mc:Fallback>
            </mc:AlternateContent>
          </a:graphicData>
        </a:graphic>
      </p:graphicFrame>
      <p:sp>
        <p:nvSpPr>
          <p:cNvPr id="20" name="Freeform 20"/>
          <p:cNvSpPr/>
          <p:nvPr/>
        </p:nvSpPr>
        <p:spPr>
          <a:xfrm>
            <a:off x="7959892" y="2266400"/>
            <a:ext cx="32491" cy="6498200"/>
          </a:xfrm>
          <a:custGeom>
            <a:avLst/>
            <a:gdLst/>
            <a:ahLst/>
            <a:cxnLst/>
            <a:rect l="l" t="t" r="r" b="b"/>
            <a:pathLst>
              <a:path w="32491" h="6498200">
                <a:moveTo>
                  <a:pt x="0" y="0"/>
                </a:moveTo>
                <a:lnTo>
                  <a:pt x="32491" y="0"/>
                </a:lnTo>
                <a:lnTo>
                  <a:pt x="32491" y="6498200"/>
                </a:lnTo>
                <a:lnTo>
                  <a:pt x="0" y="6498200"/>
                </a:lnTo>
                <a:lnTo>
                  <a:pt x="0" y="0"/>
                </a:lnTo>
                <a:close/>
              </a:path>
            </a:pathLst>
          </a:custGeom>
          <a:blipFill>
            <a:blip>
              <a:extLst>
                <a:ext uri="{96DAC541-7B7A-43D3-8B79-37D633B846F1}">
                  <asvg:svgBlip xmlns:asvg="http://schemas.microsoft.com/office/drawing/2016/SVG/main" r:embed="rId7"/>
                </a:ext>
              </a:extLst>
            </a:blip>
            <a:stretch>
              <a:fillRect/>
            </a:stretch>
          </a:blipFill>
          <a:ln w="142875" cap="sq">
            <a:solidFill>
              <a:srgbClr val="000000"/>
            </a:solidFill>
            <a:prstDash val="solid"/>
            <a:miter/>
          </a:ln>
        </p:spPr>
        <p:txBody>
          <a:bodyPr/>
          <a:lstStyle/>
          <a:p>
            <a:endParaRPr lang="en-US"/>
          </a:p>
        </p:txBody>
      </p:sp>
      <p:grpSp>
        <p:nvGrpSpPr>
          <p:cNvPr id="21" name="Group 21"/>
          <p:cNvGrpSpPr/>
          <p:nvPr/>
        </p:nvGrpSpPr>
        <p:grpSpPr>
          <a:xfrm>
            <a:off x="9144000" y="2057400"/>
            <a:ext cx="7973199" cy="855684"/>
            <a:chOff x="0" y="0"/>
            <a:chExt cx="2099937" cy="225365"/>
          </a:xfrm>
        </p:grpSpPr>
        <p:sp>
          <p:nvSpPr>
            <p:cNvPr id="22" name="Freeform 22"/>
            <p:cNvSpPr/>
            <p:nvPr/>
          </p:nvSpPr>
          <p:spPr>
            <a:xfrm>
              <a:off x="0" y="0"/>
              <a:ext cx="2099937" cy="225365"/>
            </a:xfrm>
            <a:custGeom>
              <a:avLst/>
              <a:gdLst/>
              <a:ahLst/>
              <a:cxnLst/>
              <a:rect l="l" t="t" r="r" b="b"/>
              <a:pathLst>
                <a:path w="2099937" h="225365">
                  <a:moveTo>
                    <a:pt x="15536" y="0"/>
                  </a:moveTo>
                  <a:lnTo>
                    <a:pt x="2084401" y="0"/>
                  </a:lnTo>
                  <a:cubicBezTo>
                    <a:pt x="2092982" y="0"/>
                    <a:pt x="2099937" y="6956"/>
                    <a:pt x="2099937" y="15536"/>
                  </a:cubicBezTo>
                  <a:lnTo>
                    <a:pt x="2099937" y="209829"/>
                  </a:lnTo>
                  <a:cubicBezTo>
                    <a:pt x="2099937" y="213950"/>
                    <a:pt x="2098301" y="217901"/>
                    <a:pt x="2095387" y="220815"/>
                  </a:cubicBezTo>
                  <a:cubicBezTo>
                    <a:pt x="2092473" y="223728"/>
                    <a:pt x="2088522" y="225365"/>
                    <a:pt x="2084401" y="225365"/>
                  </a:cubicBezTo>
                  <a:lnTo>
                    <a:pt x="15536" y="225365"/>
                  </a:lnTo>
                  <a:cubicBezTo>
                    <a:pt x="6956" y="225365"/>
                    <a:pt x="0" y="218410"/>
                    <a:pt x="0" y="209829"/>
                  </a:cubicBezTo>
                  <a:lnTo>
                    <a:pt x="0" y="15536"/>
                  </a:lnTo>
                  <a:cubicBezTo>
                    <a:pt x="0" y="6956"/>
                    <a:pt x="6956" y="0"/>
                    <a:pt x="15536" y="0"/>
                  </a:cubicBezTo>
                  <a:close/>
                </a:path>
              </a:pathLst>
            </a:custGeom>
            <a:solidFill>
              <a:srgbClr val="38B6FF"/>
            </a:solidFill>
            <a:ln w="19050" cap="sq">
              <a:solidFill>
                <a:srgbClr val="000000"/>
              </a:solidFill>
              <a:prstDash val="solid"/>
              <a:miter/>
            </a:ln>
          </p:spPr>
          <p:txBody>
            <a:bodyPr/>
            <a:lstStyle/>
            <a:p>
              <a:endParaRPr lang="en-US"/>
            </a:p>
          </p:txBody>
        </p:sp>
        <p:sp>
          <p:nvSpPr>
            <p:cNvPr id="23" name="TextBox 23"/>
            <p:cNvSpPr txBox="1"/>
            <p:nvPr/>
          </p:nvSpPr>
          <p:spPr>
            <a:xfrm>
              <a:off x="0" y="-57150"/>
              <a:ext cx="2099937" cy="282515"/>
            </a:xfrm>
            <a:prstGeom prst="rect">
              <a:avLst/>
            </a:prstGeom>
          </p:spPr>
          <p:txBody>
            <a:bodyPr lIns="50800" tIns="50800" rIns="50800" bIns="50800" rtlCol="0" anchor="ctr"/>
            <a:lstStyle/>
            <a:p>
              <a:pPr algn="ctr">
                <a:lnSpc>
                  <a:spcPts val="1960"/>
                </a:lnSpc>
              </a:pPr>
              <a:endParaRPr/>
            </a:p>
          </p:txBody>
        </p:sp>
      </p:grpSp>
      <p:sp>
        <p:nvSpPr>
          <p:cNvPr id="24" name="AutoShape 24"/>
          <p:cNvSpPr/>
          <p:nvPr/>
        </p:nvSpPr>
        <p:spPr>
          <a:xfrm>
            <a:off x="5870318" y="6160116"/>
            <a:ext cx="10880070" cy="776608"/>
          </a:xfrm>
          <a:prstGeom prst="line">
            <a:avLst/>
          </a:prstGeom>
          <a:ln w="76200" cap="flat">
            <a:solidFill>
              <a:srgbClr val="38B6FF">
                <a:alpha val="49804"/>
              </a:srgbClr>
            </a:solidFill>
            <a:prstDash val="solid"/>
            <a:headEnd type="none" w="sm" len="sm"/>
            <a:tailEnd type="arrow" w="med" len="sm"/>
          </a:ln>
        </p:spPr>
        <p:txBody>
          <a:bodyPr/>
          <a:lstStyle/>
          <a:p>
            <a:endParaRPr lang="en-US"/>
          </a:p>
        </p:txBody>
      </p:sp>
      <p:grpSp>
        <p:nvGrpSpPr>
          <p:cNvPr id="25" name="Group 25"/>
          <p:cNvGrpSpPr/>
          <p:nvPr/>
        </p:nvGrpSpPr>
        <p:grpSpPr>
          <a:xfrm>
            <a:off x="2098418" y="5855940"/>
            <a:ext cx="3771900" cy="542655"/>
            <a:chOff x="0" y="0"/>
            <a:chExt cx="993422" cy="142922"/>
          </a:xfrm>
        </p:grpSpPr>
        <p:sp>
          <p:nvSpPr>
            <p:cNvPr id="26" name="Freeform 26"/>
            <p:cNvSpPr/>
            <p:nvPr/>
          </p:nvSpPr>
          <p:spPr>
            <a:xfrm>
              <a:off x="0" y="0"/>
              <a:ext cx="993422" cy="142922"/>
            </a:xfrm>
            <a:custGeom>
              <a:avLst/>
              <a:gdLst/>
              <a:ahLst/>
              <a:cxnLst/>
              <a:rect l="l" t="t" r="r" b="b"/>
              <a:pathLst>
                <a:path w="993422" h="142922">
                  <a:moveTo>
                    <a:pt x="0" y="0"/>
                  </a:moveTo>
                  <a:lnTo>
                    <a:pt x="993422" y="0"/>
                  </a:lnTo>
                  <a:lnTo>
                    <a:pt x="993422" y="142922"/>
                  </a:lnTo>
                  <a:lnTo>
                    <a:pt x="0" y="142922"/>
                  </a:lnTo>
                  <a:close/>
                </a:path>
              </a:pathLst>
            </a:custGeom>
            <a:solidFill>
              <a:srgbClr val="94E3FF">
                <a:alpha val="18824"/>
              </a:srgbClr>
            </a:solidFill>
          </p:spPr>
          <p:txBody>
            <a:bodyPr/>
            <a:lstStyle/>
            <a:p>
              <a:endParaRPr lang="en-US"/>
            </a:p>
          </p:txBody>
        </p:sp>
        <p:sp>
          <p:nvSpPr>
            <p:cNvPr id="27" name="TextBox 27"/>
            <p:cNvSpPr txBox="1"/>
            <p:nvPr/>
          </p:nvSpPr>
          <p:spPr>
            <a:xfrm>
              <a:off x="0" y="-57150"/>
              <a:ext cx="993422" cy="200072"/>
            </a:xfrm>
            <a:prstGeom prst="rect">
              <a:avLst/>
            </a:prstGeom>
          </p:spPr>
          <p:txBody>
            <a:bodyPr lIns="50800" tIns="50800" rIns="50800" bIns="50800" rtlCol="0" anchor="ctr"/>
            <a:lstStyle/>
            <a:p>
              <a:pPr algn="ctr">
                <a:lnSpc>
                  <a:spcPts val="1960"/>
                </a:lnSpc>
              </a:pPr>
              <a:endParaRPr/>
            </a:p>
          </p:txBody>
        </p:sp>
      </p:grpSp>
      <p:sp>
        <p:nvSpPr>
          <p:cNvPr id="28" name="TextBox 28"/>
          <p:cNvSpPr txBox="1"/>
          <p:nvPr/>
        </p:nvSpPr>
        <p:spPr>
          <a:xfrm>
            <a:off x="2752518" y="9591295"/>
            <a:ext cx="1724348" cy="531587"/>
          </a:xfrm>
          <a:prstGeom prst="rect">
            <a:avLst/>
          </a:prstGeom>
        </p:spPr>
        <p:txBody>
          <a:bodyPr lIns="0" tIns="0" rIns="0" bIns="0" rtlCol="0" anchor="t">
            <a:spAutoFit/>
          </a:bodyPr>
          <a:lstStyle/>
          <a:p>
            <a:pPr algn="ctr">
              <a:lnSpc>
                <a:spcPts val="4404"/>
              </a:lnSpc>
            </a:pPr>
            <a:r>
              <a:rPr lang="en-US" sz="3145">
                <a:solidFill>
                  <a:srgbClr val="FFFFFF"/>
                </a:solidFill>
                <a:latin typeface="League Spartan"/>
                <a:ea typeface="League Spartan"/>
                <a:cs typeface="League Spartan"/>
                <a:sym typeface="League Spartan"/>
              </a:rPr>
              <a:t>CH 29:</a:t>
            </a:r>
          </a:p>
        </p:txBody>
      </p:sp>
      <p:sp>
        <p:nvSpPr>
          <p:cNvPr id="29" name="TextBox 29"/>
          <p:cNvSpPr txBox="1"/>
          <p:nvPr/>
        </p:nvSpPr>
        <p:spPr>
          <a:xfrm>
            <a:off x="4781666" y="9515095"/>
            <a:ext cx="4911099" cy="607788"/>
          </a:xfrm>
          <a:prstGeom prst="rect">
            <a:avLst/>
          </a:prstGeom>
        </p:spPr>
        <p:txBody>
          <a:bodyPr lIns="0" tIns="0" rIns="0" bIns="0" rtlCol="0" anchor="t">
            <a:spAutoFit/>
          </a:bodyPr>
          <a:lstStyle/>
          <a:p>
            <a:pPr algn="l">
              <a:lnSpc>
                <a:spcPts val="4404"/>
              </a:lnSpc>
              <a:spcBef>
                <a:spcPct val="0"/>
              </a:spcBef>
            </a:pPr>
            <a:r>
              <a:rPr lang="en-US" sz="3145" b="1" i="1">
                <a:solidFill>
                  <a:srgbClr val="FFFFFF"/>
                </a:solidFill>
                <a:latin typeface="Calibri (MS) Bold Italics"/>
                <a:ea typeface="Calibri (MS) Bold Italics"/>
                <a:cs typeface="Calibri (MS) Bold Italics"/>
                <a:sym typeface="Calibri (MS) Bold Italics"/>
              </a:rPr>
              <a:t>LO 3.3</a:t>
            </a:r>
            <a:r>
              <a:rPr lang="en-US" sz="3145" i="1">
                <a:solidFill>
                  <a:srgbClr val="FFFFFF"/>
                </a:solidFill>
                <a:latin typeface="Calibri (MS) Italics"/>
                <a:ea typeface="Calibri (MS) Italics"/>
                <a:cs typeface="Calibri (MS) Italics"/>
                <a:sym typeface="Calibri (MS) Italics"/>
              </a:rPr>
              <a:t>: Demand &amp; Supply</a:t>
            </a:r>
          </a:p>
        </p:txBody>
      </p:sp>
      <p:sp>
        <p:nvSpPr>
          <p:cNvPr id="30" name="TextBox 30"/>
          <p:cNvSpPr txBox="1"/>
          <p:nvPr/>
        </p:nvSpPr>
        <p:spPr>
          <a:xfrm>
            <a:off x="0" y="9591295"/>
            <a:ext cx="2567934" cy="531587"/>
          </a:xfrm>
          <a:prstGeom prst="rect">
            <a:avLst/>
          </a:prstGeom>
        </p:spPr>
        <p:txBody>
          <a:bodyPr lIns="0" tIns="0" rIns="0" bIns="0" rtlCol="0" anchor="t">
            <a:spAutoFit/>
          </a:bodyPr>
          <a:lstStyle/>
          <a:p>
            <a:pPr algn="ctr">
              <a:lnSpc>
                <a:spcPts val="4404"/>
              </a:lnSpc>
            </a:pPr>
            <a:r>
              <a:rPr lang="en-US" sz="3145">
                <a:solidFill>
                  <a:srgbClr val="FFFFFF"/>
                </a:solidFill>
                <a:latin typeface="League Spartan"/>
                <a:ea typeface="League Spartan"/>
                <a:cs typeface="League Spartan"/>
                <a:sym typeface="League Spartan"/>
              </a:rPr>
              <a:t>STRAND 3</a:t>
            </a:r>
          </a:p>
        </p:txBody>
      </p:sp>
      <p:sp>
        <p:nvSpPr>
          <p:cNvPr id="31" name="TextBox 31"/>
          <p:cNvSpPr txBox="1"/>
          <p:nvPr/>
        </p:nvSpPr>
        <p:spPr>
          <a:xfrm>
            <a:off x="1028700" y="2000250"/>
            <a:ext cx="6561527" cy="2734112"/>
          </a:xfrm>
          <a:prstGeom prst="rect">
            <a:avLst/>
          </a:prstGeom>
        </p:spPr>
        <p:txBody>
          <a:bodyPr lIns="0" tIns="0" rIns="0" bIns="0" rtlCol="0" anchor="t">
            <a:spAutoFit/>
          </a:bodyPr>
          <a:lstStyle/>
          <a:p>
            <a:pPr algn="l">
              <a:lnSpc>
                <a:spcPts val="3650"/>
              </a:lnSpc>
            </a:pPr>
            <a:r>
              <a:rPr lang="en-US" sz="2607">
                <a:solidFill>
                  <a:srgbClr val="203C48"/>
                </a:solidFill>
                <a:latin typeface="Garet"/>
                <a:ea typeface="Garet"/>
                <a:cs typeface="Garet"/>
                <a:sym typeface="Garet"/>
              </a:rPr>
              <a:t>For each point, find where the points are for both axes - for the first point, move across the graph from €1 and move up the graph from 100 units, and place a dot where these meet.</a:t>
            </a:r>
          </a:p>
          <a:p>
            <a:pPr algn="l">
              <a:lnSpc>
                <a:spcPts val="3650"/>
              </a:lnSpc>
            </a:pPr>
            <a:r>
              <a:rPr lang="en-US" sz="2607">
                <a:solidFill>
                  <a:srgbClr val="203C48"/>
                </a:solidFill>
                <a:latin typeface="Garet"/>
                <a:ea typeface="Garet"/>
                <a:cs typeface="Garet"/>
                <a:sym typeface="Garet"/>
              </a:rPr>
              <a:t>Then repeat for the other points.</a:t>
            </a:r>
          </a:p>
        </p:txBody>
      </p:sp>
      <p:sp>
        <p:nvSpPr>
          <p:cNvPr id="32" name="TextBox 32"/>
          <p:cNvSpPr txBox="1"/>
          <p:nvPr/>
        </p:nvSpPr>
        <p:spPr>
          <a:xfrm>
            <a:off x="9692764" y="2289868"/>
            <a:ext cx="7602127" cy="396240"/>
          </a:xfrm>
          <a:prstGeom prst="rect">
            <a:avLst/>
          </a:prstGeom>
        </p:spPr>
        <p:txBody>
          <a:bodyPr lIns="0" tIns="0" rIns="0" bIns="0" rtlCol="0" anchor="t">
            <a:spAutoFit/>
          </a:bodyPr>
          <a:lstStyle/>
          <a:p>
            <a:pPr algn="l">
              <a:lnSpc>
                <a:spcPts val="3359"/>
              </a:lnSpc>
            </a:pPr>
            <a:r>
              <a:rPr lang="en-US" sz="2400" b="1">
                <a:solidFill>
                  <a:srgbClr val="FFFFFF"/>
                </a:solidFill>
                <a:latin typeface="Garet Bold"/>
                <a:ea typeface="Garet Bold"/>
                <a:cs typeface="Garet Bold"/>
                <a:sym typeface="Garet Bold"/>
              </a:rPr>
              <a:t>STEP 2: PLOT THE DATA FOR EACH POINT</a:t>
            </a:r>
          </a:p>
        </p:txBody>
      </p:sp>
      <p:sp>
        <p:nvSpPr>
          <p:cNvPr id="33" name="Freeform 33"/>
          <p:cNvSpPr/>
          <p:nvPr/>
        </p:nvSpPr>
        <p:spPr>
          <a:xfrm>
            <a:off x="16929476" y="6304528"/>
            <a:ext cx="2068537" cy="1264393"/>
          </a:xfrm>
          <a:custGeom>
            <a:avLst/>
            <a:gdLst/>
            <a:ahLst/>
            <a:cxnLst/>
            <a:rect l="l" t="t" r="r" b="b"/>
            <a:pathLst>
              <a:path w="2068537" h="1264393">
                <a:moveTo>
                  <a:pt x="0" y="0"/>
                </a:moveTo>
                <a:lnTo>
                  <a:pt x="2068537" y="0"/>
                </a:lnTo>
                <a:lnTo>
                  <a:pt x="2068537" y="1264393"/>
                </a:lnTo>
                <a:lnTo>
                  <a:pt x="0" y="1264393"/>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9968777" y="1967777"/>
            <a:ext cx="802671" cy="15835774"/>
            <a:chOff x="0" y="0"/>
            <a:chExt cx="182880" cy="3608017"/>
          </a:xfrm>
        </p:grpSpPr>
        <p:sp>
          <p:nvSpPr>
            <p:cNvPr id="3" name="Freeform 3"/>
            <p:cNvSpPr/>
            <p:nvPr/>
          </p:nvSpPr>
          <p:spPr>
            <a:xfrm>
              <a:off x="0" y="0"/>
              <a:ext cx="182880" cy="3608017"/>
            </a:xfrm>
            <a:custGeom>
              <a:avLst/>
              <a:gdLst/>
              <a:ahLst/>
              <a:cxnLst/>
              <a:rect l="l" t="t" r="r" b="b"/>
              <a:pathLst>
                <a:path w="182880" h="3608017">
                  <a:moveTo>
                    <a:pt x="0" y="0"/>
                  </a:moveTo>
                  <a:lnTo>
                    <a:pt x="182880" y="0"/>
                  </a:lnTo>
                  <a:lnTo>
                    <a:pt x="182880" y="3608017"/>
                  </a:lnTo>
                  <a:lnTo>
                    <a:pt x="0" y="3608017"/>
                  </a:lnTo>
                  <a:close/>
                </a:path>
              </a:pathLst>
            </a:custGeom>
            <a:solidFill>
              <a:srgbClr val="203D48"/>
            </a:solidFill>
          </p:spPr>
          <p:txBody>
            <a:bodyPr/>
            <a:lstStyle/>
            <a:p>
              <a:endParaRPr lang="en-US"/>
            </a:p>
          </p:txBody>
        </p:sp>
        <p:sp>
          <p:nvSpPr>
            <p:cNvPr id="4" name="TextBox 4"/>
            <p:cNvSpPr txBox="1"/>
            <p:nvPr/>
          </p:nvSpPr>
          <p:spPr>
            <a:xfrm>
              <a:off x="0" y="-57150"/>
              <a:ext cx="182880" cy="3665167"/>
            </a:xfrm>
            <a:prstGeom prst="rect">
              <a:avLst/>
            </a:prstGeom>
          </p:spPr>
          <p:txBody>
            <a:bodyPr lIns="50800" tIns="50800" rIns="50800" bIns="50800" rtlCol="0" anchor="ctr"/>
            <a:lstStyle/>
            <a:p>
              <a:pPr algn="ctr">
                <a:lnSpc>
                  <a:spcPts val="1960"/>
                </a:lnSpc>
              </a:pPr>
              <a:endParaRPr/>
            </a:p>
          </p:txBody>
        </p:sp>
      </p:grpSp>
      <p:grpSp>
        <p:nvGrpSpPr>
          <p:cNvPr id="5" name="Group 5"/>
          <p:cNvGrpSpPr/>
          <p:nvPr/>
        </p:nvGrpSpPr>
        <p:grpSpPr>
          <a:xfrm rot="-5400000">
            <a:off x="824777" y="8659552"/>
            <a:ext cx="802671" cy="2452226"/>
            <a:chOff x="0" y="0"/>
            <a:chExt cx="182880" cy="558714"/>
          </a:xfrm>
        </p:grpSpPr>
        <p:sp>
          <p:nvSpPr>
            <p:cNvPr id="6" name="Freeform 6"/>
            <p:cNvSpPr/>
            <p:nvPr/>
          </p:nvSpPr>
          <p:spPr>
            <a:xfrm>
              <a:off x="0" y="0"/>
              <a:ext cx="182880" cy="558714"/>
            </a:xfrm>
            <a:custGeom>
              <a:avLst/>
              <a:gdLst/>
              <a:ahLst/>
              <a:cxnLst/>
              <a:rect l="l" t="t" r="r" b="b"/>
              <a:pathLst>
                <a:path w="182880" h="558714">
                  <a:moveTo>
                    <a:pt x="0" y="0"/>
                  </a:moveTo>
                  <a:lnTo>
                    <a:pt x="182880" y="0"/>
                  </a:lnTo>
                  <a:lnTo>
                    <a:pt x="182880" y="558714"/>
                  </a:lnTo>
                  <a:lnTo>
                    <a:pt x="0" y="558714"/>
                  </a:lnTo>
                  <a:close/>
                </a:path>
              </a:pathLst>
            </a:custGeom>
            <a:solidFill>
              <a:srgbClr val="38B6FF"/>
            </a:solidFill>
          </p:spPr>
          <p:txBody>
            <a:bodyPr/>
            <a:lstStyle/>
            <a:p>
              <a:endParaRPr lang="en-US"/>
            </a:p>
          </p:txBody>
        </p:sp>
        <p:sp>
          <p:nvSpPr>
            <p:cNvPr id="7" name="TextBox 7"/>
            <p:cNvSpPr txBox="1"/>
            <p:nvPr/>
          </p:nvSpPr>
          <p:spPr>
            <a:xfrm>
              <a:off x="0" y="-57150"/>
              <a:ext cx="182880" cy="615864"/>
            </a:xfrm>
            <a:prstGeom prst="rect">
              <a:avLst/>
            </a:prstGeom>
          </p:spPr>
          <p:txBody>
            <a:bodyPr lIns="50800" tIns="50800" rIns="50800" bIns="50800" rtlCol="0" anchor="ctr"/>
            <a:lstStyle/>
            <a:p>
              <a:pPr algn="ctr">
                <a:lnSpc>
                  <a:spcPts val="1960"/>
                </a:lnSpc>
              </a:pPr>
              <a:endParaRPr/>
            </a:p>
          </p:txBody>
        </p:sp>
      </p:grpSp>
      <p:sp>
        <p:nvSpPr>
          <p:cNvPr id="8" name="Freeform 8"/>
          <p:cNvSpPr/>
          <p:nvPr/>
        </p:nvSpPr>
        <p:spPr>
          <a:xfrm rot="-597275">
            <a:off x="-3368911" y="-2959270"/>
            <a:ext cx="4075990" cy="4075990"/>
          </a:xfrm>
          <a:custGeom>
            <a:avLst/>
            <a:gdLst/>
            <a:ahLst/>
            <a:cxnLst/>
            <a:rect l="l" t="t" r="r" b="b"/>
            <a:pathLst>
              <a:path w="4075990" h="4075990">
                <a:moveTo>
                  <a:pt x="0" y="0"/>
                </a:moveTo>
                <a:lnTo>
                  <a:pt x="4075990" y="0"/>
                </a:lnTo>
                <a:lnTo>
                  <a:pt x="4075990" y="4075989"/>
                </a:lnTo>
                <a:lnTo>
                  <a:pt x="0" y="407598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9" name="TextBox 9"/>
          <p:cNvSpPr txBox="1"/>
          <p:nvPr/>
        </p:nvSpPr>
        <p:spPr>
          <a:xfrm>
            <a:off x="1028700" y="516081"/>
            <a:ext cx="16009683" cy="1392307"/>
          </a:xfrm>
          <a:prstGeom prst="rect">
            <a:avLst/>
          </a:prstGeom>
        </p:spPr>
        <p:txBody>
          <a:bodyPr lIns="0" tIns="0" rIns="0" bIns="0" rtlCol="0" anchor="t">
            <a:spAutoFit/>
          </a:bodyPr>
          <a:lstStyle/>
          <a:p>
            <a:pPr algn="l">
              <a:lnSpc>
                <a:spcPts val="11458"/>
              </a:lnSpc>
            </a:pPr>
            <a:r>
              <a:rPr lang="en-US" sz="8184" b="1">
                <a:solidFill>
                  <a:srgbClr val="38B6FF"/>
                </a:solidFill>
                <a:latin typeface="Garet Bold"/>
                <a:ea typeface="Garet Bold"/>
                <a:cs typeface="Garet Bold"/>
                <a:sym typeface="Garet Bold"/>
              </a:rPr>
              <a:t>Plotting a Demand Curve</a:t>
            </a:r>
          </a:p>
        </p:txBody>
      </p:sp>
      <p:grpSp>
        <p:nvGrpSpPr>
          <p:cNvPr id="10" name="Group 10"/>
          <p:cNvGrpSpPr/>
          <p:nvPr/>
        </p:nvGrpSpPr>
        <p:grpSpPr>
          <a:xfrm rot="-5400000">
            <a:off x="16670603" y="-571804"/>
            <a:ext cx="893192" cy="2170151"/>
            <a:chOff x="0" y="0"/>
            <a:chExt cx="1190923" cy="2893535"/>
          </a:xfrm>
        </p:grpSpPr>
        <p:grpSp>
          <p:nvGrpSpPr>
            <p:cNvPr id="11" name="Group 11"/>
            <p:cNvGrpSpPr/>
            <p:nvPr/>
          </p:nvGrpSpPr>
          <p:grpSpPr>
            <a:xfrm>
              <a:off x="141517" y="2519095"/>
              <a:ext cx="1028813" cy="374440"/>
              <a:chOff x="0" y="0"/>
              <a:chExt cx="1886901" cy="686745"/>
            </a:xfrm>
          </p:grpSpPr>
          <p:sp>
            <p:nvSpPr>
              <p:cNvPr id="12" name="Freeform 12"/>
              <p:cNvSpPr/>
              <p:nvPr/>
            </p:nvSpPr>
            <p:spPr>
              <a:xfrm>
                <a:off x="0" y="0"/>
                <a:ext cx="1886901" cy="686745"/>
              </a:xfrm>
              <a:custGeom>
                <a:avLst/>
                <a:gdLst/>
                <a:ahLst/>
                <a:cxnLst/>
                <a:rect l="l" t="t" r="r" b="b"/>
                <a:pathLst>
                  <a:path w="1886901" h="686745">
                    <a:moveTo>
                      <a:pt x="343372" y="0"/>
                    </a:moveTo>
                    <a:lnTo>
                      <a:pt x="1543529" y="0"/>
                    </a:lnTo>
                    <a:cubicBezTo>
                      <a:pt x="1733168" y="0"/>
                      <a:pt x="1886901" y="153733"/>
                      <a:pt x="1886901" y="343372"/>
                    </a:cubicBezTo>
                    <a:lnTo>
                      <a:pt x="1886901" y="343372"/>
                    </a:lnTo>
                    <a:cubicBezTo>
                      <a:pt x="1886901" y="533012"/>
                      <a:pt x="1733168" y="686745"/>
                      <a:pt x="1543529" y="686745"/>
                    </a:cubicBezTo>
                    <a:lnTo>
                      <a:pt x="343372" y="686745"/>
                    </a:lnTo>
                    <a:cubicBezTo>
                      <a:pt x="153733" y="686745"/>
                      <a:pt x="0" y="533012"/>
                      <a:pt x="0" y="343372"/>
                    </a:cubicBezTo>
                    <a:lnTo>
                      <a:pt x="0" y="343372"/>
                    </a:lnTo>
                    <a:cubicBezTo>
                      <a:pt x="0" y="153733"/>
                      <a:pt x="153733" y="0"/>
                      <a:pt x="343372" y="0"/>
                    </a:cubicBezTo>
                    <a:close/>
                  </a:path>
                </a:pathLst>
              </a:custGeom>
              <a:solidFill>
                <a:srgbClr val="94E3FF"/>
              </a:solidFill>
              <a:ln cap="rnd">
                <a:noFill/>
                <a:prstDash val="solid"/>
                <a:round/>
              </a:ln>
            </p:spPr>
            <p:txBody>
              <a:bodyPr/>
              <a:lstStyle/>
              <a:p>
                <a:endParaRPr lang="en-US"/>
              </a:p>
            </p:txBody>
          </p:sp>
          <p:sp>
            <p:nvSpPr>
              <p:cNvPr id="13" name="TextBox 13"/>
              <p:cNvSpPr txBox="1"/>
              <p:nvPr/>
            </p:nvSpPr>
            <p:spPr>
              <a:xfrm>
                <a:off x="0" y="-9525"/>
                <a:ext cx="1886901" cy="696270"/>
              </a:xfrm>
              <a:prstGeom prst="rect">
                <a:avLst/>
              </a:prstGeom>
            </p:spPr>
            <p:txBody>
              <a:bodyPr lIns="50800" tIns="50800" rIns="50800" bIns="50800" rtlCol="0" anchor="ctr"/>
              <a:lstStyle/>
              <a:p>
                <a:pPr algn="ctr">
                  <a:lnSpc>
                    <a:spcPts val="308"/>
                  </a:lnSpc>
                </a:pPr>
                <a:endParaRPr/>
              </a:p>
            </p:txBody>
          </p:sp>
        </p:grpSp>
        <p:sp>
          <p:nvSpPr>
            <p:cNvPr id="14" name="TextBox 14"/>
            <p:cNvSpPr txBox="1"/>
            <p:nvPr/>
          </p:nvSpPr>
          <p:spPr>
            <a:xfrm>
              <a:off x="441088" y="2698700"/>
              <a:ext cx="429671" cy="150386"/>
            </a:xfrm>
            <a:prstGeom prst="rect">
              <a:avLst/>
            </a:prstGeom>
          </p:spPr>
          <p:txBody>
            <a:bodyPr lIns="0" tIns="0" rIns="0" bIns="0" rtlCol="0" anchor="t">
              <a:spAutoFit/>
            </a:bodyPr>
            <a:lstStyle/>
            <a:p>
              <a:pPr algn="ctr">
                <a:lnSpc>
                  <a:spcPts val="581"/>
                </a:lnSpc>
              </a:pPr>
              <a:r>
                <a:rPr lang="en-US" sz="1163">
                  <a:solidFill>
                    <a:srgbClr val="203D48"/>
                  </a:solidFill>
                  <a:latin typeface="League Spartan"/>
                  <a:ea typeface="League Spartan"/>
                  <a:cs typeface="League Spartan"/>
                  <a:sym typeface="League Spartan"/>
                </a:rPr>
                <a:t>HUB</a:t>
              </a:r>
            </a:p>
          </p:txBody>
        </p:sp>
        <p:sp>
          <p:nvSpPr>
            <p:cNvPr id="15" name="TextBox 15"/>
            <p:cNvSpPr txBox="1"/>
            <p:nvPr/>
          </p:nvSpPr>
          <p:spPr>
            <a:xfrm rot="5400000">
              <a:off x="-972822" y="972822"/>
              <a:ext cx="2485990" cy="540345"/>
            </a:xfrm>
            <a:prstGeom prst="rect">
              <a:avLst/>
            </a:prstGeom>
          </p:spPr>
          <p:txBody>
            <a:bodyPr lIns="0" tIns="0" rIns="0" bIns="0" rtlCol="0" anchor="t">
              <a:spAutoFit/>
            </a:bodyPr>
            <a:lstStyle/>
            <a:p>
              <a:pPr algn="ctr">
                <a:lnSpc>
                  <a:spcPts val="2752"/>
                </a:lnSpc>
              </a:pPr>
              <a:r>
                <a:rPr lang="en-US" sz="3127" spc="-200">
                  <a:solidFill>
                    <a:srgbClr val="203D48"/>
                  </a:solidFill>
                  <a:latin typeface="League Spartan"/>
                  <a:ea typeface="League Spartan"/>
                  <a:cs typeface="League Spartan"/>
                  <a:sym typeface="League Spartan"/>
                </a:rPr>
                <a:t>BUSINESS</a:t>
              </a:r>
            </a:p>
          </p:txBody>
        </p:sp>
        <p:sp>
          <p:nvSpPr>
            <p:cNvPr id="16" name="TextBox 16"/>
            <p:cNvSpPr txBox="1"/>
            <p:nvPr/>
          </p:nvSpPr>
          <p:spPr>
            <a:xfrm rot="5400000">
              <a:off x="-511064" y="994145"/>
              <a:ext cx="2522727" cy="622797"/>
            </a:xfrm>
            <a:prstGeom prst="rect">
              <a:avLst/>
            </a:prstGeom>
          </p:spPr>
          <p:txBody>
            <a:bodyPr lIns="0" tIns="0" rIns="0" bIns="0" rtlCol="0" anchor="t">
              <a:spAutoFit/>
            </a:bodyPr>
            <a:lstStyle/>
            <a:p>
              <a:pPr algn="l">
                <a:lnSpc>
                  <a:spcPts val="3194"/>
                </a:lnSpc>
              </a:pPr>
              <a:r>
                <a:rPr lang="en-US" sz="3630" spc="-232">
                  <a:solidFill>
                    <a:srgbClr val="203D48"/>
                  </a:solidFill>
                  <a:latin typeface="League Spartan"/>
                  <a:ea typeface="League Spartan"/>
                  <a:cs typeface="League Spartan"/>
                  <a:sym typeface="League Spartan"/>
                </a:rPr>
                <a:t>JC</a:t>
              </a:r>
            </a:p>
          </p:txBody>
        </p:sp>
        <p:sp>
          <p:nvSpPr>
            <p:cNvPr id="17" name="Freeform 17"/>
            <p:cNvSpPr/>
            <p:nvPr/>
          </p:nvSpPr>
          <p:spPr>
            <a:xfrm rot="5400000">
              <a:off x="244242" y="1424020"/>
              <a:ext cx="1379498" cy="513863"/>
            </a:xfrm>
            <a:custGeom>
              <a:avLst/>
              <a:gdLst/>
              <a:ahLst/>
              <a:cxnLst/>
              <a:rect l="l" t="t" r="r" b="b"/>
              <a:pathLst>
                <a:path w="1379498" h="513863">
                  <a:moveTo>
                    <a:pt x="0" y="0"/>
                  </a:moveTo>
                  <a:lnTo>
                    <a:pt x="1379498" y="0"/>
                  </a:lnTo>
                  <a:lnTo>
                    <a:pt x="1379498" y="513863"/>
                  </a:lnTo>
                  <a:lnTo>
                    <a:pt x="0" y="51386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graphicFrame>
        <p:nvGraphicFramePr>
          <p:cNvPr id="18" name="Object 18"/>
          <p:cNvGraphicFramePr/>
          <p:nvPr/>
        </p:nvGraphicFramePr>
        <p:xfrm>
          <a:off x="2163577" y="3307870"/>
          <a:ext cx="3771900" cy="3771900"/>
        </p:xfrm>
        <a:graphic>
          <a:graphicData uri="http://schemas.openxmlformats.org/presentationml/2006/ole">
            <mc:AlternateContent xmlns:mc="http://schemas.openxmlformats.org/markup-compatibility/2006">
              <mc:Choice xmlns:v="urn:schemas-microsoft-com:vml" Requires="v">
                <p:oleObj name="Worksheet" r:id="rId4" imgW="4521200" imgH="4521200" progId="Excel.Sheet.12">
                  <p:embed/>
                </p:oleObj>
              </mc:Choice>
              <mc:Fallback>
                <p:oleObj name="Worksheet" r:id="rId4" imgW="4521200" imgH="4521200" progId="Excel.Sheet.12">
                  <p:embed/>
                  <p:pic>
                    <p:nvPicPr>
                      <p:cNvPr id="0" name=""/>
                      <p:cNvPicPr/>
                      <p:nvPr/>
                    </p:nvPicPr>
                    <p:blipFill>
                      <a:blip r:embed="rId5"/>
                      <a:stretch>
                        <a:fillRect/>
                      </a:stretch>
                    </p:blipFill>
                    <p:spPr>
                      <a:xfrm>
                        <a:off x="2163577" y="3307870"/>
                        <a:ext cx="3771900" cy="3771900"/>
                      </a:xfrm>
                      <a:prstGeom prst="rect">
                        <a:avLst/>
                      </a:prstGeom>
                    </p:spPr>
                  </p:pic>
                </p:oleObj>
              </mc:Fallback>
            </mc:AlternateContent>
          </a:graphicData>
        </a:graphic>
      </p:graphicFrame>
      <p:sp>
        <p:nvSpPr>
          <p:cNvPr id="19" name="Freeform 19"/>
          <p:cNvSpPr/>
          <p:nvPr/>
        </p:nvSpPr>
        <p:spPr>
          <a:xfrm>
            <a:off x="7959892" y="2266400"/>
            <a:ext cx="32491" cy="6498200"/>
          </a:xfrm>
          <a:custGeom>
            <a:avLst/>
            <a:gdLst/>
            <a:ahLst/>
            <a:cxnLst/>
            <a:rect l="l" t="t" r="r" b="b"/>
            <a:pathLst>
              <a:path w="32491" h="6498200">
                <a:moveTo>
                  <a:pt x="0" y="0"/>
                </a:moveTo>
                <a:lnTo>
                  <a:pt x="32491" y="0"/>
                </a:lnTo>
                <a:lnTo>
                  <a:pt x="32491" y="6498200"/>
                </a:lnTo>
                <a:lnTo>
                  <a:pt x="0" y="6498200"/>
                </a:lnTo>
                <a:lnTo>
                  <a:pt x="0" y="0"/>
                </a:lnTo>
                <a:close/>
              </a:path>
            </a:pathLst>
          </a:custGeom>
          <a:blipFill>
            <a:blip>
              <a:extLst>
                <a:ext uri="{96DAC541-7B7A-43D3-8B79-37D633B846F1}">
                  <asvg:svgBlip xmlns:asvg="http://schemas.microsoft.com/office/drawing/2016/SVG/main" r:embed="rId6"/>
                </a:ext>
              </a:extLst>
            </a:blip>
            <a:stretch>
              <a:fillRect/>
            </a:stretch>
          </a:blipFill>
          <a:ln w="142875" cap="sq">
            <a:solidFill>
              <a:srgbClr val="000000"/>
            </a:solidFill>
            <a:prstDash val="solid"/>
            <a:miter/>
          </a:ln>
        </p:spPr>
        <p:txBody>
          <a:bodyPr/>
          <a:lstStyle/>
          <a:p>
            <a:endParaRPr lang="en-US"/>
          </a:p>
        </p:txBody>
      </p:sp>
      <p:grpSp>
        <p:nvGrpSpPr>
          <p:cNvPr id="20" name="Group 20"/>
          <p:cNvGrpSpPr/>
          <p:nvPr/>
        </p:nvGrpSpPr>
        <p:grpSpPr>
          <a:xfrm>
            <a:off x="9144000" y="2057400"/>
            <a:ext cx="7973199" cy="855684"/>
            <a:chOff x="0" y="0"/>
            <a:chExt cx="2099937" cy="225365"/>
          </a:xfrm>
        </p:grpSpPr>
        <p:sp>
          <p:nvSpPr>
            <p:cNvPr id="21" name="Freeform 21"/>
            <p:cNvSpPr/>
            <p:nvPr/>
          </p:nvSpPr>
          <p:spPr>
            <a:xfrm>
              <a:off x="0" y="0"/>
              <a:ext cx="2099937" cy="225365"/>
            </a:xfrm>
            <a:custGeom>
              <a:avLst/>
              <a:gdLst/>
              <a:ahLst/>
              <a:cxnLst/>
              <a:rect l="l" t="t" r="r" b="b"/>
              <a:pathLst>
                <a:path w="2099937" h="225365">
                  <a:moveTo>
                    <a:pt x="15536" y="0"/>
                  </a:moveTo>
                  <a:lnTo>
                    <a:pt x="2084401" y="0"/>
                  </a:lnTo>
                  <a:cubicBezTo>
                    <a:pt x="2092982" y="0"/>
                    <a:pt x="2099937" y="6956"/>
                    <a:pt x="2099937" y="15536"/>
                  </a:cubicBezTo>
                  <a:lnTo>
                    <a:pt x="2099937" y="209829"/>
                  </a:lnTo>
                  <a:cubicBezTo>
                    <a:pt x="2099937" y="213950"/>
                    <a:pt x="2098301" y="217901"/>
                    <a:pt x="2095387" y="220815"/>
                  </a:cubicBezTo>
                  <a:cubicBezTo>
                    <a:pt x="2092473" y="223728"/>
                    <a:pt x="2088522" y="225365"/>
                    <a:pt x="2084401" y="225365"/>
                  </a:cubicBezTo>
                  <a:lnTo>
                    <a:pt x="15536" y="225365"/>
                  </a:lnTo>
                  <a:cubicBezTo>
                    <a:pt x="6956" y="225365"/>
                    <a:pt x="0" y="218410"/>
                    <a:pt x="0" y="209829"/>
                  </a:cubicBezTo>
                  <a:lnTo>
                    <a:pt x="0" y="15536"/>
                  </a:lnTo>
                  <a:cubicBezTo>
                    <a:pt x="0" y="6956"/>
                    <a:pt x="6956" y="0"/>
                    <a:pt x="15536" y="0"/>
                  </a:cubicBezTo>
                  <a:close/>
                </a:path>
              </a:pathLst>
            </a:custGeom>
            <a:solidFill>
              <a:srgbClr val="38B6FF"/>
            </a:solidFill>
            <a:ln w="19050" cap="sq">
              <a:solidFill>
                <a:srgbClr val="000000"/>
              </a:solidFill>
              <a:prstDash val="solid"/>
              <a:miter/>
            </a:ln>
          </p:spPr>
          <p:txBody>
            <a:bodyPr/>
            <a:lstStyle/>
            <a:p>
              <a:endParaRPr lang="en-US"/>
            </a:p>
          </p:txBody>
        </p:sp>
        <p:sp>
          <p:nvSpPr>
            <p:cNvPr id="22" name="TextBox 22"/>
            <p:cNvSpPr txBox="1"/>
            <p:nvPr/>
          </p:nvSpPr>
          <p:spPr>
            <a:xfrm>
              <a:off x="0" y="-57150"/>
              <a:ext cx="2099937" cy="282515"/>
            </a:xfrm>
            <a:prstGeom prst="rect">
              <a:avLst/>
            </a:prstGeom>
          </p:spPr>
          <p:txBody>
            <a:bodyPr lIns="50800" tIns="50800" rIns="50800" bIns="50800" rtlCol="0" anchor="ctr"/>
            <a:lstStyle/>
            <a:p>
              <a:pPr algn="ctr">
                <a:lnSpc>
                  <a:spcPts val="1960"/>
                </a:lnSpc>
              </a:pPr>
              <a:endParaRPr/>
            </a:p>
          </p:txBody>
        </p:sp>
      </p:grpSp>
      <p:sp>
        <p:nvSpPr>
          <p:cNvPr id="23" name="Freeform 23"/>
          <p:cNvSpPr/>
          <p:nvPr/>
        </p:nvSpPr>
        <p:spPr>
          <a:xfrm>
            <a:off x="9779770" y="4221417"/>
            <a:ext cx="7447165" cy="4030778"/>
          </a:xfrm>
          <a:custGeom>
            <a:avLst/>
            <a:gdLst/>
            <a:ahLst/>
            <a:cxnLst/>
            <a:rect l="l" t="t" r="r" b="b"/>
            <a:pathLst>
              <a:path w="7447165" h="4030778">
                <a:moveTo>
                  <a:pt x="0" y="0"/>
                </a:moveTo>
                <a:lnTo>
                  <a:pt x="7447165" y="0"/>
                </a:lnTo>
                <a:lnTo>
                  <a:pt x="7447165" y="4030778"/>
                </a:lnTo>
                <a:lnTo>
                  <a:pt x="0" y="4030778"/>
                </a:lnTo>
                <a:lnTo>
                  <a:pt x="0" y="0"/>
                </a:lnTo>
                <a:close/>
              </a:path>
            </a:pathLst>
          </a:custGeom>
          <a:blipFill>
            <a:blip r:embed="rId7"/>
            <a:stretch>
              <a:fillRect/>
            </a:stretch>
          </a:blipFill>
        </p:spPr>
        <p:txBody>
          <a:bodyPr/>
          <a:lstStyle/>
          <a:p>
            <a:endParaRPr lang="en-US"/>
          </a:p>
        </p:txBody>
      </p:sp>
      <p:sp>
        <p:nvSpPr>
          <p:cNvPr id="24" name="AutoShape 24"/>
          <p:cNvSpPr/>
          <p:nvPr/>
        </p:nvSpPr>
        <p:spPr>
          <a:xfrm flipV="1">
            <a:off x="9144000" y="5143500"/>
            <a:ext cx="3168022" cy="670770"/>
          </a:xfrm>
          <a:prstGeom prst="line">
            <a:avLst/>
          </a:prstGeom>
          <a:ln w="76200" cap="flat">
            <a:solidFill>
              <a:srgbClr val="38B6FF">
                <a:alpha val="49804"/>
              </a:srgbClr>
            </a:solidFill>
            <a:prstDash val="solid"/>
            <a:headEnd type="none" w="sm" len="sm"/>
            <a:tailEnd type="arrow" w="med" len="sm"/>
          </a:ln>
        </p:spPr>
        <p:txBody>
          <a:bodyPr/>
          <a:lstStyle/>
          <a:p>
            <a:endParaRPr lang="en-US"/>
          </a:p>
        </p:txBody>
      </p:sp>
      <p:sp>
        <p:nvSpPr>
          <p:cNvPr id="25" name="Freeform 25"/>
          <p:cNvSpPr/>
          <p:nvPr/>
        </p:nvSpPr>
        <p:spPr>
          <a:xfrm>
            <a:off x="13348614" y="4749953"/>
            <a:ext cx="2068537" cy="1264393"/>
          </a:xfrm>
          <a:custGeom>
            <a:avLst/>
            <a:gdLst/>
            <a:ahLst/>
            <a:cxnLst/>
            <a:rect l="l" t="t" r="r" b="b"/>
            <a:pathLst>
              <a:path w="2068537" h="1264393">
                <a:moveTo>
                  <a:pt x="0" y="0"/>
                </a:moveTo>
                <a:lnTo>
                  <a:pt x="2068536" y="0"/>
                </a:lnTo>
                <a:lnTo>
                  <a:pt x="2068536" y="1264393"/>
                </a:lnTo>
                <a:lnTo>
                  <a:pt x="0" y="1264393"/>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sp>
        <p:nvSpPr>
          <p:cNvPr id="26" name="TextBox 26"/>
          <p:cNvSpPr txBox="1"/>
          <p:nvPr/>
        </p:nvSpPr>
        <p:spPr>
          <a:xfrm>
            <a:off x="2752518" y="9591295"/>
            <a:ext cx="1724348" cy="531587"/>
          </a:xfrm>
          <a:prstGeom prst="rect">
            <a:avLst/>
          </a:prstGeom>
        </p:spPr>
        <p:txBody>
          <a:bodyPr lIns="0" tIns="0" rIns="0" bIns="0" rtlCol="0" anchor="t">
            <a:spAutoFit/>
          </a:bodyPr>
          <a:lstStyle/>
          <a:p>
            <a:pPr algn="ctr">
              <a:lnSpc>
                <a:spcPts val="4404"/>
              </a:lnSpc>
            </a:pPr>
            <a:r>
              <a:rPr lang="en-US" sz="3145">
                <a:solidFill>
                  <a:srgbClr val="FFFFFF"/>
                </a:solidFill>
                <a:latin typeface="League Spartan"/>
                <a:ea typeface="League Spartan"/>
                <a:cs typeface="League Spartan"/>
                <a:sym typeface="League Spartan"/>
              </a:rPr>
              <a:t>CH 29:</a:t>
            </a:r>
          </a:p>
        </p:txBody>
      </p:sp>
      <p:sp>
        <p:nvSpPr>
          <p:cNvPr id="27" name="TextBox 27"/>
          <p:cNvSpPr txBox="1"/>
          <p:nvPr/>
        </p:nvSpPr>
        <p:spPr>
          <a:xfrm>
            <a:off x="4781666" y="9515095"/>
            <a:ext cx="4911099" cy="607788"/>
          </a:xfrm>
          <a:prstGeom prst="rect">
            <a:avLst/>
          </a:prstGeom>
        </p:spPr>
        <p:txBody>
          <a:bodyPr lIns="0" tIns="0" rIns="0" bIns="0" rtlCol="0" anchor="t">
            <a:spAutoFit/>
          </a:bodyPr>
          <a:lstStyle/>
          <a:p>
            <a:pPr algn="l">
              <a:lnSpc>
                <a:spcPts val="4404"/>
              </a:lnSpc>
              <a:spcBef>
                <a:spcPct val="0"/>
              </a:spcBef>
            </a:pPr>
            <a:r>
              <a:rPr lang="en-US" sz="3145" b="1" i="1">
                <a:solidFill>
                  <a:srgbClr val="FFFFFF"/>
                </a:solidFill>
                <a:latin typeface="Calibri (MS) Bold Italics"/>
                <a:ea typeface="Calibri (MS) Bold Italics"/>
                <a:cs typeface="Calibri (MS) Bold Italics"/>
                <a:sym typeface="Calibri (MS) Bold Italics"/>
              </a:rPr>
              <a:t>LO 3.3</a:t>
            </a:r>
            <a:r>
              <a:rPr lang="en-US" sz="3145" i="1">
                <a:solidFill>
                  <a:srgbClr val="FFFFFF"/>
                </a:solidFill>
                <a:latin typeface="Calibri (MS) Italics"/>
                <a:ea typeface="Calibri (MS) Italics"/>
                <a:cs typeface="Calibri (MS) Italics"/>
                <a:sym typeface="Calibri (MS) Italics"/>
              </a:rPr>
              <a:t>: Demand &amp; Supply</a:t>
            </a:r>
          </a:p>
        </p:txBody>
      </p:sp>
      <p:sp>
        <p:nvSpPr>
          <p:cNvPr id="28" name="TextBox 28"/>
          <p:cNvSpPr txBox="1"/>
          <p:nvPr/>
        </p:nvSpPr>
        <p:spPr>
          <a:xfrm>
            <a:off x="0" y="9591295"/>
            <a:ext cx="2567934" cy="531587"/>
          </a:xfrm>
          <a:prstGeom prst="rect">
            <a:avLst/>
          </a:prstGeom>
        </p:spPr>
        <p:txBody>
          <a:bodyPr lIns="0" tIns="0" rIns="0" bIns="0" rtlCol="0" anchor="t">
            <a:spAutoFit/>
          </a:bodyPr>
          <a:lstStyle/>
          <a:p>
            <a:pPr algn="ctr">
              <a:lnSpc>
                <a:spcPts val="4404"/>
              </a:lnSpc>
            </a:pPr>
            <a:r>
              <a:rPr lang="en-US" sz="3145">
                <a:solidFill>
                  <a:srgbClr val="FFFFFF"/>
                </a:solidFill>
                <a:latin typeface="League Spartan"/>
                <a:ea typeface="League Spartan"/>
                <a:cs typeface="League Spartan"/>
                <a:sym typeface="League Spartan"/>
              </a:rPr>
              <a:t>STRAND 3</a:t>
            </a:r>
          </a:p>
        </p:txBody>
      </p:sp>
      <p:sp>
        <p:nvSpPr>
          <p:cNvPr id="29" name="TextBox 29"/>
          <p:cNvSpPr txBox="1"/>
          <p:nvPr/>
        </p:nvSpPr>
        <p:spPr>
          <a:xfrm>
            <a:off x="9692764" y="2289868"/>
            <a:ext cx="7602127" cy="396240"/>
          </a:xfrm>
          <a:prstGeom prst="rect">
            <a:avLst/>
          </a:prstGeom>
        </p:spPr>
        <p:txBody>
          <a:bodyPr lIns="0" tIns="0" rIns="0" bIns="0" rtlCol="0" anchor="t">
            <a:spAutoFit/>
          </a:bodyPr>
          <a:lstStyle/>
          <a:p>
            <a:pPr algn="l">
              <a:lnSpc>
                <a:spcPts val="3359"/>
              </a:lnSpc>
            </a:pPr>
            <a:r>
              <a:rPr lang="en-US" sz="2400" b="1">
                <a:solidFill>
                  <a:srgbClr val="FFFFFF"/>
                </a:solidFill>
                <a:latin typeface="Garet Bold"/>
                <a:ea typeface="Garet Bold"/>
                <a:cs typeface="Garet Bold"/>
                <a:sym typeface="Garet Bold"/>
              </a:rPr>
              <a:t>STEP 3: JOIN THE DOTS YOU HAVE PLOTTED</a:t>
            </a:r>
          </a:p>
        </p:txBody>
      </p:sp>
      <p:sp>
        <p:nvSpPr>
          <p:cNvPr id="30" name="TextBox 30"/>
          <p:cNvSpPr txBox="1"/>
          <p:nvPr/>
        </p:nvSpPr>
        <p:spPr>
          <a:xfrm>
            <a:off x="8163474" y="5766645"/>
            <a:ext cx="1529291" cy="772795"/>
          </a:xfrm>
          <a:prstGeom prst="rect">
            <a:avLst/>
          </a:prstGeom>
        </p:spPr>
        <p:txBody>
          <a:bodyPr lIns="0" tIns="0" rIns="0" bIns="0" rtlCol="0" anchor="t">
            <a:spAutoFit/>
          </a:bodyPr>
          <a:lstStyle/>
          <a:p>
            <a:pPr algn="l">
              <a:lnSpc>
                <a:spcPts val="3079"/>
              </a:lnSpc>
            </a:pPr>
            <a:r>
              <a:rPr lang="en-US" sz="2199">
                <a:solidFill>
                  <a:srgbClr val="203D48"/>
                </a:solidFill>
                <a:latin typeface="League Spartan"/>
                <a:ea typeface="League Spartan"/>
                <a:cs typeface="League Spartan"/>
                <a:sym typeface="League Spartan"/>
              </a:rPr>
              <a:t>Connect the dots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9968777" y="1967777"/>
            <a:ext cx="802671" cy="15835774"/>
            <a:chOff x="0" y="0"/>
            <a:chExt cx="182880" cy="3608017"/>
          </a:xfrm>
        </p:grpSpPr>
        <p:sp>
          <p:nvSpPr>
            <p:cNvPr id="3" name="Freeform 3"/>
            <p:cNvSpPr/>
            <p:nvPr/>
          </p:nvSpPr>
          <p:spPr>
            <a:xfrm>
              <a:off x="0" y="0"/>
              <a:ext cx="182880" cy="3608017"/>
            </a:xfrm>
            <a:custGeom>
              <a:avLst/>
              <a:gdLst/>
              <a:ahLst/>
              <a:cxnLst/>
              <a:rect l="l" t="t" r="r" b="b"/>
              <a:pathLst>
                <a:path w="182880" h="3608017">
                  <a:moveTo>
                    <a:pt x="0" y="0"/>
                  </a:moveTo>
                  <a:lnTo>
                    <a:pt x="182880" y="0"/>
                  </a:lnTo>
                  <a:lnTo>
                    <a:pt x="182880" y="3608017"/>
                  </a:lnTo>
                  <a:lnTo>
                    <a:pt x="0" y="3608017"/>
                  </a:lnTo>
                  <a:close/>
                </a:path>
              </a:pathLst>
            </a:custGeom>
            <a:solidFill>
              <a:srgbClr val="203D48"/>
            </a:solidFill>
          </p:spPr>
          <p:txBody>
            <a:bodyPr/>
            <a:lstStyle/>
            <a:p>
              <a:endParaRPr lang="en-US"/>
            </a:p>
          </p:txBody>
        </p:sp>
        <p:sp>
          <p:nvSpPr>
            <p:cNvPr id="4" name="TextBox 4"/>
            <p:cNvSpPr txBox="1"/>
            <p:nvPr/>
          </p:nvSpPr>
          <p:spPr>
            <a:xfrm>
              <a:off x="0" y="-57150"/>
              <a:ext cx="182880" cy="3665167"/>
            </a:xfrm>
            <a:prstGeom prst="rect">
              <a:avLst/>
            </a:prstGeom>
          </p:spPr>
          <p:txBody>
            <a:bodyPr lIns="50800" tIns="50800" rIns="50800" bIns="50800" rtlCol="0" anchor="ctr"/>
            <a:lstStyle/>
            <a:p>
              <a:pPr algn="ctr">
                <a:lnSpc>
                  <a:spcPts val="1960"/>
                </a:lnSpc>
              </a:pPr>
              <a:endParaRPr/>
            </a:p>
          </p:txBody>
        </p:sp>
      </p:grpSp>
      <p:grpSp>
        <p:nvGrpSpPr>
          <p:cNvPr id="5" name="Group 5"/>
          <p:cNvGrpSpPr/>
          <p:nvPr/>
        </p:nvGrpSpPr>
        <p:grpSpPr>
          <a:xfrm rot="-5400000">
            <a:off x="824777" y="8659552"/>
            <a:ext cx="802671" cy="2452226"/>
            <a:chOff x="0" y="0"/>
            <a:chExt cx="182880" cy="558714"/>
          </a:xfrm>
        </p:grpSpPr>
        <p:sp>
          <p:nvSpPr>
            <p:cNvPr id="6" name="Freeform 6"/>
            <p:cNvSpPr/>
            <p:nvPr/>
          </p:nvSpPr>
          <p:spPr>
            <a:xfrm>
              <a:off x="0" y="0"/>
              <a:ext cx="182880" cy="558714"/>
            </a:xfrm>
            <a:custGeom>
              <a:avLst/>
              <a:gdLst/>
              <a:ahLst/>
              <a:cxnLst/>
              <a:rect l="l" t="t" r="r" b="b"/>
              <a:pathLst>
                <a:path w="182880" h="558714">
                  <a:moveTo>
                    <a:pt x="0" y="0"/>
                  </a:moveTo>
                  <a:lnTo>
                    <a:pt x="182880" y="0"/>
                  </a:lnTo>
                  <a:lnTo>
                    <a:pt x="182880" y="558714"/>
                  </a:lnTo>
                  <a:lnTo>
                    <a:pt x="0" y="558714"/>
                  </a:lnTo>
                  <a:close/>
                </a:path>
              </a:pathLst>
            </a:custGeom>
            <a:solidFill>
              <a:srgbClr val="38B6FF"/>
            </a:solidFill>
          </p:spPr>
          <p:txBody>
            <a:bodyPr/>
            <a:lstStyle/>
            <a:p>
              <a:endParaRPr lang="en-US"/>
            </a:p>
          </p:txBody>
        </p:sp>
        <p:sp>
          <p:nvSpPr>
            <p:cNvPr id="7" name="TextBox 7"/>
            <p:cNvSpPr txBox="1"/>
            <p:nvPr/>
          </p:nvSpPr>
          <p:spPr>
            <a:xfrm>
              <a:off x="0" y="-57150"/>
              <a:ext cx="182880" cy="615864"/>
            </a:xfrm>
            <a:prstGeom prst="rect">
              <a:avLst/>
            </a:prstGeom>
          </p:spPr>
          <p:txBody>
            <a:bodyPr lIns="50800" tIns="50800" rIns="50800" bIns="50800" rtlCol="0" anchor="ctr"/>
            <a:lstStyle/>
            <a:p>
              <a:pPr algn="ctr">
                <a:lnSpc>
                  <a:spcPts val="1960"/>
                </a:lnSpc>
              </a:pPr>
              <a:endParaRPr/>
            </a:p>
          </p:txBody>
        </p:sp>
      </p:grpSp>
      <p:sp>
        <p:nvSpPr>
          <p:cNvPr id="8" name="Freeform 8"/>
          <p:cNvSpPr/>
          <p:nvPr/>
        </p:nvSpPr>
        <p:spPr>
          <a:xfrm rot="-597275">
            <a:off x="-3368911" y="-2959270"/>
            <a:ext cx="4075990" cy="4075990"/>
          </a:xfrm>
          <a:custGeom>
            <a:avLst/>
            <a:gdLst/>
            <a:ahLst/>
            <a:cxnLst/>
            <a:rect l="l" t="t" r="r" b="b"/>
            <a:pathLst>
              <a:path w="4075990" h="4075990">
                <a:moveTo>
                  <a:pt x="0" y="0"/>
                </a:moveTo>
                <a:lnTo>
                  <a:pt x="4075990" y="0"/>
                </a:lnTo>
                <a:lnTo>
                  <a:pt x="4075990" y="4075989"/>
                </a:lnTo>
                <a:lnTo>
                  <a:pt x="0" y="407598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9" name="TextBox 9"/>
          <p:cNvSpPr txBox="1"/>
          <p:nvPr/>
        </p:nvSpPr>
        <p:spPr>
          <a:xfrm>
            <a:off x="1028700" y="516081"/>
            <a:ext cx="16009683" cy="1392307"/>
          </a:xfrm>
          <a:prstGeom prst="rect">
            <a:avLst/>
          </a:prstGeom>
        </p:spPr>
        <p:txBody>
          <a:bodyPr lIns="0" tIns="0" rIns="0" bIns="0" rtlCol="0" anchor="t">
            <a:spAutoFit/>
          </a:bodyPr>
          <a:lstStyle/>
          <a:p>
            <a:pPr algn="l">
              <a:lnSpc>
                <a:spcPts val="11458"/>
              </a:lnSpc>
            </a:pPr>
            <a:r>
              <a:rPr lang="en-US" sz="8184" b="1">
                <a:solidFill>
                  <a:srgbClr val="38B6FF"/>
                </a:solidFill>
                <a:latin typeface="Garet Bold"/>
                <a:ea typeface="Garet Bold"/>
                <a:cs typeface="Garet Bold"/>
                <a:sym typeface="Garet Bold"/>
              </a:rPr>
              <a:t>Plotting a Demand Curve</a:t>
            </a:r>
          </a:p>
        </p:txBody>
      </p:sp>
      <p:grpSp>
        <p:nvGrpSpPr>
          <p:cNvPr id="10" name="Group 10"/>
          <p:cNvGrpSpPr/>
          <p:nvPr/>
        </p:nvGrpSpPr>
        <p:grpSpPr>
          <a:xfrm rot="-5400000">
            <a:off x="16670603" y="-571804"/>
            <a:ext cx="893192" cy="2170151"/>
            <a:chOff x="0" y="0"/>
            <a:chExt cx="1190923" cy="2893535"/>
          </a:xfrm>
        </p:grpSpPr>
        <p:grpSp>
          <p:nvGrpSpPr>
            <p:cNvPr id="11" name="Group 11"/>
            <p:cNvGrpSpPr/>
            <p:nvPr/>
          </p:nvGrpSpPr>
          <p:grpSpPr>
            <a:xfrm>
              <a:off x="141517" y="2519095"/>
              <a:ext cx="1028813" cy="374440"/>
              <a:chOff x="0" y="0"/>
              <a:chExt cx="1886901" cy="686745"/>
            </a:xfrm>
          </p:grpSpPr>
          <p:sp>
            <p:nvSpPr>
              <p:cNvPr id="12" name="Freeform 12"/>
              <p:cNvSpPr/>
              <p:nvPr/>
            </p:nvSpPr>
            <p:spPr>
              <a:xfrm>
                <a:off x="0" y="0"/>
                <a:ext cx="1886901" cy="686745"/>
              </a:xfrm>
              <a:custGeom>
                <a:avLst/>
                <a:gdLst/>
                <a:ahLst/>
                <a:cxnLst/>
                <a:rect l="l" t="t" r="r" b="b"/>
                <a:pathLst>
                  <a:path w="1886901" h="686745">
                    <a:moveTo>
                      <a:pt x="343372" y="0"/>
                    </a:moveTo>
                    <a:lnTo>
                      <a:pt x="1543529" y="0"/>
                    </a:lnTo>
                    <a:cubicBezTo>
                      <a:pt x="1733168" y="0"/>
                      <a:pt x="1886901" y="153733"/>
                      <a:pt x="1886901" y="343372"/>
                    </a:cubicBezTo>
                    <a:lnTo>
                      <a:pt x="1886901" y="343372"/>
                    </a:lnTo>
                    <a:cubicBezTo>
                      <a:pt x="1886901" y="533012"/>
                      <a:pt x="1733168" y="686745"/>
                      <a:pt x="1543529" y="686745"/>
                    </a:cubicBezTo>
                    <a:lnTo>
                      <a:pt x="343372" y="686745"/>
                    </a:lnTo>
                    <a:cubicBezTo>
                      <a:pt x="153733" y="686745"/>
                      <a:pt x="0" y="533012"/>
                      <a:pt x="0" y="343372"/>
                    </a:cubicBezTo>
                    <a:lnTo>
                      <a:pt x="0" y="343372"/>
                    </a:lnTo>
                    <a:cubicBezTo>
                      <a:pt x="0" y="153733"/>
                      <a:pt x="153733" y="0"/>
                      <a:pt x="343372" y="0"/>
                    </a:cubicBezTo>
                    <a:close/>
                  </a:path>
                </a:pathLst>
              </a:custGeom>
              <a:solidFill>
                <a:srgbClr val="94E3FF"/>
              </a:solidFill>
              <a:ln cap="rnd">
                <a:noFill/>
                <a:prstDash val="solid"/>
                <a:round/>
              </a:ln>
            </p:spPr>
            <p:txBody>
              <a:bodyPr/>
              <a:lstStyle/>
              <a:p>
                <a:endParaRPr lang="en-US"/>
              </a:p>
            </p:txBody>
          </p:sp>
          <p:sp>
            <p:nvSpPr>
              <p:cNvPr id="13" name="TextBox 13"/>
              <p:cNvSpPr txBox="1"/>
              <p:nvPr/>
            </p:nvSpPr>
            <p:spPr>
              <a:xfrm>
                <a:off x="0" y="-9525"/>
                <a:ext cx="1886901" cy="696270"/>
              </a:xfrm>
              <a:prstGeom prst="rect">
                <a:avLst/>
              </a:prstGeom>
            </p:spPr>
            <p:txBody>
              <a:bodyPr lIns="50800" tIns="50800" rIns="50800" bIns="50800" rtlCol="0" anchor="ctr"/>
              <a:lstStyle/>
              <a:p>
                <a:pPr algn="ctr">
                  <a:lnSpc>
                    <a:spcPts val="308"/>
                  </a:lnSpc>
                </a:pPr>
                <a:endParaRPr/>
              </a:p>
            </p:txBody>
          </p:sp>
        </p:grpSp>
        <p:sp>
          <p:nvSpPr>
            <p:cNvPr id="14" name="TextBox 14"/>
            <p:cNvSpPr txBox="1"/>
            <p:nvPr/>
          </p:nvSpPr>
          <p:spPr>
            <a:xfrm>
              <a:off x="441088" y="2698700"/>
              <a:ext cx="429671" cy="150386"/>
            </a:xfrm>
            <a:prstGeom prst="rect">
              <a:avLst/>
            </a:prstGeom>
          </p:spPr>
          <p:txBody>
            <a:bodyPr lIns="0" tIns="0" rIns="0" bIns="0" rtlCol="0" anchor="t">
              <a:spAutoFit/>
            </a:bodyPr>
            <a:lstStyle/>
            <a:p>
              <a:pPr algn="ctr">
                <a:lnSpc>
                  <a:spcPts val="581"/>
                </a:lnSpc>
              </a:pPr>
              <a:r>
                <a:rPr lang="en-US" sz="1163">
                  <a:solidFill>
                    <a:srgbClr val="203D48"/>
                  </a:solidFill>
                  <a:latin typeface="League Spartan"/>
                  <a:ea typeface="League Spartan"/>
                  <a:cs typeface="League Spartan"/>
                  <a:sym typeface="League Spartan"/>
                </a:rPr>
                <a:t>HUB</a:t>
              </a:r>
            </a:p>
          </p:txBody>
        </p:sp>
        <p:sp>
          <p:nvSpPr>
            <p:cNvPr id="15" name="TextBox 15"/>
            <p:cNvSpPr txBox="1"/>
            <p:nvPr/>
          </p:nvSpPr>
          <p:spPr>
            <a:xfrm rot="5400000">
              <a:off x="-972822" y="972822"/>
              <a:ext cx="2485990" cy="540345"/>
            </a:xfrm>
            <a:prstGeom prst="rect">
              <a:avLst/>
            </a:prstGeom>
          </p:spPr>
          <p:txBody>
            <a:bodyPr lIns="0" tIns="0" rIns="0" bIns="0" rtlCol="0" anchor="t">
              <a:spAutoFit/>
            </a:bodyPr>
            <a:lstStyle/>
            <a:p>
              <a:pPr algn="ctr">
                <a:lnSpc>
                  <a:spcPts val="2752"/>
                </a:lnSpc>
              </a:pPr>
              <a:r>
                <a:rPr lang="en-US" sz="3127" spc="-200">
                  <a:solidFill>
                    <a:srgbClr val="203D48"/>
                  </a:solidFill>
                  <a:latin typeface="League Spartan"/>
                  <a:ea typeface="League Spartan"/>
                  <a:cs typeface="League Spartan"/>
                  <a:sym typeface="League Spartan"/>
                </a:rPr>
                <a:t>BUSINESS</a:t>
              </a:r>
            </a:p>
          </p:txBody>
        </p:sp>
        <p:sp>
          <p:nvSpPr>
            <p:cNvPr id="16" name="TextBox 16"/>
            <p:cNvSpPr txBox="1"/>
            <p:nvPr/>
          </p:nvSpPr>
          <p:spPr>
            <a:xfrm rot="5400000">
              <a:off x="-511064" y="994145"/>
              <a:ext cx="2522727" cy="622797"/>
            </a:xfrm>
            <a:prstGeom prst="rect">
              <a:avLst/>
            </a:prstGeom>
          </p:spPr>
          <p:txBody>
            <a:bodyPr lIns="0" tIns="0" rIns="0" bIns="0" rtlCol="0" anchor="t">
              <a:spAutoFit/>
            </a:bodyPr>
            <a:lstStyle/>
            <a:p>
              <a:pPr algn="l">
                <a:lnSpc>
                  <a:spcPts val="3194"/>
                </a:lnSpc>
              </a:pPr>
              <a:r>
                <a:rPr lang="en-US" sz="3630" spc="-232">
                  <a:solidFill>
                    <a:srgbClr val="203D48"/>
                  </a:solidFill>
                  <a:latin typeface="League Spartan"/>
                  <a:ea typeface="League Spartan"/>
                  <a:cs typeface="League Spartan"/>
                  <a:sym typeface="League Spartan"/>
                </a:rPr>
                <a:t>JC</a:t>
              </a:r>
            </a:p>
          </p:txBody>
        </p:sp>
        <p:sp>
          <p:nvSpPr>
            <p:cNvPr id="17" name="Freeform 17"/>
            <p:cNvSpPr/>
            <p:nvPr/>
          </p:nvSpPr>
          <p:spPr>
            <a:xfrm rot="5400000">
              <a:off x="244242" y="1424020"/>
              <a:ext cx="1379498" cy="513863"/>
            </a:xfrm>
            <a:custGeom>
              <a:avLst/>
              <a:gdLst/>
              <a:ahLst/>
              <a:cxnLst/>
              <a:rect l="l" t="t" r="r" b="b"/>
              <a:pathLst>
                <a:path w="1379498" h="513863">
                  <a:moveTo>
                    <a:pt x="0" y="0"/>
                  </a:moveTo>
                  <a:lnTo>
                    <a:pt x="1379498" y="0"/>
                  </a:lnTo>
                  <a:lnTo>
                    <a:pt x="1379498" y="513863"/>
                  </a:lnTo>
                  <a:lnTo>
                    <a:pt x="0" y="51386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graphicFrame>
        <p:nvGraphicFramePr>
          <p:cNvPr id="18" name="Object 18"/>
          <p:cNvGraphicFramePr/>
          <p:nvPr/>
        </p:nvGraphicFramePr>
        <p:xfrm>
          <a:off x="2163577" y="3307870"/>
          <a:ext cx="3771900" cy="3771900"/>
        </p:xfrm>
        <a:graphic>
          <a:graphicData uri="http://schemas.openxmlformats.org/presentationml/2006/ole">
            <mc:AlternateContent xmlns:mc="http://schemas.openxmlformats.org/markup-compatibility/2006">
              <mc:Choice xmlns:v="urn:schemas-microsoft-com:vml" Requires="v">
                <p:oleObj name="Worksheet" r:id="rId4" imgW="4521200" imgH="4521200" progId="Excel.Sheet.12">
                  <p:embed/>
                </p:oleObj>
              </mc:Choice>
              <mc:Fallback>
                <p:oleObj name="Worksheet" r:id="rId4" imgW="4521200" imgH="4521200" progId="Excel.Sheet.12">
                  <p:embed/>
                  <p:pic>
                    <p:nvPicPr>
                      <p:cNvPr id="0" name=""/>
                      <p:cNvPicPr/>
                      <p:nvPr/>
                    </p:nvPicPr>
                    <p:blipFill>
                      <a:blip r:embed="rId5"/>
                      <a:stretch>
                        <a:fillRect/>
                      </a:stretch>
                    </p:blipFill>
                    <p:spPr>
                      <a:xfrm>
                        <a:off x="2163577" y="3307870"/>
                        <a:ext cx="3771900" cy="3771900"/>
                      </a:xfrm>
                      <a:prstGeom prst="rect">
                        <a:avLst/>
                      </a:prstGeom>
                    </p:spPr>
                  </p:pic>
                </p:oleObj>
              </mc:Fallback>
            </mc:AlternateContent>
          </a:graphicData>
        </a:graphic>
      </p:graphicFrame>
      <p:sp>
        <p:nvSpPr>
          <p:cNvPr id="19" name="Freeform 19"/>
          <p:cNvSpPr/>
          <p:nvPr/>
        </p:nvSpPr>
        <p:spPr>
          <a:xfrm>
            <a:off x="7959892" y="2266400"/>
            <a:ext cx="32491" cy="6498200"/>
          </a:xfrm>
          <a:custGeom>
            <a:avLst/>
            <a:gdLst/>
            <a:ahLst/>
            <a:cxnLst/>
            <a:rect l="l" t="t" r="r" b="b"/>
            <a:pathLst>
              <a:path w="32491" h="6498200">
                <a:moveTo>
                  <a:pt x="0" y="0"/>
                </a:moveTo>
                <a:lnTo>
                  <a:pt x="32491" y="0"/>
                </a:lnTo>
                <a:lnTo>
                  <a:pt x="32491" y="6498200"/>
                </a:lnTo>
                <a:lnTo>
                  <a:pt x="0" y="6498200"/>
                </a:lnTo>
                <a:lnTo>
                  <a:pt x="0" y="0"/>
                </a:lnTo>
                <a:close/>
              </a:path>
            </a:pathLst>
          </a:custGeom>
          <a:blipFill>
            <a:blip>
              <a:extLst>
                <a:ext uri="{96DAC541-7B7A-43D3-8B79-37D633B846F1}">
                  <asvg:svgBlip xmlns:asvg="http://schemas.microsoft.com/office/drawing/2016/SVG/main" r:embed="rId6"/>
                </a:ext>
              </a:extLst>
            </a:blip>
            <a:stretch>
              <a:fillRect/>
            </a:stretch>
          </a:blipFill>
          <a:ln w="142875" cap="sq">
            <a:solidFill>
              <a:srgbClr val="000000"/>
            </a:solidFill>
            <a:prstDash val="solid"/>
            <a:miter/>
          </a:ln>
        </p:spPr>
        <p:txBody>
          <a:bodyPr/>
          <a:lstStyle/>
          <a:p>
            <a:endParaRPr lang="en-US"/>
          </a:p>
        </p:txBody>
      </p:sp>
      <p:grpSp>
        <p:nvGrpSpPr>
          <p:cNvPr id="20" name="Group 20"/>
          <p:cNvGrpSpPr/>
          <p:nvPr/>
        </p:nvGrpSpPr>
        <p:grpSpPr>
          <a:xfrm>
            <a:off x="9144000" y="2057400"/>
            <a:ext cx="7973199" cy="855684"/>
            <a:chOff x="0" y="0"/>
            <a:chExt cx="2099937" cy="225365"/>
          </a:xfrm>
        </p:grpSpPr>
        <p:sp>
          <p:nvSpPr>
            <p:cNvPr id="21" name="Freeform 21"/>
            <p:cNvSpPr/>
            <p:nvPr/>
          </p:nvSpPr>
          <p:spPr>
            <a:xfrm>
              <a:off x="0" y="0"/>
              <a:ext cx="2099937" cy="225365"/>
            </a:xfrm>
            <a:custGeom>
              <a:avLst/>
              <a:gdLst/>
              <a:ahLst/>
              <a:cxnLst/>
              <a:rect l="l" t="t" r="r" b="b"/>
              <a:pathLst>
                <a:path w="2099937" h="225365">
                  <a:moveTo>
                    <a:pt x="15536" y="0"/>
                  </a:moveTo>
                  <a:lnTo>
                    <a:pt x="2084401" y="0"/>
                  </a:lnTo>
                  <a:cubicBezTo>
                    <a:pt x="2092982" y="0"/>
                    <a:pt x="2099937" y="6956"/>
                    <a:pt x="2099937" y="15536"/>
                  </a:cubicBezTo>
                  <a:lnTo>
                    <a:pt x="2099937" y="209829"/>
                  </a:lnTo>
                  <a:cubicBezTo>
                    <a:pt x="2099937" y="213950"/>
                    <a:pt x="2098301" y="217901"/>
                    <a:pt x="2095387" y="220815"/>
                  </a:cubicBezTo>
                  <a:cubicBezTo>
                    <a:pt x="2092473" y="223728"/>
                    <a:pt x="2088522" y="225365"/>
                    <a:pt x="2084401" y="225365"/>
                  </a:cubicBezTo>
                  <a:lnTo>
                    <a:pt x="15536" y="225365"/>
                  </a:lnTo>
                  <a:cubicBezTo>
                    <a:pt x="6956" y="225365"/>
                    <a:pt x="0" y="218410"/>
                    <a:pt x="0" y="209829"/>
                  </a:cubicBezTo>
                  <a:lnTo>
                    <a:pt x="0" y="15536"/>
                  </a:lnTo>
                  <a:cubicBezTo>
                    <a:pt x="0" y="6956"/>
                    <a:pt x="6956" y="0"/>
                    <a:pt x="15536" y="0"/>
                  </a:cubicBezTo>
                  <a:close/>
                </a:path>
              </a:pathLst>
            </a:custGeom>
            <a:solidFill>
              <a:srgbClr val="38B6FF"/>
            </a:solidFill>
            <a:ln w="19050" cap="sq">
              <a:solidFill>
                <a:srgbClr val="000000"/>
              </a:solidFill>
              <a:prstDash val="solid"/>
              <a:miter/>
            </a:ln>
          </p:spPr>
          <p:txBody>
            <a:bodyPr/>
            <a:lstStyle/>
            <a:p>
              <a:endParaRPr lang="en-US"/>
            </a:p>
          </p:txBody>
        </p:sp>
        <p:sp>
          <p:nvSpPr>
            <p:cNvPr id="22" name="TextBox 22"/>
            <p:cNvSpPr txBox="1"/>
            <p:nvPr/>
          </p:nvSpPr>
          <p:spPr>
            <a:xfrm>
              <a:off x="0" y="-57150"/>
              <a:ext cx="2099937" cy="282515"/>
            </a:xfrm>
            <a:prstGeom prst="rect">
              <a:avLst/>
            </a:prstGeom>
          </p:spPr>
          <p:txBody>
            <a:bodyPr lIns="50800" tIns="50800" rIns="50800" bIns="50800" rtlCol="0" anchor="ctr"/>
            <a:lstStyle/>
            <a:p>
              <a:pPr algn="ctr">
                <a:lnSpc>
                  <a:spcPts val="1960"/>
                </a:lnSpc>
              </a:pPr>
              <a:endParaRPr/>
            </a:p>
          </p:txBody>
        </p:sp>
      </p:grpSp>
      <p:sp>
        <p:nvSpPr>
          <p:cNvPr id="23" name="Freeform 23"/>
          <p:cNvSpPr/>
          <p:nvPr/>
        </p:nvSpPr>
        <p:spPr>
          <a:xfrm>
            <a:off x="13348614" y="4749953"/>
            <a:ext cx="2068537" cy="1264393"/>
          </a:xfrm>
          <a:custGeom>
            <a:avLst/>
            <a:gdLst/>
            <a:ahLst/>
            <a:cxnLst/>
            <a:rect l="l" t="t" r="r" b="b"/>
            <a:pathLst>
              <a:path w="2068537" h="1264393">
                <a:moveTo>
                  <a:pt x="0" y="0"/>
                </a:moveTo>
                <a:lnTo>
                  <a:pt x="2068536" y="0"/>
                </a:lnTo>
                <a:lnTo>
                  <a:pt x="2068536" y="1264393"/>
                </a:lnTo>
                <a:lnTo>
                  <a:pt x="0" y="1264393"/>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24" name="TextBox 24"/>
          <p:cNvSpPr txBox="1"/>
          <p:nvPr/>
        </p:nvSpPr>
        <p:spPr>
          <a:xfrm>
            <a:off x="2752518" y="9591295"/>
            <a:ext cx="1724348" cy="531587"/>
          </a:xfrm>
          <a:prstGeom prst="rect">
            <a:avLst/>
          </a:prstGeom>
        </p:spPr>
        <p:txBody>
          <a:bodyPr lIns="0" tIns="0" rIns="0" bIns="0" rtlCol="0" anchor="t">
            <a:spAutoFit/>
          </a:bodyPr>
          <a:lstStyle/>
          <a:p>
            <a:pPr algn="ctr">
              <a:lnSpc>
                <a:spcPts val="4404"/>
              </a:lnSpc>
            </a:pPr>
            <a:r>
              <a:rPr lang="en-US" sz="3145">
                <a:solidFill>
                  <a:srgbClr val="FFFFFF"/>
                </a:solidFill>
                <a:latin typeface="League Spartan"/>
                <a:ea typeface="League Spartan"/>
                <a:cs typeface="League Spartan"/>
                <a:sym typeface="League Spartan"/>
              </a:rPr>
              <a:t>CH 29:</a:t>
            </a:r>
          </a:p>
        </p:txBody>
      </p:sp>
      <p:sp>
        <p:nvSpPr>
          <p:cNvPr id="25" name="TextBox 25"/>
          <p:cNvSpPr txBox="1"/>
          <p:nvPr/>
        </p:nvSpPr>
        <p:spPr>
          <a:xfrm>
            <a:off x="4781666" y="9515095"/>
            <a:ext cx="4911099" cy="607788"/>
          </a:xfrm>
          <a:prstGeom prst="rect">
            <a:avLst/>
          </a:prstGeom>
        </p:spPr>
        <p:txBody>
          <a:bodyPr lIns="0" tIns="0" rIns="0" bIns="0" rtlCol="0" anchor="t">
            <a:spAutoFit/>
          </a:bodyPr>
          <a:lstStyle/>
          <a:p>
            <a:pPr algn="l">
              <a:lnSpc>
                <a:spcPts val="4404"/>
              </a:lnSpc>
              <a:spcBef>
                <a:spcPct val="0"/>
              </a:spcBef>
            </a:pPr>
            <a:r>
              <a:rPr lang="en-US" sz="3145" b="1" i="1">
                <a:solidFill>
                  <a:srgbClr val="FFFFFF"/>
                </a:solidFill>
                <a:latin typeface="Calibri (MS) Bold Italics"/>
                <a:ea typeface="Calibri (MS) Bold Italics"/>
                <a:cs typeface="Calibri (MS) Bold Italics"/>
                <a:sym typeface="Calibri (MS) Bold Italics"/>
              </a:rPr>
              <a:t>LO 3.3</a:t>
            </a:r>
            <a:r>
              <a:rPr lang="en-US" sz="3145" i="1">
                <a:solidFill>
                  <a:srgbClr val="FFFFFF"/>
                </a:solidFill>
                <a:latin typeface="Calibri (MS) Italics"/>
                <a:ea typeface="Calibri (MS) Italics"/>
                <a:cs typeface="Calibri (MS) Italics"/>
                <a:sym typeface="Calibri (MS) Italics"/>
              </a:rPr>
              <a:t>: Demand &amp; Supply</a:t>
            </a:r>
          </a:p>
        </p:txBody>
      </p:sp>
      <p:sp>
        <p:nvSpPr>
          <p:cNvPr id="26" name="TextBox 26"/>
          <p:cNvSpPr txBox="1"/>
          <p:nvPr/>
        </p:nvSpPr>
        <p:spPr>
          <a:xfrm>
            <a:off x="0" y="9591295"/>
            <a:ext cx="2567934" cy="531587"/>
          </a:xfrm>
          <a:prstGeom prst="rect">
            <a:avLst/>
          </a:prstGeom>
        </p:spPr>
        <p:txBody>
          <a:bodyPr lIns="0" tIns="0" rIns="0" bIns="0" rtlCol="0" anchor="t">
            <a:spAutoFit/>
          </a:bodyPr>
          <a:lstStyle/>
          <a:p>
            <a:pPr algn="ctr">
              <a:lnSpc>
                <a:spcPts val="4404"/>
              </a:lnSpc>
            </a:pPr>
            <a:r>
              <a:rPr lang="en-US" sz="3145">
                <a:solidFill>
                  <a:srgbClr val="FFFFFF"/>
                </a:solidFill>
                <a:latin typeface="League Spartan"/>
                <a:ea typeface="League Spartan"/>
                <a:cs typeface="League Spartan"/>
                <a:sym typeface="League Spartan"/>
              </a:rPr>
              <a:t>STRAND 3</a:t>
            </a:r>
          </a:p>
        </p:txBody>
      </p:sp>
      <p:sp>
        <p:nvSpPr>
          <p:cNvPr id="27" name="TextBox 27"/>
          <p:cNvSpPr txBox="1"/>
          <p:nvPr/>
        </p:nvSpPr>
        <p:spPr>
          <a:xfrm>
            <a:off x="9692764" y="2289868"/>
            <a:ext cx="7602127" cy="396240"/>
          </a:xfrm>
          <a:prstGeom prst="rect">
            <a:avLst/>
          </a:prstGeom>
        </p:spPr>
        <p:txBody>
          <a:bodyPr lIns="0" tIns="0" rIns="0" bIns="0" rtlCol="0" anchor="t">
            <a:spAutoFit/>
          </a:bodyPr>
          <a:lstStyle/>
          <a:p>
            <a:pPr algn="l">
              <a:lnSpc>
                <a:spcPts val="3359"/>
              </a:lnSpc>
            </a:pPr>
            <a:r>
              <a:rPr lang="en-US" sz="2400" b="1">
                <a:solidFill>
                  <a:srgbClr val="FFFFFF"/>
                </a:solidFill>
                <a:latin typeface="Garet Bold"/>
                <a:ea typeface="Garet Bold"/>
                <a:cs typeface="Garet Bold"/>
                <a:sym typeface="Garet Bold"/>
              </a:rPr>
              <a:t>STEP 4: LABEL THE CURVE</a:t>
            </a:r>
          </a:p>
        </p:txBody>
      </p:sp>
      <p:sp>
        <p:nvSpPr>
          <p:cNvPr id="28" name="Freeform 28"/>
          <p:cNvSpPr/>
          <p:nvPr/>
        </p:nvSpPr>
        <p:spPr>
          <a:xfrm>
            <a:off x="9144000" y="3681326"/>
            <a:ext cx="7445848" cy="4030065"/>
          </a:xfrm>
          <a:custGeom>
            <a:avLst/>
            <a:gdLst/>
            <a:ahLst/>
            <a:cxnLst/>
            <a:rect l="l" t="t" r="r" b="b"/>
            <a:pathLst>
              <a:path w="7445848" h="4030065">
                <a:moveTo>
                  <a:pt x="0" y="0"/>
                </a:moveTo>
                <a:lnTo>
                  <a:pt x="7445848" y="0"/>
                </a:lnTo>
                <a:lnTo>
                  <a:pt x="7445848" y="4030065"/>
                </a:lnTo>
                <a:lnTo>
                  <a:pt x="0" y="4030065"/>
                </a:lnTo>
                <a:lnTo>
                  <a:pt x="0" y="0"/>
                </a:lnTo>
                <a:close/>
              </a:path>
            </a:pathLst>
          </a:custGeom>
          <a:blipFill>
            <a:blip r:embed="rId8"/>
            <a:stretch>
              <a:fillRect/>
            </a:stretch>
          </a:blipFill>
        </p:spPr>
        <p:txBody>
          <a:bodyPr/>
          <a:lstStyle/>
          <a:p>
            <a:endParaRPr lang="en-US"/>
          </a:p>
        </p:txBody>
      </p:sp>
      <p:sp>
        <p:nvSpPr>
          <p:cNvPr id="29" name="Freeform 29"/>
          <p:cNvSpPr/>
          <p:nvPr/>
        </p:nvSpPr>
        <p:spPr>
          <a:xfrm>
            <a:off x="16260623" y="6107435"/>
            <a:ext cx="2068537" cy="1264393"/>
          </a:xfrm>
          <a:custGeom>
            <a:avLst/>
            <a:gdLst/>
            <a:ahLst/>
            <a:cxnLst/>
            <a:rect l="l" t="t" r="r" b="b"/>
            <a:pathLst>
              <a:path w="2068537" h="1264393">
                <a:moveTo>
                  <a:pt x="0" y="0"/>
                </a:moveTo>
                <a:lnTo>
                  <a:pt x="2068536" y="0"/>
                </a:lnTo>
                <a:lnTo>
                  <a:pt x="2068536" y="1264393"/>
                </a:lnTo>
                <a:lnTo>
                  <a:pt x="0" y="1264393"/>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30" name="TextBox 30"/>
          <p:cNvSpPr txBox="1"/>
          <p:nvPr/>
        </p:nvSpPr>
        <p:spPr>
          <a:xfrm>
            <a:off x="16032124" y="8187650"/>
            <a:ext cx="1529291" cy="1163320"/>
          </a:xfrm>
          <a:prstGeom prst="rect">
            <a:avLst/>
          </a:prstGeom>
        </p:spPr>
        <p:txBody>
          <a:bodyPr lIns="0" tIns="0" rIns="0" bIns="0" rtlCol="0" anchor="t">
            <a:spAutoFit/>
          </a:bodyPr>
          <a:lstStyle/>
          <a:p>
            <a:pPr algn="ctr">
              <a:lnSpc>
                <a:spcPts val="3079"/>
              </a:lnSpc>
            </a:pPr>
            <a:r>
              <a:rPr lang="en-US" sz="2199">
                <a:solidFill>
                  <a:srgbClr val="203D48"/>
                </a:solidFill>
                <a:latin typeface="League Spartan"/>
                <a:ea typeface="League Spartan"/>
                <a:cs typeface="League Spartan"/>
                <a:sym typeface="League Spartan"/>
              </a:rPr>
              <a:t>Label the demand curve</a:t>
            </a:r>
          </a:p>
        </p:txBody>
      </p:sp>
      <p:sp>
        <p:nvSpPr>
          <p:cNvPr id="31" name="Freeform 31"/>
          <p:cNvSpPr/>
          <p:nvPr/>
        </p:nvSpPr>
        <p:spPr>
          <a:xfrm rot="-5647264" flipV="1">
            <a:off x="16293815" y="7326074"/>
            <a:ext cx="1042492" cy="372691"/>
          </a:xfrm>
          <a:custGeom>
            <a:avLst/>
            <a:gdLst/>
            <a:ahLst/>
            <a:cxnLst/>
            <a:rect l="l" t="t" r="r" b="b"/>
            <a:pathLst>
              <a:path w="1042492" h="372691">
                <a:moveTo>
                  <a:pt x="0" y="372691"/>
                </a:moveTo>
                <a:lnTo>
                  <a:pt x="1042492" y="372691"/>
                </a:lnTo>
                <a:lnTo>
                  <a:pt x="1042492" y="0"/>
                </a:lnTo>
                <a:lnTo>
                  <a:pt x="0" y="0"/>
                </a:lnTo>
                <a:lnTo>
                  <a:pt x="0" y="372691"/>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9968777" y="1967777"/>
            <a:ext cx="802671" cy="15835774"/>
            <a:chOff x="0" y="0"/>
            <a:chExt cx="182880" cy="3608017"/>
          </a:xfrm>
        </p:grpSpPr>
        <p:sp>
          <p:nvSpPr>
            <p:cNvPr id="3" name="Freeform 3"/>
            <p:cNvSpPr/>
            <p:nvPr/>
          </p:nvSpPr>
          <p:spPr>
            <a:xfrm>
              <a:off x="0" y="0"/>
              <a:ext cx="182880" cy="3608017"/>
            </a:xfrm>
            <a:custGeom>
              <a:avLst/>
              <a:gdLst/>
              <a:ahLst/>
              <a:cxnLst/>
              <a:rect l="l" t="t" r="r" b="b"/>
              <a:pathLst>
                <a:path w="182880" h="3608017">
                  <a:moveTo>
                    <a:pt x="0" y="0"/>
                  </a:moveTo>
                  <a:lnTo>
                    <a:pt x="182880" y="0"/>
                  </a:lnTo>
                  <a:lnTo>
                    <a:pt x="182880" y="3608017"/>
                  </a:lnTo>
                  <a:lnTo>
                    <a:pt x="0" y="3608017"/>
                  </a:lnTo>
                  <a:close/>
                </a:path>
              </a:pathLst>
            </a:custGeom>
            <a:solidFill>
              <a:srgbClr val="203D48"/>
            </a:solidFill>
          </p:spPr>
          <p:txBody>
            <a:bodyPr/>
            <a:lstStyle/>
            <a:p>
              <a:endParaRPr lang="en-US"/>
            </a:p>
          </p:txBody>
        </p:sp>
        <p:sp>
          <p:nvSpPr>
            <p:cNvPr id="4" name="TextBox 4"/>
            <p:cNvSpPr txBox="1"/>
            <p:nvPr/>
          </p:nvSpPr>
          <p:spPr>
            <a:xfrm>
              <a:off x="0" y="-57150"/>
              <a:ext cx="182880" cy="3665167"/>
            </a:xfrm>
            <a:prstGeom prst="rect">
              <a:avLst/>
            </a:prstGeom>
          </p:spPr>
          <p:txBody>
            <a:bodyPr lIns="50800" tIns="50800" rIns="50800" bIns="50800" rtlCol="0" anchor="ctr"/>
            <a:lstStyle/>
            <a:p>
              <a:pPr algn="ctr">
                <a:lnSpc>
                  <a:spcPts val="1960"/>
                </a:lnSpc>
              </a:pPr>
              <a:endParaRPr/>
            </a:p>
          </p:txBody>
        </p:sp>
      </p:grpSp>
      <p:grpSp>
        <p:nvGrpSpPr>
          <p:cNvPr id="5" name="Group 5"/>
          <p:cNvGrpSpPr/>
          <p:nvPr/>
        </p:nvGrpSpPr>
        <p:grpSpPr>
          <a:xfrm rot="-5400000">
            <a:off x="824777" y="8659552"/>
            <a:ext cx="802671" cy="2452226"/>
            <a:chOff x="0" y="0"/>
            <a:chExt cx="182880" cy="558714"/>
          </a:xfrm>
        </p:grpSpPr>
        <p:sp>
          <p:nvSpPr>
            <p:cNvPr id="6" name="Freeform 6"/>
            <p:cNvSpPr/>
            <p:nvPr/>
          </p:nvSpPr>
          <p:spPr>
            <a:xfrm>
              <a:off x="0" y="0"/>
              <a:ext cx="182880" cy="558714"/>
            </a:xfrm>
            <a:custGeom>
              <a:avLst/>
              <a:gdLst/>
              <a:ahLst/>
              <a:cxnLst/>
              <a:rect l="l" t="t" r="r" b="b"/>
              <a:pathLst>
                <a:path w="182880" h="558714">
                  <a:moveTo>
                    <a:pt x="0" y="0"/>
                  </a:moveTo>
                  <a:lnTo>
                    <a:pt x="182880" y="0"/>
                  </a:lnTo>
                  <a:lnTo>
                    <a:pt x="182880" y="558714"/>
                  </a:lnTo>
                  <a:lnTo>
                    <a:pt x="0" y="558714"/>
                  </a:lnTo>
                  <a:close/>
                </a:path>
              </a:pathLst>
            </a:custGeom>
            <a:solidFill>
              <a:srgbClr val="38B6FF"/>
            </a:solidFill>
          </p:spPr>
          <p:txBody>
            <a:bodyPr/>
            <a:lstStyle/>
            <a:p>
              <a:endParaRPr lang="en-US"/>
            </a:p>
          </p:txBody>
        </p:sp>
        <p:sp>
          <p:nvSpPr>
            <p:cNvPr id="7" name="TextBox 7"/>
            <p:cNvSpPr txBox="1"/>
            <p:nvPr/>
          </p:nvSpPr>
          <p:spPr>
            <a:xfrm>
              <a:off x="0" y="-57150"/>
              <a:ext cx="182880" cy="615864"/>
            </a:xfrm>
            <a:prstGeom prst="rect">
              <a:avLst/>
            </a:prstGeom>
          </p:spPr>
          <p:txBody>
            <a:bodyPr lIns="50800" tIns="50800" rIns="50800" bIns="50800" rtlCol="0" anchor="ctr"/>
            <a:lstStyle/>
            <a:p>
              <a:pPr algn="ctr">
                <a:lnSpc>
                  <a:spcPts val="1960"/>
                </a:lnSpc>
              </a:pPr>
              <a:endParaRPr/>
            </a:p>
          </p:txBody>
        </p:sp>
      </p:grpSp>
      <p:sp>
        <p:nvSpPr>
          <p:cNvPr id="8" name="Freeform 8"/>
          <p:cNvSpPr/>
          <p:nvPr/>
        </p:nvSpPr>
        <p:spPr>
          <a:xfrm rot="-597275">
            <a:off x="-3368911" y="-2959270"/>
            <a:ext cx="4075990" cy="4075990"/>
          </a:xfrm>
          <a:custGeom>
            <a:avLst/>
            <a:gdLst/>
            <a:ahLst/>
            <a:cxnLst/>
            <a:rect l="l" t="t" r="r" b="b"/>
            <a:pathLst>
              <a:path w="4075990" h="4075990">
                <a:moveTo>
                  <a:pt x="0" y="0"/>
                </a:moveTo>
                <a:lnTo>
                  <a:pt x="4075990" y="0"/>
                </a:lnTo>
                <a:lnTo>
                  <a:pt x="4075990" y="4075989"/>
                </a:lnTo>
                <a:lnTo>
                  <a:pt x="0" y="407598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9" name="TextBox 9"/>
          <p:cNvSpPr txBox="1"/>
          <p:nvPr/>
        </p:nvSpPr>
        <p:spPr>
          <a:xfrm>
            <a:off x="1028700" y="516081"/>
            <a:ext cx="16009683" cy="1392307"/>
          </a:xfrm>
          <a:prstGeom prst="rect">
            <a:avLst/>
          </a:prstGeom>
        </p:spPr>
        <p:txBody>
          <a:bodyPr lIns="0" tIns="0" rIns="0" bIns="0" rtlCol="0" anchor="t">
            <a:spAutoFit/>
          </a:bodyPr>
          <a:lstStyle/>
          <a:p>
            <a:pPr algn="l">
              <a:lnSpc>
                <a:spcPts val="11458"/>
              </a:lnSpc>
            </a:pPr>
            <a:r>
              <a:rPr lang="en-US" sz="8184" b="1">
                <a:solidFill>
                  <a:srgbClr val="38B6FF"/>
                </a:solidFill>
                <a:latin typeface="Garet Bold"/>
                <a:ea typeface="Garet Bold"/>
                <a:cs typeface="Garet Bold"/>
                <a:sym typeface="Garet Bold"/>
              </a:rPr>
              <a:t>Plotting a Demand Curve</a:t>
            </a:r>
          </a:p>
        </p:txBody>
      </p:sp>
      <p:grpSp>
        <p:nvGrpSpPr>
          <p:cNvPr id="10" name="Group 10"/>
          <p:cNvGrpSpPr/>
          <p:nvPr/>
        </p:nvGrpSpPr>
        <p:grpSpPr>
          <a:xfrm rot="-5400000">
            <a:off x="16670603" y="-571804"/>
            <a:ext cx="893192" cy="2170151"/>
            <a:chOff x="0" y="0"/>
            <a:chExt cx="1190923" cy="2893535"/>
          </a:xfrm>
        </p:grpSpPr>
        <p:grpSp>
          <p:nvGrpSpPr>
            <p:cNvPr id="11" name="Group 11"/>
            <p:cNvGrpSpPr/>
            <p:nvPr/>
          </p:nvGrpSpPr>
          <p:grpSpPr>
            <a:xfrm>
              <a:off x="141517" y="2519095"/>
              <a:ext cx="1028813" cy="374440"/>
              <a:chOff x="0" y="0"/>
              <a:chExt cx="1886901" cy="686745"/>
            </a:xfrm>
          </p:grpSpPr>
          <p:sp>
            <p:nvSpPr>
              <p:cNvPr id="12" name="Freeform 12"/>
              <p:cNvSpPr/>
              <p:nvPr/>
            </p:nvSpPr>
            <p:spPr>
              <a:xfrm>
                <a:off x="0" y="0"/>
                <a:ext cx="1886901" cy="686745"/>
              </a:xfrm>
              <a:custGeom>
                <a:avLst/>
                <a:gdLst/>
                <a:ahLst/>
                <a:cxnLst/>
                <a:rect l="l" t="t" r="r" b="b"/>
                <a:pathLst>
                  <a:path w="1886901" h="686745">
                    <a:moveTo>
                      <a:pt x="343372" y="0"/>
                    </a:moveTo>
                    <a:lnTo>
                      <a:pt x="1543529" y="0"/>
                    </a:lnTo>
                    <a:cubicBezTo>
                      <a:pt x="1733168" y="0"/>
                      <a:pt x="1886901" y="153733"/>
                      <a:pt x="1886901" y="343372"/>
                    </a:cubicBezTo>
                    <a:lnTo>
                      <a:pt x="1886901" y="343372"/>
                    </a:lnTo>
                    <a:cubicBezTo>
                      <a:pt x="1886901" y="533012"/>
                      <a:pt x="1733168" y="686745"/>
                      <a:pt x="1543529" y="686745"/>
                    </a:cubicBezTo>
                    <a:lnTo>
                      <a:pt x="343372" y="686745"/>
                    </a:lnTo>
                    <a:cubicBezTo>
                      <a:pt x="153733" y="686745"/>
                      <a:pt x="0" y="533012"/>
                      <a:pt x="0" y="343372"/>
                    </a:cubicBezTo>
                    <a:lnTo>
                      <a:pt x="0" y="343372"/>
                    </a:lnTo>
                    <a:cubicBezTo>
                      <a:pt x="0" y="153733"/>
                      <a:pt x="153733" y="0"/>
                      <a:pt x="343372" y="0"/>
                    </a:cubicBezTo>
                    <a:close/>
                  </a:path>
                </a:pathLst>
              </a:custGeom>
              <a:solidFill>
                <a:srgbClr val="94E3FF"/>
              </a:solidFill>
              <a:ln cap="rnd">
                <a:noFill/>
                <a:prstDash val="solid"/>
                <a:round/>
              </a:ln>
            </p:spPr>
            <p:txBody>
              <a:bodyPr/>
              <a:lstStyle/>
              <a:p>
                <a:endParaRPr lang="en-US"/>
              </a:p>
            </p:txBody>
          </p:sp>
          <p:sp>
            <p:nvSpPr>
              <p:cNvPr id="13" name="TextBox 13"/>
              <p:cNvSpPr txBox="1"/>
              <p:nvPr/>
            </p:nvSpPr>
            <p:spPr>
              <a:xfrm>
                <a:off x="0" y="-9525"/>
                <a:ext cx="1886901" cy="696270"/>
              </a:xfrm>
              <a:prstGeom prst="rect">
                <a:avLst/>
              </a:prstGeom>
            </p:spPr>
            <p:txBody>
              <a:bodyPr lIns="50800" tIns="50800" rIns="50800" bIns="50800" rtlCol="0" anchor="ctr"/>
              <a:lstStyle/>
              <a:p>
                <a:pPr algn="ctr">
                  <a:lnSpc>
                    <a:spcPts val="308"/>
                  </a:lnSpc>
                </a:pPr>
                <a:endParaRPr/>
              </a:p>
            </p:txBody>
          </p:sp>
        </p:grpSp>
        <p:sp>
          <p:nvSpPr>
            <p:cNvPr id="14" name="TextBox 14"/>
            <p:cNvSpPr txBox="1"/>
            <p:nvPr/>
          </p:nvSpPr>
          <p:spPr>
            <a:xfrm>
              <a:off x="441088" y="2698700"/>
              <a:ext cx="429671" cy="150386"/>
            </a:xfrm>
            <a:prstGeom prst="rect">
              <a:avLst/>
            </a:prstGeom>
          </p:spPr>
          <p:txBody>
            <a:bodyPr lIns="0" tIns="0" rIns="0" bIns="0" rtlCol="0" anchor="t">
              <a:spAutoFit/>
            </a:bodyPr>
            <a:lstStyle/>
            <a:p>
              <a:pPr algn="ctr">
                <a:lnSpc>
                  <a:spcPts val="581"/>
                </a:lnSpc>
              </a:pPr>
              <a:r>
                <a:rPr lang="en-US" sz="1163">
                  <a:solidFill>
                    <a:srgbClr val="203D48"/>
                  </a:solidFill>
                  <a:latin typeface="League Spartan"/>
                  <a:ea typeface="League Spartan"/>
                  <a:cs typeface="League Spartan"/>
                  <a:sym typeface="League Spartan"/>
                </a:rPr>
                <a:t>HUB</a:t>
              </a:r>
            </a:p>
          </p:txBody>
        </p:sp>
        <p:sp>
          <p:nvSpPr>
            <p:cNvPr id="15" name="TextBox 15"/>
            <p:cNvSpPr txBox="1"/>
            <p:nvPr/>
          </p:nvSpPr>
          <p:spPr>
            <a:xfrm rot="5400000">
              <a:off x="-972822" y="972822"/>
              <a:ext cx="2485990" cy="540345"/>
            </a:xfrm>
            <a:prstGeom prst="rect">
              <a:avLst/>
            </a:prstGeom>
          </p:spPr>
          <p:txBody>
            <a:bodyPr lIns="0" tIns="0" rIns="0" bIns="0" rtlCol="0" anchor="t">
              <a:spAutoFit/>
            </a:bodyPr>
            <a:lstStyle/>
            <a:p>
              <a:pPr algn="ctr">
                <a:lnSpc>
                  <a:spcPts val="2752"/>
                </a:lnSpc>
              </a:pPr>
              <a:r>
                <a:rPr lang="en-US" sz="3127" spc="-200">
                  <a:solidFill>
                    <a:srgbClr val="203D48"/>
                  </a:solidFill>
                  <a:latin typeface="League Spartan"/>
                  <a:ea typeface="League Spartan"/>
                  <a:cs typeface="League Spartan"/>
                  <a:sym typeface="League Spartan"/>
                </a:rPr>
                <a:t>BUSINESS</a:t>
              </a:r>
            </a:p>
          </p:txBody>
        </p:sp>
        <p:sp>
          <p:nvSpPr>
            <p:cNvPr id="16" name="TextBox 16"/>
            <p:cNvSpPr txBox="1"/>
            <p:nvPr/>
          </p:nvSpPr>
          <p:spPr>
            <a:xfrm rot="5400000">
              <a:off x="-511064" y="994145"/>
              <a:ext cx="2522727" cy="622797"/>
            </a:xfrm>
            <a:prstGeom prst="rect">
              <a:avLst/>
            </a:prstGeom>
          </p:spPr>
          <p:txBody>
            <a:bodyPr lIns="0" tIns="0" rIns="0" bIns="0" rtlCol="0" anchor="t">
              <a:spAutoFit/>
            </a:bodyPr>
            <a:lstStyle/>
            <a:p>
              <a:pPr algn="l">
                <a:lnSpc>
                  <a:spcPts val="3194"/>
                </a:lnSpc>
              </a:pPr>
              <a:r>
                <a:rPr lang="en-US" sz="3630" spc="-232">
                  <a:solidFill>
                    <a:srgbClr val="203D48"/>
                  </a:solidFill>
                  <a:latin typeface="League Spartan"/>
                  <a:ea typeface="League Spartan"/>
                  <a:cs typeface="League Spartan"/>
                  <a:sym typeface="League Spartan"/>
                </a:rPr>
                <a:t>JC</a:t>
              </a:r>
            </a:p>
          </p:txBody>
        </p:sp>
        <p:sp>
          <p:nvSpPr>
            <p:cNvPr id="17" name="Freeform 17"/>
            <p:cNvSpPr/>
            <p:nvPr/>
          </p:nvSpPr>
          <p:spPr>
            <a:xfrm rot="5400000">
              <a:off x="244242" y="1424020"/>
              <a:ext cx="1379498" cy="513863"/>
            </a:xfrm>
            <a:custGeom>
              <a:avLst/>
              <a:gdLst/>
              <a:ahLst/>
              <a:cxnLst/>
              <a:rect l="l" t="t" r="r" b="b"/>
              <a:pathLst>
                <a:path w="1379498" h="513863">
                  <a:moveTo>
                    <a:pt x="0" y="0"/>
                  </a:moveTo>
                  <a:lnTo>
                    <a:pt x="1379498" y="0"/>
                  </a:lnTo>
                  <a:lnTo>
                    <a:pt x="1379498" y="513863"/>
                  </a:lnTo>
                  <a:lnTo>
                    <a:pt x="0" y="513863"/>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grpSp>
      <p:sp>
        <p:nvSpPr>
          <p:cNvPr id="18" name="Freeform 18"/>
          <p:cNvSpPr/>
          <p:nvPr/>
        </p:nvSpPr>
        <p:spPr>
          <a:xfrm>
            <a:off x="16032124" y="8592273"/>
            <a:ext cx="2255876" cy="1694727"/>
          </a:xfrm>
          <a:custGeom>
            <a:avLst/>
            <a:gdLst/>
            <a:ahLst/>
            <a:cxnLst/>
            <a:rect l="l" t="t" r="r" b="b"/>
            <a:pathLst>
              <a:path w="2255876" h="1694727">
                <a:moveTo>
                  <a:pt x="0" y="0"/>
                </a:moveTo>
                <a:lnTo>
                  <a:pt x="2255876" y="0"/>
                </a:lnTo>
                <a:lnTo>
                  <a:pt x="2255876" y="1694727"/>
                </a:lnTo>
                <a:lnTo>
                  <a:pt x="0" y="1694727"/>
                </a:lnTo>
                <a:lnTo>
                  <a:pt x="0" y="0"/>
                </a:lnTo>
                <a:close/>
              </a:path>
            </a:pathLst>
          </a:custGeom>
          <a:blipFill>
            <a:blip r:embed="rId5"/>
            <a:stretch>
              <a:fillRect/>
            </a:stretch>
          </a:blipFill>
        </p:spPr>
        <p:txBody>
          <a:bodyPr/>
          <a:lstStyle/>
          <a:p>
            <a:endParaRPr lang="en-US"/>
          </a:p>
        </p:txBody>
      </p:sp>
      <p:graphicFrame>
        <p:nvGraphicFramePr>
          <p:cNvPr id="19" name="Object 19"/>
          <p:cNvGraphicFramePr/>
          <p:nvPr/>
        </p:nvGraphicFramePr>
        <p:xfrm>
          <a:off x="785767" y="2390055"/>
          <a:ext cx="5657850" cy="5506889"/>
        </p:xfrm>
        <a:graphic>
          <a:graphicData uri="http://schemas.openxmlformats.org/presentationml/2006/ole">
            <mc:AlternateContent xmlns:mc="http://schemas.openxmlformats.org/markup-compatibility/2006">
              <mc:Choice xmlns:v="urn:schemas-microsoft-com:vml" Requires="v">
                <p:oleObj name="Worksheet" r:id="rId6" imgW="6781800" imgH="6629400" progId="Excel.Sheet.12">
                  <p:embed/>
                </p:oleObj>
              </mc:Choice>
              <mc:Fallback>
                <p:oleObj name="Worksheet" r:id="rId6" imgW="6781800" imgH="6629400" progId="Excel.Sheet.12">
                  <p:embed/>
                  <p:pic>
                    <p:nvPicPr>
                      <p:cNvPr id="0" name=""/>
                      <p:cNvPicPr/>
                      <p:nvPr/>
                    </p:nvPicPr>
                    <p:blipFill>
                      <a:blip r:embed="rId7"/>
                      <a:stretch>
                        <a:fillRect/>
                      </a:stretch>
                    </p:blipFill>
                    <p:spPr>
                      <a:xfrm>
                        <a:off x="785767" y="2390055"/>
                        <a:ext cx="5657850" cy="5506889"/>
                      </a:xfrm>
                      <a:prstGeom prst="rect">
                        <a:avLst/>
                      </a:prstGeom>
                    </p:spPr>
                  </p:pic>
                </p:oleObj>
              </mc:Fallback>
            </mc:AlternateContent>
          </a:graphicData>
        </a:graphic>
      </p:graphicFrame>
      <p:sp>
        <p:nvSpPr>
          <p:cNvPr id="20" name="TextBox 20"/>
          <p:cNvSpPr txBox="1"/>
          <p:nvPr/>
        </p:nvSpPr>
        <p:spPr>
          <a:xfrm>
            <a:off x="2752518" y="9591295"/>
            <a:ext cx="1724348" cy="531587"/>
          </a:xfrm>
          <a:prstGeom prst="rect">
            <a:avLst/>
          </a:prstGeom>
        </p:spPr>
        <p:txBody>
          <a:bodyPr lIns="0" tIns="0" rIns="0" bIns="0" rtlCol="0" anchor="t">
            <a:spAutoFit/>
          </a:bodyPr>
          <a:lstStyle/>
          <a:p>
            <a:pPr algn="ctr">
              <a:lnSpc>
                <a:spcPts val="4404"/>
              </a:lnSpc>
            </a:pPr>
            <a:r>
              <a:rPr lang="en-US" sz="3145">
                <a:solidFill>
                  <a:srgbClr val="FFFFFF"/>
                </a:solidFill>
                <a:latin typeface="League Spartan"/>
                <a:ea typeface="League Spartan"/>
                <a:cs typeface="League Spartan"/>
                <a:sym typeface="League Spartan"/>
              </a:rPr>
              <a:t>CH 29:</a:t>
            </a:r>
          </a:p>
        </p:txBody>
      </p:sp>
      <p:sp>
        <p:nvSpPr>
          <p:cNvPr id="21" name="TextBox 21"/>
          <p:cNvSpPr txBox="1"/>
          <p:nvPr/>
        </p:nvSpPr>
        <p:spPr>
          <a:xfrm>
            <a:off x="4781666" y="9515095"/>
            <a:ext cx="4911099" cy="607788"/>
          </a:xfrm>
          <a:prstGeom prst="rect">
            <a:avLst/>
          </a:prstGeom>
        </p:spPr>
        <p:txBody>
          <a:bodyPr lIns="0" tIns="0" rIns="0" bIns="0" rtlCol="0" anchor="t">
            <a:spAutoFit/>
          </a:bodyPr>
          <a:lstStyle/>
          <a:p>
            <a:pPr algn="l">
              <a:lnSpc>
                <a:spcPts val="4404"/>
              </a:lnSpc>
              <a:spcBef>
                <a:spcPct val="0"/>
              </a:spcBef>
            </a:pPr>
            <a:r>
              <a:rPr lang="en-US" sz="3145" b="1" i="1">
                <a:solidFill>
                  <a:srgbClr val="FFFFFF"/>
                </a:solidFill>
                <a:latin typeface="Calibri (MS) Bold Italics"/>
                <a:ea typeface="Calibri (MS) Bold Italics"/>
                <a:cs typeface="Calibri (MS) Bold Italics"/>
                <a:sym typeface="Calibri (MS) Bold Italics"/>
              </a:rPr>
              <a:t>LO 3.3</a:t>
            </a:r>
            <a:r>
              <a:rPr lang="en-US" sz="3145" i="1">
                <a:solidFill>
                  <a:srgbClr val="FFFFFF"/>
                </a:solidFill>
                <a:latin typeface="Calibri (MS) Italics"/>
                <a:ea typeface="Calibri (MS) Italics"/>
                <a:cs typeface="Calibri (MS) Italics"/>
                <a:sym typeface="Calibri (MS) Italics"/>
              </a:rPr>
              <a:t>: Demand &amp; Supply</a:t>
            </a:r>
          </a:p>
        </p:txBody>
      </p:sp>
      <p:sp>
        <p:nvSpPr>
          <p:cNvPr id="22" name="TextBox 22"/>
          <p:cNvSpPr txBox="1"/>
          <p:nvPr/>
        </p:nvSpPr>
        <p:spPr>
          <a:xfrm>
            <a:off x="0" y="9591295"/>
            <a:ext cx="2567934" cy="531587"/>
          </a:xfrm>
          <a:prstGeom prst="rect">
            <a:avLst/>
          </a:prstGeom>
        </p:spPr>
        <p:txBody>
          <a:bodyPr lIns="0" tIns="0" rIns="0" bIns="0" rtlCol="0" anchor="t">
            <a:spAutoFit/>
          </a:bodyPr>
          <a:lstStyle/>
          <a:p>
            <a:pPr algn="ctr">
              <a:lnSpc>
                <a:spcPts val="4404"/>
              </a:lnSpc>
            </a:pPr>
            <a:r>
              <a:rPr lang="en-US" sz="3145">
                <a:solidFill>
                  <a:srgbClr val="FFFFFF"/>
                </a:solidFill>
                <a:latin typeface="League Spartan"/>
                <a:ea typeface="League Spartan"/>
                <a:cs typeface="League Spartan"/>
                <a:sym typeface="League Spartan"/>
              </a:rPr>
              <a:t>STRAND 3</a:t>
            </a:r>
          </a:p>
        </p:txBody>
      </p:sp>
      <p:pic>
        <p:nvPicPr>
          <p:cNvPr id="23" name="Picture 23"/>
          <p:cNvPicPr>
            <a:picLocks noChangeAspect="1"/>
          </p:cNvPicPr>
          <p:nvPr>
            <a:videoFile r:link="rId1"/>
          </p:nvPr>
        </p:nvPicPr>
        <p:blipFill>
          <a:blip r:embed="rId8"/>
          <a:stretch>
            <a:fillRect/>
          </a:stretch>
        </p:blipFill>
        <p:spPr>
          <a:xfrm>
            <a:off x="5538569" y="2057400"/>
            <a:ext cx="10972800" cy="6172199"/>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9968777" y="1967777"/>
            <a:ext cx="802671" cy="15835774"/>
            <a:chOff x="0" y="0"/>
            <a:chExt cx="182880" cy="3608017"/>
          </a:xfrm>
        </p:grpSpPr>
        <p:sp>
          <p:nvSpPr>
            <p:cNvPr id="3" name="Freeform 3"/>
            <p:cNvSpPr/>
            <p:nvPr/>
          </p:nvSpPr>
          <p:spPr>
            <a:xfrm>
              <a:off x="0" y="0"/>
              <a:ext cx="182880" cy="3608017"/>
            </a:xfrm>
            <a:custGeom>
              <a:avLst/>
              <a:gdLst/>
              <a:ahLst/>
              <a:cxnLst/>
              <a:rect l="l" t="t" r="r" b="b"/>
              <a:pathLst>
                <a:path w="182880" h="3608017">
                  <a:moveTo>
                    <a:pt x="0" y="0"/>
                  </a:moveTo>
                  <a:lnTo>
                    <a:pt x="182880" y="0"/>
                  </a:lnTo>
                  <a:lnTo>
                    <a:pt x="182880" y="3608017"/>
                  </a:lnTo>
                  <a:lnTo>
                    <a:pt x="0" y="3608017"/>
                  </a:lnTo>
                  <a:close/>
                </a:path>
              </a:pathLst>
            </a:custGeom>
            <a:solidFill>
              <a:srgbClr val="203D48"/>
            </a:solidFill>
          </p:spPr>
          <p:txBody>
            <a:bodyPr/>
            <a:lstStyle/>
            <a:p>
              <a:endParaRPr lang="en-US"/>
            </a:p>
          </p:txBody>
        </p:sp>
        <p:sp>
          <p:nvSpPr>
            <p:cNvPr id="4" name="TextBox 4"/>
            <p:cNvSpPr txBox="1"/>
            <p:nvPr/>
          </p:nvSpPr>
          <p:spPr>
            <a:xfrm>
              <a:off x="0" y="-57150"/>
              <a:ext cx="182880" cy="3665167"/>
            </a:xfrm>
            <a:prstGeom prst="rect">
              <a:avLst/>
            </a:prstGeom>
          </p:spPr>
          <p:txBody>
            <a:bodyPr lIns="50800" tIns="50800" rIns="50800" bIns="50800" rtlCol="0" anchor="ctr"/>
            <a:lstStyle/>
            <a:p>
              <a:pPr algn="ctr">
                <a:lnSpc>
                  <a:spcPts val="1960"/>
                </a:lnSpc>
              </a:pPr>
              <a:endParaRPr/>
            </a:p>
          </p:txBody>
        </p:sp>
      </p:grpSp>
      <p:grpSp>
        <p:nvGrpSpPr>
          <p:cNvPr id="5" name="Group 5"/>
          <p:cNvGrpSpPr/>
          <p:nvPr/>
        </p:nvGrpSpPr>
        <p:grpSpPr>
          <a:xfrm rot="-5400000">
            <a:off x="824777" y="8659552"/>
            <a:ext cx="802671" cy="2452226"/>
            <a:chOff x="0" y="0"/>
            <a:chExt cx="182880" cy="558714"/>
          </a:xfrm>
        </p:grpSpPr>
        <p:sp>
          <p:nvSpPr>
            <p:cNvPr id="6" name="Freeform 6"/>
            <p:cNvSpPr/>
            <p:nvPr/>
          </p:nvSpPr>
          <p:spPr>
            <a:xfrm>
              <a:off x="0" y="0"/>
              <a:ext cx="182880" cy="558714"/>
            </a:xfrm>
            <a:custGeom>
              <a:avLst/>
              <a:gdLst/>
              <a:ahLst/>
              <a:cxnLst/>
              <a:rect l="l" t="t" r="r" b="b"/>
              <a:pathLst>
                <a:path w="182880" h="558714">
                  <a:moveTo>
                    <a:pt x="0" y="0"/>
                  </a:moveTo>
                  <a:lnTo>
                    <a:pt x="182880" y="0"/>
                  </a:lnTo>
                  <a:lnTo>
                    <a:pt x="182880" y="558714"/>
                  </a:lnTo>
                  <a:lnTo>
                    <a:pt x="0" y="558714"/>
                  </a:lnTo>
                  <a:close/>
                </a:path>
              </a:pathLst>
            </a:custGeom>
            <a:solidFill>
              <a:srgbClr val="38B6FF"/>
            </a:solidFill>
          </p:spPr>
          <p:txBody>
            <a:bodyPr/>
            <a:lstStyle/>
            <a:p>
              <a:endParaRPr lang="en-US"/>
            </a:p>
          </p:txBody>
        </p:sp>
        <p:sp>
          <p:nvSpPr>
            <p:cNvPr id="7" name="TextBox 7"/>
            <p:cNvSpPr txBox="1"/>
            <p:nvPr/>
          </p:nvSpPr>
          <p:spPr>
            <a:xfrm>
              <a:off x="0" y="-57150"/>
              <a:ext cx="182880" cy="615864"/>
            </a:xfrm>
            <a:prstGeom prst="rect">
              <a:avLst/>
            </a:prstGeom>
          </p:spPr>
          <p:txBody>
            <a:bodyPr lIns="50800" tIns="50800" rIns="50800" bIns="50800" rtlCol="0" anchor="ctr"/>
            <a:lstStyle/>
            <a:p>
              <a:pPr algn="ctr">
                <a:lnSpc>
                  <a:spcPts val="1960"/>
                </a:lnSpc>
              </a:pPr>
              <a:endParaRPr/>
            </a:p>
          </p:txBody>
        </p:sp>
      </p:grpSp>
      <p:sp>
        <p:nvSpPr>
          <p:cNvPr id="8" name="Freeform 8"/>
          <p:cNvSpPr/>
          <p:nvPr/>
        </p:nvSpPr>
        <p:spPr>
          <a:xfrm rot="-597275">
            <a:off x="-3368911" y="-2959270"/>
            <a:ext cx="4075990" cy="4075990"/>
          </a:xfrm>
          <a:custGeom>
            <a:avLst/>
            <a:gdLst/>
            <a:ahLst/>
            <a:cxnLst/>
            <a:rect l="l" t="t" r="r" b="b"/>
            <a:pathLst>
              <a:path w="4075990" h="4075990">
                <a:moveTo>
                  <a:pt x="0" y="0"/>
                </a:moveTo>
                <a:lnTo>
                  <a:pt x="4075990" y="0"/>
                </a:lnTo>
                <a:lnTo>
                  <a:pt x="4075990" y="4075989"/>
                </a:lnTo>
                <a:lnTo>
                  <a:pt x="0" y="407598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9" name="TextBox 9"/>
          <p:cNvSpPr txBox="1"/>
          <p:nvPr/>
        </p:nvSpPr>
        <p:spPr>
          <a:xfrm>
            <a:off x="1028700" y="516081"/>
            <a:ext cx="16009683" cy="1392307"/>
          </a:xfrm>
          <a:prstGeom prst="rect">
            <a:avLst/>
          </a:prstGeom>
        </p:spPr>
        <p:txBody>
          <a:bodyPr lIns="0" tIns="0" rIns="0" bIns="0" rtlCol="0" anchor="t">
            <a:spAutoFit/>
          </a:bodyPr>
          <a:lstStyle/>
          <a:p>
            <a:pPr algn="l">
              <a:lnSpc>
                <a:spcPts val="11458"/>
              </a:lnSpc>
            </a:pPr>
            <a:r>
              <a:rPr lang="en-US" sz="8184" b="1">
                <a:solidFill>
                  <a:srgbClr val="38B6FF"/>
                </a:solidFill>
                <a:latin typeface="Garet Bold"/>
                <a:ea typeface="Garet Bold"/>
                <a:cs typeface="Garet Bold"/>
                <a:sym typeface="Garet Bold"/>
              </a:rPr>
              <a:t>Substitute Goods</a:t>
            </a:r>
          </a:p>
        </p:txBody>
      </p:sp>
      <p:grpSp>
        <p:nvGrpSpPr>
          <p:cNvPr id="10" name="Group 10"/>
          <p:cNvGrpSpPr/>
          <p:nvPr/>
        </p:nvGrpSpPr>
        <p:grpSpPr>
          <a:xfrm rot="-5400000">
            <a:off x="16670603" y="-571804"/>
            <a:ext cx="893192" cy="2170151"/>
            <a:chOff x="0" y="0"/>
            <a:chExt cx="1190923" cy="2893535"/>
          </a:xfrm>
        </p:grpSpPr>
        <p:grpSp>
          <p:nvGrpSpPr>
            <p:cNvPr id="11" name="Group 11"/>
            <p:cNvGrpSpPr/>
            <p:nvPr/>
          </p:nvGrpSpPr>
          <p:grpSpPr>
            <a:xfrm>
              <a:off x="141517" y="2519095"/>
              <a:ext cx="1028813" cy="374440"/>
              <a:chOff x="0" y="0"/>
              <a:chExt cx="1886901" cy="686745"/>
            </a:xfrm>
          </p:grpSpPr>
          <p:sp>
            <p:nvSpPr>
              <p:cNvPr id="12" name="Freeform 12"/>
              <p:cNvSpPr/>
              <p:nvPr/>
            </p:nvSpPr>
            <p:spPr>
              <a:xfrm>
                <a:off x="0" y="0"/>
                <a:ext cx="1886901" cy="686745"/>
              </a:xfrm>
              <a:custGeom>
                <a:avLst/>
                <a:gdLst/>
                <a:ahLst/>
                <a:cxnLst/>
                <a:rect l="l" t="t" r="r" b="b"/>
                <a:pathLst>
                  <a:path w="1886901" h="686745">
                    <a:moveTo>
                      <a:pt x="343372" y="0"/>
                    </a:moveTo>
                    <a:lnTo>
                      <a:pt x="1543529" y="0"/>
                    </a:lnTo>
                    <a:cubicBezTo>
                      <a:pt x="1733168" y="0"/>
                      <a:pt x="1886901" y="153733"/>
                      <a:pt x="1886901" y="343372"/>
                    </a:cubicBezTo>
                    <a:lnTo>
                      <a:pt x="1886901" y="343372"/>
                    </a:lnTo>
                    <a:cubicBezTo>
                      <a:pt x="1886901" y="533012"/>
                      <a:pt x="1733168" y="686745"/>
                      <a:pt x="1543529" y="686745"/>
                    </a:cubicBezTo>
                    <a:lnTo>
                      <a:pt x="343372" y="686745"/>
                    </a:lnTo>
                    <a:cubicBezTo>
                      <a:pt x="153733" y="686745"/>
                      <a:pt x="0" y="533012"/>
                      <a:pt x="0" y="343372"/>
                    </a:cubicBezTo>
                    <a:lnTo>
                      <a:pt x="0" y="343372"/>
                    </a:lnTo>
                    <a:cubicBezTo>
                      <a:pt x="0" y="153733"/>
                      <a:pt x="153733" y="0"/>
                      <a:pt x="343372" y="0"/>
                    </a:cubicBezTo>
                    <a:close/>
                  </a:path>
                </a:pathLst>
              </a:custGeom>
              <a:solidFill>
                <a:srgbClr val="94E3FF"/>
              </a:solidFill>
              <a:ln cap="rnd">
                <a:noFill/>
                <a:prstDash val="solid"/>
                <a:round/>
              </a:ln>
            </p:spPr>
            <p:txBody>
              <a:bodyPr/>
              <a:lstStyle/>
              <a:p>
                <a:endParaRPr lang="en-US"/>
              </a:p>
            </p:txBody>
          </p:sp>
          <p:sp>
            <p:nvSpPr>
              <p:cNvPr id="13" name="TextBox 13"/>
              <p:cNvSpPr txBox="1"/>
              <p:nvPr/>
            </p:nvSpPr>
            <p:spPr>
              <a:xfrm>
                <a:off x="0" y="-9525"/>
                <a:ext cx="1886901" cy="696270"/>
              </a:xfrm>
              <a:prstGeom prst="rect">
                <a:avLst/>
              </a:prstGeom>
            </p:spPr>
            <p:txBody>
              <a:bodyPr lIns="50800" tIns="50800" rIns="50800" bIns="50800" rtlCol="0" anchor="ctr"/>
              <a:lstStyle/>
              <a:p>
                <a:pPr algn="ctr">
                  <a:lnSpc>
                    <a:spcPts val="308"/>
                  </a:lnSpc>
                </a:pPr>
                <a:endParaRPr/>
              </a:p>
            </p:txBody>
          </p:sp>
        </p:grpSp>
        <p:sp>
          <p:nvSpPr>
            <p:cNvPr id="14" name="TextBox 14"/>
            <p:cNvSpPr txBox="1"/>
            <p:nvPr/>
          </p:nvSpPr>
          <p:spPr>
            <a:xfrm>
              <a:off x="441088" y="2698700"/>
              <a:ext cx="429671" cy="150386"/>
            </a:xfrm>
            <a:prstGeom prst="rect">
              <a:avLst/>
            </a:prstGeom>
          </p:spPr>
          <p:txBody>
            <a:bodyPr lIns="0" tIns="0" rIns="0" bIns="0" rtlCol="0" anchor="t">
              <a:spAutoFit/>
            </a:bodyPr>
            <a:lstStyle/>
            <a:p>
              <a:pPr algn="ctr">
                <a:lnSpc>
                  <a:spcPts val="581"/>
                </a:lnSpc>
              </a:pPr>
              <a:r>
                <a:rPr lang="en-US" sz="1163">
                  <a:solidFill>
                    <a:srgbClr val="203D48"/>
                  </a:solidFill>
                  <a:latin typeface="League Spartan"/>
                  <a:ea typeface="League Spartan"/>
                  <a:cs typeface="League Spartan"/>
                  <a:sym typeface="League Spartan"/>
                </a:rPr>
                <a:t>HUB</a:t>
              </a:r>
            </a:p>
          </p:txBody>
        </p:sp>
        <p:sp>
          <p:nvSpPr>
            <p:cNvPr id="15" name="TextBox 15"/>
            <p:cNvSpPr txBox="1"/>
            <p:nvPr/>
          </p:nvSpPr>
          <p:spPr>
            <a:xfrm rot="5400000">
              <a:off x="-972822" y="972822"/>
              <a:ext cx="2485990" cy="540345"/>
            </a:xfrm>
            <a:prstGeom prst="rect">
              <a:avLst/>
            </a:prstGeom>
          </p:spPr>
          <p:txBody>
            <a:bodyPr lIns="0" tIns="0" rIns="0" bIns="0" rtlCol="0" anchor="t">
              <a:spAutoFit/>
            </a:bodyPr>
            <a:lstStyle/>
            <a:p>
              <a:pPr algn="ctr">
                <a:lnSpc>
                  <a:spcPts val="2752"/>
                </a:lnSpc>
              </a:pPr>
              <a:r>
                <a:rPr lang="en-US" sz="3127" spc="-200">
                  <a:solidFill>
                    <a:srgbClr val="203D48"/>
                  </a:solidFill>
                  <a:latin typeface="League Spartan"/>
                  <a:ea typeface="League Spartan"/>
                  <a:cs typeface="League Spartan"/>
                  <a:sym typeface="League Spartan"/>
                </a:rPr>
                <a:t>BUSINESS</a:t>
              </a:r>
            </a:p>
          </p:txBody>
        </p:sp>
        <p:sp>
          <p:nvSpPr>
            <p:cNvPr id="16" name="TextBox 16"/>
            <p:cNvSpPr txBox="1"/>
            <p:nvPr/>
          </p:nvSpPr>
          <p:spPr>
            <a:xfrm rot="5400000">
              <a:off x="-511064" y="994145"/>
              <a:ext cx="2522727" cy="622797"/>
            </a:xfrm>
            <a:prstGeom prst="rect">
              <a:avLst/>
            </a:prstGeom>
          </p:spPr>
          <p:txBody>
            <a:bodyPr lIns="0" tIns="0" rIns="0" bIns="0" rtlCol="0" anchor="t">
              <a:spAutoFit/>
            </a:bodyPr>
            <a:lstStyle/>
            <a:p>
              <a:pPr algn="l">
                <a:lnSpc>
                  <a:spcPts val="3194"/>
                </a:lnSpc>
              </a:pPr>
              <a:r>
                <a:rPr lang="en-US" sz="3630" spc="-232">
                  <a:solidFill>
                    <a:srgbClr val="203D48"/>
                  </a:solidFill>
                  <a:latin typeface="League Spartan"/>
                  <a:ea typeface="League Spartan"/>
                  <a:cs typeface="League Spartan"/>
                  <a:sym typeface="League Spartan"/>
                </a:rPr>
                <a:t>JC</a:t>
              </a:r>
            </a:p>
          </p:txBody>
        </p:sp>
        <p:sp>
          <p:nvSpPr>
            <p:cNvPr id="17" name="Freeform 17"/>
            <p:cNvSpPr/>
            <p:nvPr/>
          </p:nvSpPr>
          <p:spPr>
            <a:xfrm rot="5400000">
              <a:off x="244242" y="1424020"/>
              <a:ext cx="1379498" cy="513863"/>
            </a:xfrm>
            <a:custGeom>
              <a:avLst/>
              <a:gdLst/>
              <a:ahLst/>
              <a:cxnLst/>
              <a:rect l="l" t="t" r="r" b="b"/>
              <a:pathLst>
                <a:path w="1379498" h="513863">
                  <a:moveTo>
                    <a:pt x="0" y="0"/>
                  </a:moveTo>
                  <a:lnTo>
                    <a:pt x="1379498" y="0"/>
                  </a:lnTo>
                  <a:lnTo>
                    <a:pt x="1379498" y="513863"/>
                  </a:lnTo>
                  <a:lnTo>
                    <a:pt x="0" y="51386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sp>
        <p:nvSpPr>
          <p:cNvPr id="18" name="Freeform 18"/>
          <p:cNvSpPr/>
          <p:nvPr/>
        </p:nvSpPr>
        <p:spPr>
          <a:xfrm>
            <a:off x="11551640" y="4383055"/>
            <a:ext cx="3589262" cy="4444906"/>
          </a:xfrm>
          <a:custGeom>
            <a:avLst/>
            <a:gdLst/>
            <a:ahLst/>
            <a:cxnLst/>
            <a:rect l="l" t="t" r="r" b="b"/>
            <a:pathLst>
              <a:path w="3589262" h="4444906">
                <a:moveTo>
                  <a:pt x="0" y="0"/>
                </a:moveTo>
                <a:lnTo>
                  <a:pt x="3589262" y="0"/>
                </a:lnTo>
                <a:lnTo>
                  <a:pt x="3589262" y="4444906"/>
                </a:lnTo>
                <a:lnTo>
                  <a:pt x="0" y="4444906"/>
                </a:lnTo>
                <a:lnTo>
                  <a:pt x="0" y="0"/>
                </a:lnTo>
                <a:close/>
              </a:path>
            </a:pathLst>
          </a:custGeom>
          <a:blipFill>
            <a:blip r:embed="rId4"/>
            <a:stretch>
              <a:fillRect/>
            </a:stretch>
          </a:blipFill>
        </p:spPr>
        <p:txBody>
          <a:bodyPr/>
          <a:lstStyle/>
          <a:p>
            <a:endParaRPr lang="en-US"/>
          </a:p>
        </p:txBody>
      </p:sp>
      <p:sp>
        <p:nvSpPr>
          <p:cNvPr id="19" name="Freeform 19"/>
          <p:cNvSpPr/>
          <p:nvPr/>
        </p:nvSpPr>
        <p:spPr>
          <a:xfrm>
            <a:off x="4353862" y="4383055"/>
            <a:ext cx="3538043" cy="4444906"/>
          </a:xfrm>
          <a:custGeom>
            <a:avLst/>
            <a:gdLst/>
            <a:ahLst/>
            <a:cxnLst/>
            <a:rect l="l" t="t" r="r" b="b"/>
            <a:pathLst>
              <a:path w="3538043" h="4444906">
                <a:moveTo>
                  <a:pt x="0" y="0"/>
                </a:moveTo>
                <a:lnTo>
                  <a:pt x="3538043" y="0"/>
                </a:lnTo>
                <a:lnTo>
                  <a:pt x="3538043" y="4444906"/>
                </a:lnTo>
                <a:lnTo>
                  <a:pt x="0" y="4444906"/>
                </a:lnTo>
                <a:lnTo>
                  <a:pt x="0" y="0"/>
                </a:lnTo>
                <a:close/>
              </a:path>
            </a:pathLst>
          </a:custGeom>
          <a:blipFill>
            <a:blip r:embed="rId5"/>
            <a:stretch>
              <a:fillRect/>
            </a:stretch>
          </a:blipFill>
        </p:spPr>
        <p:txBody>
          <a:bodyPr/>
          <a:lstStyle/>
          <a:p>
            <a:endParaRPr lang="en-US"/>
          </a:p>
        </p:txBody>
      </p:sp>
      <p:sp>
        <p:nvSpPr>
          <p:cNvPr id="20" name="Freeform 20"/>
          <p:cNvSpPr/>
          <p:nvPr/>
        </p:nvSpPr>
        <p:spPr>
          <a:xfrm>
            <a:off x="8840807" y="5107248"/>
            <a:ext cx="1703915" cy="1756613"/>
          </a:xfrm>
          <a:custGeom>
            <a:avLst/>
            <a:gdLst/>
            <a:ahLst/>
            <a:cxnLst/>
            <a:rect l="l" t="t" r="r" b="b"/>
            <a:pathLst>
              <a:path w="1703915" h="1756613">
                <a:moveTo>
                  <a:pt x="0" y="0"/>
                </a:moveTo>
                <a:lnTo>
                  <a:pt x="1703915" y="0"/>
                </a:lnTo>
                <a:lnTo>
                  <a:pt x="1703915" y="1756613"/>
                </a:lnTo>
                <a:lnTo>
                  <a:pt x="0" y="1756613"/>
                </a:lnTo>
                <a:lnTo>
                  <a:pt x="0" y="0"/>
                </a:lnTo>
                <a:close/>
              </a:path>
            </a:pathLst>
          </a:custGeom>
          <a:blipFill>
            <a:blip r:embed="rId6"/>
            <a:stretch>
              <a:fillRect/>
            </a:stretch>
          </a:blipFill>
        </p:spPr>
        <p:txBody>
          <a:bodyPr/>
          <a:lstStyle/>
          <a:p>
            <a:endParaRPr lang="en-US"/>
          </a:p>
        </p:txBody>
      </p:sp>
      <p:sp>
        <p:nvSpPr>
          <p:cNvPr id="21" name="TextBox 21"/>
          <p:cNvSpPr txBox="1"/>
          <p:nvPr/>
        </p:nvSpPr>
        <p:spPr>
          <a:xfrm>
            <a:off x="2752518" y="9591295"/>
            <a:ext cx="1724348" cy="531587"/>
          </a:xfrm>
          <a:prstGeom prst="rect">
            <a:avLst/>
          </a:prstGeom>
        </p:spPr>
        <p:txBody>
          <a:bodyPr lIns="0" tIns="0" rIns="0" bIns="0" rtlCol="0" anchor="t">
            <a:spAutoFit/>
          </a:bodyPr>
          <a:lstStyle/>
          <a:p>
            <a:pPr algn="ctr">
              <a:lnSpc>
                <a:spcPts val="4404"/>
              </a:lnSpc>
            </a:pPr>
            <a:r>
              <a:rPr lang="en-US" sz="3145">
                <a:solidFill>
                  <a:srgbClr val="FFFFFF"/>
                </a:solidFill>
                <a:latin typeface="League Spartan"/>
                <a:ea typeface="League Spartan"/>
                <a:cs typeface="League Spartan"/>
                <a:sym typeface="League Spartan"/>
              </a:rPr>
              <a:t>CH 29:</a:t>
            </a:r>
          </a:p>
        </p:txBody>
      </p:sp>
      <p:sp>
        <p:nvSpPr>
          <p:cNvPr id="22" name="TextBox 22"/>
          <p:cNvSpPr txBox="1"/>
          <p:nvPr/>
        </p:nvSpPr>
        <p:spPr>
          <a:xfrm>
            <a:off x="4781666" y="9515095"/>
            <a:ext cx="4911099" cy="607788"/>
          </a:xfrm>
          <a:prstGeom prst="rect">
            <a:avLst/>
          </a:prstGeom>
        </p:spPr>
        <p:txBody>
          <a:bodyPr lIns="0" tIns="0" rIns="0" bIns="0" rtlCol="0" anchor="t">
            <a:spAutoFit/>
          </a:bodyPr>
          <a:lstStyle/>
          <a:p>
            <a:pPr algn="l">
              <a:lnSpc>
                <a:spcPts val="4404"/>
              </a:lnSpc>
              <a:spcBef>
                <a:spcPct val="0"/>
              </a:spcBef>
            </a:pPr>
            <a:r>
              <a:rPr lang="en-US" sz="3145" b="1" i="1">
                <a:solidFill>
                  <a:srgbClr val="FFFFFF"/>
                </a:solidFill>
                <a:latin typeface="Calibri (MS) Bold Italics"/>
                <a:ea typeface="Calibri (MS) Bold Italics"/>
                <a:cs typeface="Calibri (MS) Bold Italics"/>
                <a:sym typeface="Calibri (MS) Bold Italics"/>
              </a:rPr>
              <a:t>LO 3.3</a:t>
            </a:r>
            <a:r>
              <a:rPr lang="en-US" sz="3145" i="1">
                <a:solidFill>
                  <a:srgbClr val="FFFFFF"/>
                </a:solidFill>
                <a:latin typeface="Calibri (MS) Italics"/>
                <a:ea typeface="Calibri (MS) Italics"/>
                <a:cs typeface="Calibri (MS) Italics"/>
                <a:sym typeface="Calibri (MS) Italics"/>
              </a:rPr>
              <a:t>: Demand &amp; Supply</a:t>
            </a:r>
          </a:p>
        </p:txBody>
      </p:sp>
      <p:sp>
        <p:nvSpPr>
          <p:cNvPr id="23" name="TextBox 23"/>
          <p:cNvSpPr txBox="1"/>
          <p:nvPr/>
        </p:nvSpPr>
        <p:spPr>
          <a:xfrm>
            <a:off x="0" y="9591295"/>
            <a:ext cx="2567934" cy="531587"/>
          </a:xfrm>
          <a:prstGeom prst="rect">
            <a:avLst/>
          </a:prstGeom>
        </p:spPr>
        <p:txBody>
          <a:bodyPr lIns="0" tIns="0" rIns="0" bIns="0" rtlCol="0" anchor="t">
            <a:spAutoFit/>
          </a:bodyPr>
          <a:lstStyle/>
          <a:p>
            <a:pPr algn="ctr">
              <a:lnSpc>
                <a:spcPts val="4404"/>
              </a:lnSpc>
            </a:pPr>
            <a:r>
              <a:rPr lang="en-US" sz="3145">
                <a:solidFill>
                  <a:srgbClr val="FFFFFF"/>
                </a:solidFill>
                <a:latin typeface="League Spartan"/>
                <a:ea typeface="League Spartan"/>
                <a:cs typeface="League Spartan"/>
                <a:sym typeface="League Spartan"/>
              </a:rPr>
              <a:t>STRAND 3</a:t>
            </a:r>
          </a:p>
        </p:txBody>
      </p:sp>
      <p:sp>
        <p:nvSpPr>
          <p:cNvPr id="24" name="TextBox 24"/>
          <p:cNvSpPr txBox="1"/>
          <p:nvPr/>
        </p:nvSpPr>
        <p:spPr>
          <a:xfrm>
            <a:off x="1028700" y="2102993"/>
            <a:ext cx="15189752" cy="1623695"/>
          </a:xfrm>
          <a:prstGeom prst="rect">
            <a:avLst/>
          </a:prstGeom>
        </p:spPr>
        <p:txBody>
          <a:bodyPr lIns="0" tIns="0" rIns="0" bIns="0" rtlCol="0" anchor="t">
            <a:spAutoFit/>
          </a:bodyPr>
          <a:lstStyle/>
          <a:p>
            <a:pPr algn="l">
              <a:lnSpc>
                <a:spcPts val="6580"/>
              </a:lnSpc>
            </a:pPr>
            <a:r>
              <a:rPr lang="en-US" sz="4700">
                <a:solidFill>
                  <a:srgbClr val="203D48"/>
                </a:solidFill>
                <a:latin typeface="League Spartan"/>
                <a:ea typeface="League Spartan"/>
                <a:cs typeface="League Spartan"/>
                <a:sym typeface="League Spartan"/>
              </a:rPr>
              <a:t>A substitute good can be used as a </a:t>
            </a:r>
            <a:r>
              <a:rPr lang="en-US" sz="4700">
                <a:solidFill>
                  <a:srgbClr val="38B6FF"/>
                </a:solidFill>
                <a:latin typeface="League Spartan"/>
                <a:ea typeface="League Spartan"/>
                <a:cs typeface="League Spartan"/>
                <a:sym typeface="League Spartan"/>
              </a:rPr>
              <a:t>replacement</a:t>
            </a:r>
            <a:r>
              <a:rPr lang="en-US" sz="4700">
                <a:solidFill>
                  <a:srgbClr val="203D48"/>
                </a:solidFill>
                <a:latin typeface="League Spartan"/>
                <a:ea typeface="League Spartan"/>
                <a:cs typeface="League Spartan"/>
                <a:sym typeface="League Spartan"/>
              </a:rPr>
              <a:t> or </a:t>
            </a:r>
            <a:r>
              <a:rPr lang="en-US" sz="4700">
                <a:solidFill>
                  <a:srgbClr val="38B6FF"/>
                </a:solidFill>
                <a:latin typeface="League Spartan"/>
                <a:ea typeface="League Spartan"/>
                <a:cs typeface="League Spartan"/>
                <a:sym typeface="League Spartan"/>
              </a:rPr>
              <a:t>alternative</a:t>
            </a:r>
            <a:r>
              <a:rPr lang="en-US" sz="4700">
                <a:solidFill>
                  <a:srgbClr val="203D48"/>
                </a:solidFill>
                <a:latin typeface="League Spartan"/>
                <a:ea typeface="League Spartan"/>
                <a:cs typeface="League Spartan"/>
                <a:sym typeface="League Spartan"/>
              </a:rPr>
              <a:t> for another good.</a:t>
            </a:r>
          </a:p>
        </p:txBody>
      </p:sp>
      <p:sp>
        <p:nvSpPr>
          <p:cNvPr id="25" name="TextBox 25"/>
          <p:cNvSpPr txBox="1"/>
          <p:nvPr/>
        </p:nvSpPr>
        <p:spPr>
          <a:xfrm>
            <a:off x="9144000" y="6453108"/>
            <a:ext cx="4492694" cy="1392307"/>
          </a:xfrm>
          <a:prstGeom prst="rect">
            <a:avLst/>
          </a:prstGeom>
        </p:spPr>
        <p:txBody>
          <a:bodyPr lIns="0" tIns="0" rIns="0" bIns="0" rtlCol="0" anchor="t">
            <a:spAutoFit/>
          </a:bodyPr>
          <a:lstStyle/>
          <a:p>
            <a:pPr algn="l">
              <a:lnSpc>
                <a:spcPts val="11458"/>
              </a:lnSpc>
            </a:pPr>
            <a:r>
              <a:rPr lang="en-US" sz="8184" b="1">
                <a:solidFill>
                  <a:srgbClr val="38B6FF"/>
                </a:solidFill>
                <a:latin typeface="Garet Bold"/>
                <a:ea typeface="Garet Bold"/>
                <a:cs typeface="Garet Bold"/>
                <a:sym typeface="Garet Bold"/>
              </a:rPr>
              <a:t>or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8F7F5"/>
        </a:solidFill>
        <a:effectLst/>
      </p:bgPr>
    </p:bg>
    <p:spTree>
      <p:nvGrpSpPr>
        <p:cNvPr id="1" name=""/>
        <p:cNvGrpSpPr/>
        <p:nvPr/>
      </p:nvGrpSpPr>
      <p:grpSpPr>
        <a:xfrm>
          <a:off x="0" y="0"/>
          <a:ext cx="0" cy="0"/>
          <a:chOff x="0" y="0"/>
          <a:chExt cx="0" cy="0"/>
        </a:xfrm>
      </p:grpSpPr>
      <p:grpSp>
        <p:nvGrpSpPr>
          <p:cNvPr id="2" name="Group 2"/>
          <p:cNvGrpSpPr/>
          <p:nvPr/>
        </p:nvGrpSpPr>
        <p:grpSpPr>
          <a:xfrm>
            <a:off x="17485329" y="2452226"/>
            <a:ext cx="802671" cy="7834774"/>
            <a:chOff x="0" y="0"/>
            <a:chExt cx="182880" cy="1785072"/>
          </a:xfrm>
        </p:grpSpPr>
        <p:sp>
          <p:nvSpPr>
            <p:cNvPr id="3" name="Freeform 3"/>
            <p:cNvSpPr/>
            <p:nvPr/>
          </p:nvSpPr>
          <p:spPr>
            <a:xfrm>
              <a:off x="0" y="0"/>
              <a:ext cx="182880" cy="1785072"/>
            </a:xfrm>
            <a:custGeom>
              <a:avLst/>
              <a:gdLst/>
              <a:ahLst/>
              <a:cxnLst/>
              <a:rect l="l" t="t" r="r" b="b"/>
              <a:pathLst>
                <a:path w="182880" h="1785072">
                  <a:moveTo>
                    <a:pt x="0" y="0"/>
                  </a:moveTo>
                  <a:lnTo>
                    <a:pt x="182880" y="0"/>
                  </a:lnTo>
                  <a:lnTo>
                    <a:pt x="182880" y="1785072"/>
                  </a:lnTo>
                  <a:lnTo>
                    <a:pt x="0" y="1785072"/>
                  </a:lnTo>
                  <a:close/>
                </a:path>
              </a:pathLst>
            </a:custGeom>
            <a:solidFill>
              <a:srgbClr val="203D48"/>
            </a:solidFill>
          </p:spPr>
          <p:txBody>
            <a:bodyPr/>
            <a:lstStyle/>
            <a:p>
              <a:endParaRPr lang="en-US"/>
            </a:p>
          </p:txBody>
        </p:sp>
        <p:sp>
          <p:nvSpPr>
            <p:cNvPr id="4" name="TextBox 4"/>
            <p:cNvSpPr txBox="1"/>
            <p:nvPr/>
          </p:nvSpPr>
          <p:spPr>
            <a:xfrm>
              <a:off x="0" y="-57150"/>
              <a:ext cx="182880" cy="1842222"/>
            </a:xfrm>
            <a:prstGeom prst="rect">
              <a:avLst/>
            </a:prstGeom>
          </p:spPr>
          <p:txBody>
            <a:bodyPr lIns="50800" tIns="50800" rIns="50800" bIns="50800" rtlCol="0" anchor="ctr"/>
            <a:lstStyle/>
            <a:p>
              <a:pPr algn="ctr">
                <a:lnSpc>
                  <a:spcPts val="1960"/>
                </a:lnSpc>
              </a:pPr>
              <a:endParaRPr/>
            </a:p>
          </p:txBody>
        </p:sp>
      </p:grpSp>
      <p:grpSp>
        <p:nvGrpSpPr>
          <p:cNvPr id="5" name="Group 5"/>
          <p:cNvGrpSpPr/>
          <p:nvPr/>
        </p:nvGrpSpPr>
        <p:grpSpPr>
          <a:xfrm>
            <a:off x="17485329" y="0"/>
            <a:ext cx="802671" cy="2452226"/>
            <a:chOff x="0" y="0"/>
            <a:chExt cx="182880" cy="558714"/>
          </a:xfrm>
        </p:grpSpPr>
        <p:sp>
          <p:nvSpPr>
            <p:cNvPr id="6" name="Freeform 6"/>
            <p:cNvSpPr/>
            <p:nvPr/>
          </p:nvSpPr>
          <p:spPr>
            <a:xfrm>
              <a:off x="0" y="0"/>
              <a:ext cx="182880" cy="558714"/>
            </a:xfrm>
            <a:custGeom>
              <a:avLst/>
              <a:gdLst/>
              <a:ahLst/>
              <a:cxnLst/>
              <a:rect l="l" t="t" r="r" b="b"/>
              <a:pathLst>
                <a:path w="182880" h="558714">
                  <a:moveTo>
                    <a:pt x="0" y="0"/>
                  </a:moveTo>
                  <a:lnTo>
                    <a:pt x="182880" y="0"/>
                  </a:lnTo>
                  <a:lnTo>
                    <a:pt x="182880" y="558714"/>
                  </a:lnTo>
                  <a:lnTo>
                    <a:pt x="0" y="558714"/>
                  </a:lnTo>
                  <a:close/>
                </a:path>
              </a:pathLst>
            </a:custGeom>
            <a:solidFill>
              <a:srgbClr val="38B6FF"/>
            </a:solidFill>
          </p:spPr>
          <p:txBody>
            <a:bodyPr/>
            <a:lstStyle/>
            <a:p>
              <a:endParaRPr lang="en-US"/>
            </a:p>
          </p:txBody>
        </p:sp>
        <p:sp>
          <p:nvSpPr>
            <p:cNvPr id="7" name="TextBox 7"/>
            <p:cNvSpPr txBox="1"/>
            <p:nvPr/>
          </p:nvSpPr>
          <p:spPr>
            <a:xfrm>
              <a:off x="0" y="-57150"/>
              <a:ext cx="182880" cy="615864"/>
            </a:xfrm>
            <a:prstGeom prst="rect">
              <a:avLst/>
            </a:prstGeom>
          </p:spPr>
          <p:txBody>
            <a:bodyPr lIns="50800" tIns="50800" rIns="50800" bIns="50800" rtlCol="0" anchor="ctr"/>
            <a:lstStyle/>
            <a:p>
              <a:pPr algn="ctr">
                <a:lnSpc>
                  <a:spcPts val="1960"/>
                </a:lnSpc>
              </a:pPr>
              <a:endParaRPr/>
            </a:p>
          </p:txBody>
        </p:sp>
      </p:grpSp>
      <p:grpSp>
        <p:nvGrpSpPr>
          <p:cNvPr id="8" name="Group 8"/>
          <p:cNvGrpSpPr/>
          <p:nvPr/>
        </p:nvGrpSpPr>
        <p:grpSpPr>
          <a:xfrm rot="-5400000">
            <a:off x="15822878" y="8755328"/>
            <a:ext cx="893192" cy="2170151"/>
            <a:chOff x="0" y="0"/>
            <a:chExt cx="1190923" cy="2893535"/>
          </a:xfrm>
        </p:grpSpPr>
        <p:grpSp>
          <p:nvGrpSpPr>
            <p:cNvPr id="9" name="Group 9"/>
            <p:cNvGrpSpPr/>
            <p:nvPr/>
          </p:nvGrpSpPr>
          <p:grpSpPr>
            <a:xfrm>
              <a:off x="141517" y="2519095"/>
              <a:ext cx="1028813" cy="374440"/>
              <a:chOff x="0" y="0"/>
              <a:chExt cx="1886901" cy="686745"/>
            </a:xfrm>
          </p:grpSpPr>
          <p:sp>
            <p:nvSpPr>
              <p:cNvPr id="10" name="Freeform 10"/>
              <p:cNvSpPr/>
              <p:nvPr/>
            </p:nvSpPr>
            <p:spPr>
              <a:xfrm>
                <a:off x="0" y="0"/>
                <a:ext cx="1886901" cy="686745"/>
              </a:xfrm>
              <a:custGeom>
                <a:avLst/>
                <a:gdLst/>
                <a:ahLst/>
                <a:cxnLst/>
                <a:rect l="l" t="t" r="r" b="b"/>
                <a:pathLst>
                  <a:path w="1886901" h="686745">
                    <a:moveTo>
                      <a:pt x="343372" y="0"/>
                    </a:moveTo>
                    <a:lnTo>
                      <a:pt x="1543529" y="0"/>
                    </a:lnTo>
                    <a:cubicBezTo>
                      <a:pt x="1733168" y="0"/>
                      <a:pt x="1886901" y="153733"/>
                      <a:pt x="1886901" y="343372"/>
                    </a:cubicBezTo>
                    <a:lnTo>
                      <a:pt x="1886901" y="343372"/>
                    </a:lnTo>
                    <a:cubicBezTo>
                      <a:pt x="1886901" y="533012"/>
                      <a:pt x="1733168" y="686745"/>
                      <a:pt x="1543529" y="686745"/>
                    </a:cubicBezTo>
                    <a:lnTo>
                      <a:pt x="343372" y="686745"/>
                    </a:lnTo>
                    <a:cubicBezTo>
                      <a:pt x="153733" y="686745"/>
                      <a:pt x="0" y="533012"/>
                      <a:pt x="0" y="343372"/>
                    </a:cubicBezTo>
                    <a:lnTo>
                      <a:pt x="0" y="343372"/>
                    </a:lnTo>
                    <a:cubicBezTo>
                      <a:pt x="0" y="153733"/>
                      <a:pt x="153733" y="0"/>
                      <a:pt x="343372" y="0"/>
                    </a:cubicBezTo>
                    <a:close/>
                  </a:path>
                </a:pathLst>
              </a:custGeom>
              <a:solidFill>
                <a:srgbClr val="94E3FF"/>
              </a:solidFill>
              <a:ln cap="rnd">
                <a:noFill/>
                <a:prstDash val="solid"/>
                <a:round/>
              </a:ln>
            </p:spPr>
            <p:txBody>
              <a:bodyPr/>
              <a:lstStyle/>
              <a:p>
                <a:endParaRPr lang="en-US"/>
              </a:p>
            </p:txBody>
          </p:sp>
          <p:sp>
            <p:nvSpPr>
              <p:cNvPr id="11" name="TextBox 11"/>
              <p:cNvSpPr txBox="1"/>
              <p:nvPr/>
            </p:nvSpPr>
            <p:spPr>
              <a:xfrm>
                <a:off x="0" y="-9525"/>
                <a:ext cx="1886901" cy="696270"/>
              </a:xfrm>
              <a:prstGeom prst="rect">
                <a:avLst/>
              </a:prstGeom>
            </p:spPr>
            <p:txBody>
              <a:bodyPr lIns="50800" tIns="50800" rIns="50800" bIns="50800" rtlCol="0" anchor="ctr"/>
              <a:lstStyle/>
              <a:p>
                <a:pPr algn="ctr">
                  <a:lnSpc>
                    <a:spcPts val="308"/>
                  </a:lnSpc>
                </a:pPr>
                <a:endParaRPr/>
              </a:p>
            </p:txBody>
          </p:sp>
        </p:grpSp>
        <p:sp>
          <p:nvSpPr>
            <p:cNvPr id="12" name="TextBox 12"/>
            <p:cNvSpPr txBox="1"/>
            <p:nvPr/>
          </p:nvSpPr>
          <p:spPr>
            <a:xfrm>
              <a:off x="441088" y="2698700"/>
              <a:ext cx="429671" cy="150386"/>
            </a:xfrm>
            <a:prstGeom prst="rect">
              <a:avLst/>
            </a:prstGeom>
          </p:spPr>
          <p:txBody>
            <a:bodyPr lIns="0" tIns="0" rIns="0" bIns="0" rtlCol="0" anchor="t">
              <a:spAutoFit/>
            </a:bodyPr>
            <a:lstStyle/>
            <a:p>
              <a:pPr algn="ctr">
                <a:lnSpc>
                  <a:spcPts val="581"/>
                </a:lnSpc>
              </a:pPr>
              <a:r>
                <a:rPr lang="en-US" sz="1163">
                  <a:solidFill>
                    <a:srgbClr val="203D48"/>
                  </a:solidFill>
                  <a:latin typeface="League Spartan"/>
                  <a:ea typeface="League Spartan"/>
                  <a:cs typeface="League Spartan"/>
                  <a:sym typeface="League Spartan"/>
                </a:rPr>
                <a:t>HUB</a:t>
              </a:r>
            </a:p>
          </p:txBody>
        </p:sp>
        <p:sp>
          <p:nvSpPr>
            <p:cNvPr id="13" name="TextBox 13"/>
            <p:cNvSpPr txBox="1"/>
            <p:nvPr/>
          </p:nvSpPr>
          <p:spPr>
            <a:xfrm rot="5400000">
              <a:off x="-972822" y="972822"/>
              <a:ext cx="2485990" cy="540345"/>
            </a:xfrm>
            <a:prstGeom prst="rect">
              <a:avLst/>
            </a:prstGeom>
          </p:spPr>
          <p:txBody>
            <a:bodyPr lIns="0" tIns="0" rIns="0" bIns="0" rtlCol="0" anchor="t">
              <a:spAutoFit/>
            </a:bodyPr>
            <a:lstStyle/>
            <a:p>
              <a:pPr algn="ctr">
                <a:lnSpc>
                  <a:spcPts val="2752"/>
                </a:lnSpc>
              </a:pPr>
              <a:r>
                <a:rPr lang="en-US" sz="3127" spc="-200">
                  <a:solidFill>
                    <a:srgbClr val="203D48"/>
                  </a:solidFill>
                  <a:latin typeface="League Spartan"/>
                  <a:ea typeface="League Spartan"/>
                  <a:cs typeface="League Spartan"/>
                  <a:sym typeface="League Spartan"/>
                </a:rPr>
                <a:t>BUSINESS</a:t>
              </a:r>
            </a:p>
          </p:txBody>
        </p:sp>
        <p:sp>
          <p:nvSpPr>
            <p:cNvPr id="14" name="TextBox 14"/>
            <p:cNvSpPr txBox="1"/>
            <p:nvPr/>
          </p:nvSpPr>
          <p:spPr>
            <a:xfrm rot="5400000">
              <a:off x="-511064" y="994145"/>
              <a:ext cx="2522727" cy="622797"/>
            </a:xfrm>
            <a:prstGeom prst="rect">
              <a:avLst/>
            </a:prstGeom>
          </p:spPr>
          <p:txBody>
            <a:bodyPr lIns="0" tIns="0" rIns="0" bIns="0" rtlCol="0" anchor="t">
              <a:spAutoFit/>
            </a:bodyPr>
            <a:lstStyle/>
            <a:p>
              <a:pPr algn="l">
                <a:lnSpc>
                  <a:spcPts val="3194"/>
                </a:lnSpc>
              </a:pPr>
              <a:r>
                <a:rPr lang="en-US" sz="3630" spc="-232">
                  <a:solidFill>
                    <a:srgbClr val="203D48"/>
                  </a:solidFill>
                  <a:latin typeface="League Spartan"/>
                  <a:ea typeface="League Spartan"/>
                  <a:cs typeface="League Spartan"/>
                  <a:sym typeface="League Spartan"/>
                </a:rPr>
                <a:t>JC</a:t>
              </a:r>
            </a:p>
          </p:txBody>
        </p:sp>
        <p:sp>
          <p:nvSpPr>
            <p:cNvPr id="15" name="Freeform 15"/>
            <p:cNvSpPr/>
            <p:nvPr/>
          </p:nvSpPr>
          <p:spPr>
            <a:xfrm rot="5400000">
              <a:off x="244242" y="1424020"/>
              <a:ext cx="1379498" cy="513863"/>
            </a:xfrm>
            <a:custGeom>
              <a:avLst/>
              <a:gdLst/>
              <a:ahLst/>
              <a:cxnLst/>
              <a:rect l="l" t="t" r="r" b="b"/>
              <a:pathLst>
                <a:path w="1379498" h="513863">
                  <a:moveTo>
                    <a:pt x="0" y="0"/>
                  </a:moveTo>
                  <a:lnTo>
                    <a:pt x="1379498" y="0"/>
                  </a:lnTo>
                  <a:lnTo>
                    <a:pt x="1379498" y="513863"/>
                  </a:lnTo>
                  <a:lnTo>
                    <a:pt x="0" y="51386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sp>
        <p:nvSpPr>
          <p:cNvPr id="16" name="TextBox 16"/>
          <p:cNvSpPr txBox="1"/>
          <p:nvPr/>
        </p:nvSpPr>
        <p:spPr>
          <a:xfrm>
            <a:off x="1028700" y="2922596"/>
            <a:ext cx="10636139" cy="6157595"/>
          </a:xfrm>
          <a:prstGeom prst="rect">
            <a:avLst/>
          </a:prstGeom>
        </p:spPr>
        <p:txBody>
          <a:bodyPr lIns="0" tIns="0" rIns="0" bIns="0" rtlCol="0" anchor="t">
            <a:spAutoFit/>
          </a:bodyPr>
          <a:lstStyle/>
          <a:p>
            <a:pPr algn="l">
              <a:lnSpc>
                <a:spcPts val="4480"/>
              </a:lnSpc>
            </a:pPr>
            <a:r>
              <a:rPr lang="en-US" sz="3200" b="1">
                <a:solidFill>
                  <a:srgbClr val="203C48"/>
                </a:solidFill>
                <a:latin typeface="Garet Bold"/>
                <a:ea typeface="Garet Bold"/>
                <a:cs typeface="Garet Bold"/>
                <a:sym typeface="Garet Bold"/>
              </a:rPr>
              <a:t>Read the piece about Adidas announcing a "Surprise Drop" of a new limited-edition trainer on page 1 of the notes.</a:t>
            </a:r>
          </a:p>
          <a:p>
            <a:pPr algn="l">
              <a:lnSpc>
                <a:spcPts val="4480"/>
              </a:lnSpc>
            </a:pPr>
            <a:endParaRPr lang="en-US" sz="3200" b="1">
              <a:solidFill>
                <a:srgbClr val="203C48"/>
              </a:solidFill>
              <a:latin typeface="Garet Bold"/>
              <a:ea typeface="Garet Bold"/>
              <a:cs typeface="Garet Bold"/>
              <a:sym typeface="Garet Bold"/>
            </a:endParaRPr>
          </a:p>
          <a:p>
            <a:pPr algn="l">
              <a:lnSpc>
                <a:spcPts val="4480"/>
              </a:lnSpc>
            </a:pPr>
            <a:r>
              <a:rPr lang="en-US" sz="3200" b="1">
                <a:solidFill>
                  <a:srgbClr val="203C48"/>
                </a:solidFill>
                <a:latin typeface="Garet Bold"/>
                <a:ea typeface="Garet Bold"/>
                <a:cs typeface="Garet Bold"/>
                <a:sym typeface="Garet Bold"/>
              </a:rPr>
              <a:t> 1. Why might so many people be desperate to buy these trainers?</a:t>
            </a:r>
          </a:p>
          <a:p>
            <a:pPr algn="l">
              <a:lnSpc>
                <a:spcPts val="4480"/>
              </a:lnSpc>
            </a:pPr>
            <a:endParaRPr lang="en-US" sz="3200" b="1">
              <a:solidFill>
                <a:srgbClr val="203C48"/>
              </a:solidFill>
              <a:latin typeface="Garet Bold"/>
              <a:ea typeface="Garet Bold"/>
              <a:cs typeface="Garet Bold"/>
              <a:sym typeface="Garet Bold"/>
            </a:endParaRPr>
          </a:p>
          <a:p>
            <a:pPr algn="l">
              <a:lnSpc>
                <a:spcPts val="4480"/>
              </a:lnSpc>
            </a:pPr>
            <a:r>
              <a:rPr lang="en-US" sz="3200" b="1">
                <a:solidFill>
                  <a:srgbClr val="203C48"/>
                </a:solidFill>
                <a:latin typeface="Garet Bold"/>
                <a:ea typeface="Garet Bold"/>
                <a:cs typeface="Garet Bold"/>
                <a:sym typeface="Garet Bold"/>
              </a:rPr>
              <a:t> 2. Why would Adidas only release 500 pairs if they know the demand will be a lot higher with 50,000 people wanting to buy them?</a:t>
            </a:r>
          </a:p>
          <a:p>
            <a:pPr algn="l">
              <a:lnSpc>
                <a:spcPts val="4480"/>
              </a:lnSpc>
            </a:pPr>
            <a:endParaRPr lang="en-US" sz="3200" b="1">
              <a:solidFill>
                <a:srgbClr val="203C48"/>
              </a:solidFill>
              <a:latin typeface="Garet Bold"/>
              <a:ea typeface="Garet Bold"/>
              <a:cs typeface="Garet Bold"/>
              <a:sym typeface="Garet Bold"/>
            </a:endParaRPr>
          </a:p>
        </p:txBody>
      </p:sp>
      <p:sp>
        <p:nvSpPr>
          <p:cNvPr id="17" name="Freeform 17"/>
          <p:cNvSpPr/>
          <p:nvPr/>
        </p:nvSpPr>
        <p:spPr>
          <a:xfrm>
            <a:off x="11811122" y="3230008"/>
            <a:ext cx="5692042" cy="5386018"/>
          </a:xfrm>
          <a:custGeom>
            <a:avLst/>
            <a:gdLst/>
            <a:ahLst/>
            <a:cxnLst/>
            <a:rect l="l" t="t" r="r" b="b"/>
            <a:pathLst>
              <a:path w="5692042" h="5386018">
                <a:moveTo>
                  <a:pt x="0" y="0"/>
                </a:moveTo>
                <a:lnTo>
                  <a:pt x="5692041" y="0"/>
                </a:lnTo>
                <a:lnTo>
                  <a:pt x="5692041" y="5386018"/>
                </a:lnTo>
                <a:lnTo>
                  <a:pt x="0" y="5386018"/>
                </a:lnTo>
                <a:lnTo>
                  <a:pt x="0" y="0"/>
                </a:lnTo>
                <a:close/>
              </a:path>
            </a:pathLst>
          </a:custGeom>
          <a:blipFill>
            <a:blip r:embed="rId3"/>
            <a:stretch>
              <a:fillRect/>
            </a:stretch>
          </a:blipFill>
        </p:spPr>
        <p:txBody>
          <a:bodyPr/>
          <a:lstStyle/>
          <a:p>
            <a:endParaRPr lang="en-US"/>
          </a:p>
        </p:txBody>
      </p:sp>
      <p:sp>
        <p:nvSpPr>
          <p:cNvPr id="18" name="TextBox 18"/>
          <p:cNvSpPr txBox="1"/>
          <p:nvPr/>
        </p:nvSpPr>
        <p:spPr>
          <a:xfrm rot="5400000">
            <a:off x="17053066" y="3348898"/>
            <a:ext cx="1724348" cy="531587"/>
          </a:xfrm>
          <a:prstGeom prst="rect">
            <a:avLst/>
          </a:prstGeom>
        </p:spPr>
        <p:txBody>
          <a:bodyPr lIns="0" tIns="0" rIns="0" bIns="0" rtlCol="0" anchor="t">
            <a:spAutoFit/>
          </a:bodyPr>
          <a:lstStyle/>
          <a:p>
            <a:pPr algn="ctr">
              <a:lnSpc>
                <a:spcPts val="4404"/>
              </a:lnSpc>
            </a:pPr>
            <a:r>
              <a:rPr lang="en-US" sz="3145">
                <a:solidFill>
                  <a:srgbClr val="FFFFFF"/>
                </a:solidFill>
                <a:latin typeface="League Spartan"/>
                <a:ea typeface="League Spartan"/>
                <a:cs typeface="League Spartan"/>
                <a:sym typeface="League Spartan"/>
              </a:rPr>
              <a:t>CH 29:</a:t>
            </a:r>
          </a:p>
        </p:txBody>
      </p:sp>
      <p:sp>
        <p:nvSpPr>
          <p:cNvPr id="19" name="TextBox 19"/>
          <p:cNvSpPr txBox="1"/>
          <p:nvPr/>
        </p:nvSpPr>
        <p:spPr>
          <a:xfrm rot="5400000">
            <a:off x="15497791" y="6933321"/>
            <a:ext cx="4911099" cy="607788"/>
          </a:xfrm>
          <a:prstGeom prst="rect">
            <a:avLst/>
          </a:prstGeom>
        </p:spPr>
        <p:txBody>
          <a:bodyPr lIns="0" tIns="0" rIns="0" bIns="0" rtlCol="0" anchor="t">
            <a:spAutoFit/>
          </a:bodyPr>
          <a:lstStyle/>
          <a:p>
            <a:pPr algn="l">
              <a:lnSpc>
                <a:spcPts val="4404"/>
              </a:lnSpc>
              <a:spcBef>
                <a:spcPct val="0"/>
              </a:spcBef>
            </a:pPr>
            <a:r>
              <a:rPr lang="en-US" sz="3145" b="1" i="1">
                <a:solidFill>
                  <a:srgbClr val="FFFFFF"/>
                </a:solidFill>
                <a:latin typeface="Calibri (MS) Bold Italics"/>
                <a:ea typeface="Calibri (MS) Bold Italics"/>
                <a:cs typeface="Calibri (MS) Bold Italics"/>
                <a:sym typeface="Calibri (MS) Bold Italics"/>
              </a:rPr>
              <a:t>LO 3.3</a:t>
            </a:r>
            <a:r>
              <a:rPr lang="en-US" sz="3145" i="1">
                <a:solidFill>
                  <a:srgbClr val="FFFFFF"/>
                </a:solidFill>
                <a:latin typeface="Calibri (MS) Italics"/>
                <a:ea typeface="Calibri (MS) Italics"/>
                <a:cs typeface="Calibri (MS) Italics"/>
                <a:sym typeface="Calibri (MS) Italics"/>
              </a:rPr>
              <a:t>: Demand &amp; Supply</a:t>
            </a:r>
          </a:p>
        </p:txBody>
      </p:sp>
      <p:sp>
        <p:nvSpPr>
          <p:cNvPr id="20" name="TextBox 20"/>
          <p:cNvSpPr txBox="1"/>
          <p:nvPr/>
        </p:nvSpPr>
        <p:spPr>
          <a:xfrm>
            <a:off x="1028700" y="854764"/>
            <a:ext cx="16009683" cy="1392307"/>
          </a:xfrm>
          <a:prstGeom prst="rect">
            <a:avLst/>
          </a:prstGeom>
        </p:spPr>
        <p:txBody>
          <a:bodyPr lIns="0" tIns="0" rIns="0" bIns="0" rtlCol="0" anchor="t">
            <a:spAutoFit/>
          </a:bodyPr>
          <a:lstStyle/>
          <a:p>
            <a:pPr algn="l">
              <a:lnSpc>
                <a:spcPts val="11458"/>
              </a:lnSpc>
            </a:pPr>
            <a:r>
              <a:rPr lang="en-US" sz="8184" b="1">
                <a:solidFill>
                  <a:srgbClr val="38B6FF"/>
                </a:solidFill>
                <a:latin typeface="Garet Bold"/>
                <a:ea typeface="Garet Bold"/>
                <a:cs typeface="Garet Bold"/>
                <a:sym typeface="Garet Bold"/>
              </a:rPr>
              <a:t>Introduction Activity (Pg1)</a:t>
            </a:r>
          </a:p>
        </p:txBody>
      </p:sp>
      <p:sp>
        <p:nvSpPr>
          <p:cNvPr id="21" name="TextBox 21"/>
          <p:cNvSpPr txBox="1"/>
          <p:nvPr/>
        </p:nvSpPr>
        <p:spPr>
          <a:xfrm rot="5400000">
            <a:off x="16686664" y="962782"/>
            <a:ext cx="2457152" cy="531587"/>
          </a:xfrm>
          <a:prstGeom prst="rect">
            <a:avLst/>
          </a:prstGeom>
        </p:spPr>
        <p:txBody>
          <a:bodyPr lIns="0" tIns="0" rIns="0" bIns="0" rtlCol="0" anchor="t">
            <a:spAutoFit/>
          </a:bodyPr>
          <a:lstStyle/>
          <a:p>
            <a:pPr algn="ctr">
              <a:lnSpc>
                <a:spcPts val="4404"/>
              </a:lnSpc>
            </a:pPr>
            <a:r>
              <a:rPr lang="en-US" sz="3145">
                <a:solidFill>
                  <a:srgbClr val="FFFFFF"/>
                </a:solidFill>
                <a:latin typeface="League Spartan"/>
                <a:ea typeface="League Spartan"/>
                <a:cs typeface="League Spartan"/>
                <a:sym typeface="League Spartan"/>
              </a:rPr>
              <a:t>STRAND 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9968777" y="1967777"/>
            <a:ext cx="802671" cy="15835774"/>
            <a:chOff x="0" y="0"/>
            <a:chExt cx="182880" cy="3608017"/>
          </a:xfrm>
        </p:grpSpPr>
        <p:sp>
          <p:nvSpPr>
            <p:cNvPr id="3" name="Freeform 3"/>
            <p:cNvSpPr/>
            <p:nvPr/>
          </p:nvSpPr>
          <p:spPr>
            <a:xfrm>
              <a:off x="0" y="0"/>
              <a:ext cx="182880" cy="3608017"/>
            </a:xfrm>
            <a:custGeom>
              <a:avLst/>
              <a:gdLst/>
              <a:ahLst/>
              <a:cxnLst/>
              <a:rect l="l" t="t" r="r" b="b"/>
              <a:pathLst>
                <a:path w="182880" h="3608017">
                  <a:moveTo>
                    <a:pt x="0" y="0"/>
                  </a:moveTo>
                  <a:lnTo>
                    <a:pt x="182880" y="0"/>
                  </a:lnTo>
                  <a:lnTo>
                    <a:pt x="182880" y="3608017"/>
                  </a:lnTo>
                  <a:lnTo>
                    <a:pt x="0" y="3608017"/>
                  </a:lnTo>
                  <a:close/>
                </a:path>
              </a:pathLst>
            </a:custGeom>
            <a:solidFill>
              <a:srgbClr val="203D48"/>
            </a:solidFill>
          </p:spPr>
          <p:txBody>
            <a:bodyPr/>
            <a:lstStyle/>
            <a:p>
              <a:endParaRPr lang="en-US"/>
            </a:p>
          </p:txBody>
        </p:sp>
        <p:sp>
          <p:nvSpPr>
            <p:cNvPr id="4" name="TextBox 4"/>
            <p:cNvSpPr txBox="1"/>
            <p:nvPr/>
          </p:nvSpPr>
          <p:spPr>
            <a:xfrm>
              <a:off x="0" y="-57150"/>
              <a:ext cx="182880" cy="3665167"/>
            </a:xfrm>
            <a:prstGeom prst="rect">
              <a:avLst/>
            </a:prstGeom>
          </p:spPr>
          <p:txBody>
            <a:bodyPr lIns="50800" tIns="50800" rIns="50800" bIns="50800" rtlCol="0" anchor="ctr"/>
            <a:lstStyle/>
            <a:p>
              <a:pPr algn="ctr">
                <a:lnSpc>
                  <a:spcPts val="1960"/>
                </a:lnSpc>
              </a:pPr>
              <a:endParaRPr/>
            </a:p>
          </p:txBody>
        </p:sp>
      </p:grpSp>
      <p:grpSp>
        <p:nvGrpSpPr>
          <p:cNvPr id="5" name="Group 5"/>
          <p:cNvGrpSpPr/>
          <p:nvPr/>
        </p:nvGrpSpPr>
        <p:grpSpPr>
          <a:xfrm rot="-5400000">
            <a:off x="824777" y="8659552"/>
            <a:ext cx="802671" cy="2452226"/>
            <a:chOff x="0" y="0"/>
            <a:chExt cx="182880" cy="558714"/>
          </a:xfrm>
        </p:grpSpPr>
        <p:sp>
          <p:nvSpPr>
            <p:cNvPr id="6" name="Freeform 6"/>
            <p:cNvSpPr/>
            <p:nvPr/>
          </p:nvSpPr>
          <p:spPr>
            <a:xfrm>
              <a:off x="0" y="0"/>
              <a:ext cx="182880" cy="558714"/>
            </a:xfrm>
            <a:custGeom>
              <a:avLst/>
              <a:gdLst/>
              <a:ahLst/>
              <a:cxnLst/>
              <a:rect l="l" t="t" r="r" b="b"/>
              <a:pathLst>
                <a:path w="182880" h="558714">
                  <a:moveTo>
                    <a:pt x="0" y="0"/>
                  </a:moveTo>
                  <a:lnTo>
                    <a:pt x="182880" y="0"/>
                  </a:lnTo>
                  <a:lnTo>
                    <a:pt x="182880" y="558714"/>
                  </a:lnTo>
                  <a:lnTo>
                    <a:pt x="0" y="558714"/>
                  </a:lnTo>
                  <a:close/>
                </a:path>
              </a:pathLst>
            </a:custGeom>
            <a:solidFill>
              <a:srgbClr val="38B6FF"/>
            </a:solidFill>
          </p:spPr>
          <p:txBody>
            <a:bodyPr/>
            <a:lstStyle/>
            <a:p>
              <a:endParaRPr lang="en-US"/>
            </a:p>
          </p:txBody>
        </p:sp>
        <p:sp>
          <p:nvSpPr>
            <p:cNvPr id="7" name="TextBox 7"/>
            <p:cNvSpPr txBox="1"/>
            <p:nvPr/>
          </p:nvSpPr>
          <p:spPr>
            <a:xfrm>
              <a:off x="0" y="-57150"/>
              <a:ext cx="182880" cy="615864"/>
            </a:xfrm>
            <a:prstGeom prst="rect">
              <a:avLst/>
            </a:prstGeom>
          </p:spPr>
          <p:txBody>
            <a:bodyPr lIns="50800" tIns="50800" rIns="50800" bIns="50800" rtlCol="0" anchor="ctr"/>
            <a:lstStyle/>
            <a:p>
              <a:pPr algn="ctr">
                <a:lnSpc>
                  <a:spcPts val="1960"/>
                </a:lnSpc>
              </a:pPr>
              <a:endParaRPr/>
            </a:p>
          </p:txBody>
        </p:sp>
      </p:grpSp>
      <p:sp>
        <p:nvSpPr>
          <p:cNvPr id="8" name="Freeform 8"/>
          <p:cNvSpPr/>
          <p:nvPr/>
        </p:nvSpPr>
        <p:spPr>
          <a:xfrm rot="-597275">
            <a:off x="-3368911" y="-2959270"/>
            <a:ext cx="4075990" cy="4075990"/>
          </a:xfrm>
          <a:custGeom>
            <a:avLst/>
            <a:gdLst/>
            <a:ahLst/>
            <a:cxnLst/>
            <a:rect l="l" t="t" r="r" b="b"/>
            <a:pathLst>
              <a:path w="4075990" h="4075990">
                <a:moveTo>
                  <a:pt x="0" y="0"/>
                </a:moveTo>
                <a:lnTo>
                  <a:pt x="4075990" y="0"/>
                </a:lnTo>
                <a:lnTo>
                  <a:pt x="4075990" y="4075989"/>
                </a:lnTo>
                <a:lnTo>
                  <a:pt x="0" y="407598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9" name="Group 9"/>
          <p:cNvGrpSpPr/>
          <p:nvPr/>
        </p:nvGrpSpPr>
        <p:grpSpPr>
          <a:xfrm rot="-5400000">
            <a:off x="16670603" y="-571804"/>
            <a:ext cx="893192" cy="2170151"/>
            <a:chOff x="0" y="0"/>
            <a:chExt cx="1190923" cy="2893535"/>
          </a:xfrm>
        </p:grpSpPr>
        <p:grpSp>
          <p:nvGrpSpPr>
            <p:cNvPr id="10" name="Group 10"/>
            <p:cNvGrpSpPr/>
            <p:nvPr/>
          </p:nvGrpSpPr>
          <p:grpSpPr>
            <a:xfrm>
              <a:off x="141517" y="2519095"/>
              <a:ext cx="1028813" cy="374440"/>
              <a:chOff x="0" y="0"/>
              <a:chExt cx="1886901" cy="686745"/>
            </a:xfrm>
          </p:grpSpPr>
          <p:sp>
            <p:nvSpPr>
              <p:cNvPr id="11" name="Freeform 11"/>
              <p:cNvSpPr/>
              <p:nvPr/>
            </p:nvSpPr>
            <p:spPr>
              <a:xfrm>
                <a:off x="0" y="0"/>
                <a:ext cx="1886901" cy="686745"/>
              </a:xfrm>
              <a:custGeom>
                <a:avLst/>
                <a:gdLst/>
                <a:ahLst/>
                <a:cxnLst/>
                <a:rect l="l" t="t" r="r" b="b"/>
                <a:pathLst>
                  <a:path w="1886901" h="686745">
                    <a:moveTo>
                      <a:pt x="343372" y="0"/>
                    </a:moveTo>
                    <a:lnTo>
                      <a:pt x="1543529" y="0"/>
                    </a:lnTo>
                    <a:cubicBezTo>
                      <a:pt x="1733168" y="0"/>
                      <a:pt x="1886901" y="153733"/>
                      <a:pt x="1886901" y="343372"/>
                    </a:cubicBezTo>
                    <a:lnTo>
                      <a:pt x="1886901" y="343372"/>
                    </a:lnTo>
                    <a:cubicBezTo>
                      <a:pt x="1886901" y="533012"/>
                      <a:pt x="1733168" y="686745"/>
                      <a:pt x="1543529" y="686745"/>
                    </a:cubicBezTo>
                    <a:lnTo>
                      <a:pt x="343372" y="686745"/>
                    </a:lnTo>
                    <a:cubicBezTo>
                      <a:pt x="153733" y="686745"/>
                      <a:pt x="0" y="533012"/>
                      <a:pt x="0" y="343372"/>
                    </a:cubicBezTo>
                    <a:lnTo>
                      <a:pt x="0" y="343372"/>
                    </a:lnTo>
                    <a:cubicBezTo>
                      <a:pt x="0" y="153733"/>
                      <a:pt x="153733" y="0"/>
                      <a:pt x="343372" y="0"/>
                    </a:cubicBezTo>
                    <a:close/>
                  </a:path>
                </a:pathLst>
              </a:custGeom>
              <a:solidFill>
                <a:srgbClr val="94E3FF"/>
              </a:solidFill>
              <a:ln cap="rnd">
                <a:noFill/>
                <a:prstDash val="solid"/>
                <a:round/>
              </a:ln>
            </p:spPr>
            <p:txBody>
              <a:bodyPr/>
              <a:lstStyle/>
              <a:p>
                <a:endParaRPr lang="en-US"/>
              </a:p>
            </p:txBody>
          </p:sp>
          <p:sp>
            <p:nvSpPr>
              <p:cNvPr id="12" name="TextBox 12"/>
              <p:cNvSpPr txBox="1"/>
              <p:nvPr/>
            </p:nvSpPr>
            <p:spPr>
              <a:xfrm>
                <a:off x="0" y="-9525"/>
                <a:ext cx="1886901" cy="696270"/>
              </a:xfrm>
              <a:prstGeom prst="rect">
                <a:avLst/>
              </a:prstGeom>
            </p:spPr>
            <p:txBody>
              <a:bodyPr lIns="50800" tIns="50800" rIns="50800" bIns="50800" rtlCol="0" anchor="ctr"/>
              <a:lstStyle/>
              <a:p>
                <a:pPr algn="ctr">
                  <a:lnSpc>
                    <a:spcPts val="308"/>
                  </a:lnSpc>
                </a:pPr>
                <a:endParaRPr/>
              </a:p>
            </p:txBody>
          </p:sp>
        </p:grpSp>
        <p:sp>
          <p:nvSpPr>
            <p:cNvPr id="13" name="TextBox 13"/>
            <p:cNvSpPr txBox="1"/>
            <p:nvPr/>
          </p:nvSpPr>
          <p:spPr>
            <a:xfrm>
              <a:off x="441088" y="2698700"/>
              <a:ext cx="429671" cy="150386"/>
            </a:xfrm>
            <a:prstGeom prst="rect">
              <a:avLst/>
            </a:prstGeom>
          </p:spPr>
          <p:txBody>
            <a:bodyPr lIns="0" tIns="0" rIns="0" bIns="0" rtlCol="0" anchor="t">
              <a:spAutoFit/>
            </a:bodyPr>
            <a:lstStyle/>
            <a:p>
              <a:pPr algn="ctr">
                <a:lnSpc>
                  <a:spcPts val="581"/>
                </a:lnSpc>
              </a:pPr>
              <a:r>
                <a:rPr lang="en-US" sz="1163">
                  <a:solidFill>
                    <a:srgbClr val="203D48"/>
                  </a:solidFill>
                  <a:latin typeface="League Spartan"/>
                  <a:ea typeface="League Spartan"/>
                  <a:cs typeface="League Spartan"/>
                  <a:sym typeface="League Spartan"/>
                </a:rPr>
                <a:t>HUB</a:t>
              </a:r>
            </a:p>
          </p:txBody>
        </p:sp>
        <p:sp>
          <p:nvSpPr>
            <p:cNvPr id="14" name="TextBox 14"/>
            <p:cNvSpPr txBox="1"/>
            <p:nvPr/>
          </p:nvSpPr>
          <p:spPr>
            <a:xfrm rot="5400000">
              <a:off x="-972822" y="972822"/>
              <a:ext cx="2485990" cy="540345"/>
            </a:xfrm>
            <a:prstGeom prst="rect">
              <a:avLst/>
            </a:prstGeom>
          </p:spPr>
          <p:txBody>
            <a:bodyPr lIns="0" tIns="0" rIns="0" bIns="0" rtlCol="0" anchor="t">
              <a:spAutoFit/>
            </a:bodyPr>
            <a:lstStyle/>
            <a:p>
              <a:pPr algn="ctr">
                <a:lnSpc>
                  <a:spcPts val="2752"/>
                </a:lnSpc>
              </a:pPr>
              <a:r>
                <a:rPr lang="en-US" sz="3127" spc="-200">
                  <a:solidFill>
                    <a:srgbClr val="203D48"/>
                  </a:solidFill>
                  <a:latin typeface="League Spartan"/>
                  <a:ea typeface="League Spartan"/>
                  <a:cs typeface="League Spartan"/>
                  <a:sym typeface="League Spartan"/>
                </a:rPr>
                <a:t>BUSINESS</a:t>
              </a:r>
            </a:p>
          </p:txBody>
        </p:sp>
        <p:sp>
          <p:nvSpPr>
            <p:cNvPr id="15" name="TextBox 15"/>
            <p:cNvSpPr txBox="1"/>
            <p:nvPr/>
          </p:nvSpPr>
          <p:spPr>
            <a:xfrm rot="5400000">
              <a:off x="-511064" y="994145"/>
              <a:ext cx="2522727" cy="622797"/>
            </a:xfrm>
            <a:prstGeom prst="rect">
              <a:avLst/>
            </a:prstGeom>
          </p:spPr>
          <p:txBody>
            <a:bodyPr lIns="0" tIns="0" rIns="0" bIns="0" rtlCol="0" anchor="t">
              <a:spAutoFit/>
            </a:bodyPr>
            <a:lstStyle/>
            <a:p>
              <a:pPr algn="l">
                <a:lnSpc>
                  <a:spcPts val="3194"/>
                </a:lnSpc>
              </a:pPr>
              <a:r>
                <a:rPr lang="en-US" sz="3630" spc="-232">
                  <a:solidFill>
                    <a:srgbClr val="203D48"/>
                  </a:solidFill>
                  <a:latin typeface="League Spartan"/>
                  <a:ea typeface="League Spartan"/>
                  <a:cs typeface="League Spartan"/>
                  <a:sym typeface="League Spartan"/>
                </a:rPr>
                <a:t>JC</a:t>
              </a:r>
            </a:p>
          </p:txBody>
        </p:sp>
        <p:sp>
          <p:nvSpPr>
            <p:cNvPr id="16" name="Freeform 16"/>
            <p:cNvSpPr/>
            <p:nvPr/>
          </p:nvSpPr>
          <p:spPr>
            <a:xfrm rot="5400000">
              <a:off x="244242" y="1424020"/>
              <a:ext cx="1379498" cy="513863"/>
            </a:xfrm>
            <a:custGeom>
              <a:avLst/>
              <a:gdLst/>
              <a:ahLst/>
              <a:cxnLst/>
              <a:rect l="l" t="t" r="r" b="b"/>
              <a:pathLst>
                <a:path w="1379498" h="513863">
                  <a:moveTo>
                    <a:pt x="0" y="0"/>
                  </a:moveTo>
                  <a:lnTo>
                    <a:pt x="1379498" y="0"/>
                  </a:lnTo>
                  <a:lnTo>
                    <a:pt x="1379498" y="513863"/>
                  </a:lnTo>
                  <a:lnTo>
                    <a:pt x="0" y="51386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sp>
        <p:nvSpPr>
          <p:cNvPr id="17" name="Freeform 17"/>
          <p:cNvSpPr/>
          <p:nvPr/>
        </p:nvSpPr>
        <p:spPr>
          <a:xfrm>
            <a:off x="11551640" y="4383055"/>
            <a:ext cx="3589262" cy="4444906"/>
          </a:xfrm>
          <a:custGeom>
            <a:avLst/>
            <a:gdLst/>
            <a:ahLst/>
            <a:cxnLst/>
            <a:rect l="l" t="t" r="r" b="b"/>
            <a:pathLst>
              <a:path w="3589262" h="4444906">
                <a:moveTo>
                  <a:pt x="0" y="0"/>
                </a:moveTo>
                <a:lnTo>
                  <a:pt x="3589262" y="0"/>
                </a:lnTo>
                <a:lnTo>
                  <a:pt x="3589262" y="4444906"/>
                </a:lnTo>
                <a:lnTo>
                  <a:pt x="0" y="4444906"/>
                </a:lnTo>
                <a:lnTo>
                  <a:pt x="0" y="0"/>
                </a:lnTo>
                <a:close/>
              </a:path>
            </a:pathLst>
          </a:custGeom>
          <a:blipFill>
            <a:blip r:embed="rId4"/>
            <a:stretch>
              <a:fillRect/>
            </a:stretch>
          </a:blipFill>
        </p:spPr>
        <p:txBody>
          <a:bodyPr/>
          <a:lstStyle/>
          <a:p>
            <a:endParaRPr lang="en-US"/>
          </a:p>
        </p:txBody>
      </p:sp>
      <p:sp>
        <p:nvSpPr>
          <p:cNvPr id="18" name="Freeform 18"/>
          <p:cNvSpPr/>
          <p:nvPr/>
        </p:nvSpPr>
        <p:spPr>
          <a:xfrm>
            <a:off x="5175055" y="4383055"/>
            <a:ext cx="3250338" cy="4444906"/>
          </a:xfrm>
          <a:custGeom>
            <a:avLst/>
            <a:gdLst/>
            <a:ahLst/>
            <a:cxnLst/>
            <a:rect l="l" t="t" r="r" b="b"/>
            <a:pathLst>
              <a:path w="3250338" h="4444906">
                <a:moveTo>
                  <a:pt x="0" y="0"/>
                </a:moveTo>
                <a:lnTo>
                  <a:pt x="3250338" y="0"/>
                </a:lnTo>
                <a:lnTo>
                  <a:pt x="3250338" y="4444906"/>
                </a:lnTo>
                <a:lnTo>
                  <a:pt x="0" y="4444906"/>
                </a:lnTo>
                <a:lnTo>
                  <a:pt x="0" y="0"/>
                </a:lnTo>
                <a:close/>
              </a:path>
            </a:pathLst>
          </a:custGeom>
          <a:blipFill>
            <a:blip r:embed="rId5"/>
            <a:stretch>
              <a:fillRect/>
            </a:stretch>
          </a:blipFill>
        </p:spPr>
        <p:txBody>
          <a:bodyPr/>
          <a:lstStyle/>
          <a:p>
            <a:endParaRPr lang="en-US"/>
          </a:p>
        </p:txBody>
      </p:sp>
      <p:sp>
        <p:nvSpPr>
          <p:cNvPr id="19" name="TextBox 19"/>
          <p:cNvSpPr txBox="1"/>
          <p:nvPr/>
        </p:nvSpPr>
        <p:spPr>
          <a:xfrm>
            <a:off x="2752518" y="9591295"/>
            <a:ext cx="1724348" cy="531587"/>
          </a:xfrm>
          <a:prstGeom prst="rect">
            <a:avLst/>
          </a:prstGeom>
        </p:spPr>
        <p:txBody>
          <a:bodyPr lIns="0" tIns="0" rIns="0" bIns="0" rtlCol="0" anchor="t">
            <a:spAutoFit/>
          </a:bodyPr>
          <a:lstStyle/>
          <a:p>
            <a:pPr algn="ctr">
              <a:lnSpc>
                <a:spcPts val="4404"/>
              </a:lnSpc>
            </a:pPr>
            <a:r>
              <a:rPr lang="en-US" sz="3145">
                <a:solidFill>
                  <a:srgbClr val="FFFFFF"/>
                </a:solidFill>
                <a:latin typeface="League Spartan"/>
                <a:ea typeface="League Spartan"/>
                <a:cs typeface="League Spartan"/>
                <a:sym typeface="League Spartan"/>
              </a:rPr>
              <a:t>CH 29:</a:t>
            </a:r>
          </a:p>
        </p:txBody>
      </p:sp>
      <p:sp>
        <p:nvSpPr>
          <p:cNvPr id="20" name="TextBox 20"/>
          <p:cNvSpPr txBox="1"/>
          <p:nvPr/>
        </p:nvSpPr>
        <p:spPr>
          <a:xfrm>
            <a:off x="4781666" y="9515095"/>
            <a:ext cx="4911099" cy="607788"/>
          </a:xfrm>
          <a:prstGeom prst="rect">
            <a:avLst/>
          </a:prstGeom>
        </p:spPr>
        <p:txBody>
          <a:bodyPr lIns="0" tIns="0" rIns="0" bIns="0" rtlCol="0" anchor="t">
            <a:spAutoFit/>
          </a:bodyPr>
          <a:lstStyle/>
          <a:p>
            <a:pPr algn="l">
              <a:lnSpc>
                <a:spcPts val="4404"/>
              </a:lnSpc>
              <a:spcBef>
                <a:spcPct val="0"/>
              </a:spcBef>
            </a:pPr>
            <a:r>
              <a:rPr lang="en-US" sz="3145" b="1" i="1">
                <a:solidFill>
                  <a:srgbClr val="FFFFFF"/>
                </a:solidFill>
                <a:latin typeface="Calibri (MS) Bold Italics"/>
                <a:ea typeface="Calibri (MS) Bold Italics"/>
                <a:cs typeface="Calibri (MS) Bold Italics"/>
                <a:sym typeface="Calibri (MS) Bold Italics"/>
              </a:rPr>
              <a:t>LO 3.3</a:t>
            </a:r>
            <a:r>
              <a:rPr lang="en-US" sz="3145" i="1">
                <a:solidFill>
                  <a:srgbClr val="FFFFFF"/>
                </a:solidFill>
                <a:latin typeface="Calibri (MS) Italics"/>
                <a:ea typeface="Calibri (MS) Italics"/>
                <a:cs typeface="Calibri (MS) Italics"/>
                <a:sym typeface="Calibri (MS) Italics"/>
              </a:rPr>
              <a:t>: Demand &amp; Supply</a:t>
            </a:r>
          </a:p>
        </p:txBody>
      </p:sp>
      <p:sp>
        <p:nvSpPr>
          <p:cNvPr id="21" name="TextBox 21"/>
          <p:cNvSpPr txBox="1"/>
          <p:nvPr/>
        </p:nvSpPr>
        <p:spPr>
          <a:xfrm>
            <a:off x="0" y="9591295"/>
            <a:ext cx="2567934" cy="531587"/>
          </a:xfrm>
          <a:prstGeom prst="rect">
            <a:avLst/>
          </a:prstGeom>
        </p:spPr>
        <p:txBody>
          <a:bodyPr lIns="0" tIns="0" rIns="0" bIns="0" rtlCol="0" anchor="t">
            <a:spAutoFit/>
          </a:bodyPr>
          <a:lstStyle/>
          <a:p>
            <a:pPr algn="ctr">
              <a:lnSpc>
                <a:spcPts val="4404"/>
              </a:lnSpc>
            </a:pPr>
            <a:r>
              <a:rPr lang="en-US" sz="3145">
                <a:solidFill>
                  <a:srgbClr val="FFFFFF"/>
                </a:solidFill>
                <a:latin typeface="League Spartan"/>
                <a:ea typeface="League Spartan"/>
                <a:cs typeface="League Spartan"/>
                <a:sym typeface="League Spartan"/>
              </a:rPr>
              <a:t>STRAND 3</a:t>
            </a:r>
          </a:p>
        </p:txBody>
      </p:sp>
      <p:sp>
        <p:nvSpPr>
          <p:cNvPr id="22" name="TextBox 22"/>
          <p:cNvSpPr txBox="1"/>
          <p:nvPr/>
        </p:nvSpPr>
        <p:spPr>
          <a:xfrm>
            <a:off x="1028700" y="2102993"/>
            <a:ext cx="15189752" cy="1623695"/>
          </a:xfrm>
          <a:prstGeom prst="rect">
            <a:avLst/>
          </a:prstGeom>
        </p:spPr>
        <p:txBody>
          <a:bodyPr lIns="0" tIns="0" rIns="0" bIns="0" rtlCol="0" anchor="t">
            <a:spAutoFit/>
          </a:bodyPr>
          <a:lstStyle/>
          <a:p>
            <a:pPr algn="l">
              <a:lnSpc>
                <a:spcPts val="6580"/>
              </a:lnSpc>
            </a:pPr>
            <a:r>
              <a:rPr lang="en-US" sz="4700">
                <a:solidFill>
                  <a:srgbClr val="203D48"/>
                </a:solidFill>
                <a:latin typeface="League Spartan"/>
                <a:ea typeface="League Spartan"/>
                <a:cs typeface="League Spartan"/>
                <a:sym typeface="League Spartan"/>
              </a:rPr>
              <a:t>A complementary good is a good that is </a:t>
            </a:r>
            <a:r>
              <a:rPr lang="en-US" sz="4700">
                <a:solidFill>
                  <a:srgbClr val="38B6FF"/>
                </a:solidFill>
                <a:latin typeface="League Spartan"/>
                <a:ea typeface="League Spartan"/>
                <a:cs typeface="League Spartan"/>
                <a:sym typeface="League Spartan"/>
              </a:rPr>
              <a:t>used together with another good</a:t>
            </a:r>
            <a:r>
              <a:rPr lang="en-US" sz="4700">
                <a:solidFill>
                  <a:srgbClr val="203D48"/>
                </a:solidFill>
                <a:latin typeface="League Spartan"/>
                <a:ea typeface="League Spartan"/>
                <a:cs typeface="League Spartan"/>
                <a:sym typeface="League Spartan"/>
              </a:rPr>
              <a:t>.</a:t>
            </a:r>
          </a:p>
        </p:txBody>
      </p:sp>
      <p:sp>
        <p:nvSpPr>
          <p:cNvPr id="23" name="TextBox 23"/>
          <p:cNvSpPr txBox="1"/>
          <p:nvPr/>
        </p:nvSpPr>
        <p:spPr>
          <a:xfrm>
            <a:off x="8853577" y="6453108"/>
            <a:ext cx="4492694" cy="1392307"/>
          </a:xfrm>
          <a:prstGeom prst="rect">
            <a:avLst/>
          </a:prstGeom>
        </p:spPr>
        <p:txBody>
          <a:bodyPr lIns="0" tIns="0" rIns="0" bIns="0" rtlCol="0" anchor="t">
            <a:spAutoFit/>
          </a:bodyPr>
          <a:lstStyle/>
          <a:p>
            <a:pPr algn="l">
              <a:lnSpc>
                <a:spcPts val="11458"/>
              </a:lnSpc>
            </a:pPr>
            <a:r>
              <a:rPr lang="en-US" sz="8184" b="1">
                <a:solidFill>
                  <a:srgbClr val="38B6FF"/>
                </a:solidFill>
                <a:latin typeface="Garet Bold"/>
                <a:ea typeface="Garet Bold"/>
                <a:cs typeface="Garet Bold"/>
                <a:sym typeface="Garet Bold"/>
              </a:rPr>
              <a:t>and</a:t>
            </a:r>
          </a:p>
        </p:txBody>
      </p:sp>
      <p:sp>
        <p:nvSpPr>
          <p:cNvPr id="24" name="TextBox 24"/>
          <p:cNvSpPr txBox="1"/>
          <p:nvPr/>
        </p:nvSpPr>
        <p:spPr>
          <a:xfrm>
            <a:off x="1028700" y="516081"/>
            <a:ext cx="16009683" cy="1392307"/>
          </a:xfrm>
          <a:prstGeom prst="rect">
            <a:avLst/>
          </a:prstGeom>
        </p:spPr>
        <p:txBody>
          <a:bodyPr lIns="0" tIns="0" rIns="0" bIns="0" rtlCol="0" anchor="t">
            <a:spAutoFit/>
          </a:bodyPr>
          <a:lstStyle/>
          <a:p>
            <a:pPr algn="l">
              <a:lnSpc>
                <a:spcPts val="11458"/>
              </a:lnSpc>
            </a:pPr>
            <a:r>
              <a:rPr lang="en-US" sz="8184" b="1">
                <a:solidFill>
                  <a:srgbClr val="38B6FF"/>
                </a:solidFill>
                <a:latin typeface="Garet Bold"/>
                <a:ea typeface="Garet Bold"/>
                <a:cs typeface="Garet Bold"/>
                <a:sym typeface="Garet Bold"/>
              </a:rPr>
              <a:t>Complimentary Goods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CB78B"/>
        </a:solidFill>
        <a:effectLst/>
      </p:bgPr>
    </p:bg>
    <p:spTree>
      <p:nvGrpSpPr>
        <p:cNvPr id="1" name=""/>
        <p:cNvGrpSpPr/>
        <p:nvPr/>
      </p:nvGrpSpPr>
      <p:grpSpPr>
        <a:xfrm>
          <a:off x="0" y="0"/>
          <a:ext cx="0" cy="0"/>
          <a:chOff x="0" y="0"/>
          <a:chExt cx="0" cy="0"/>
        </a:xfrm>
      </p:grpSpPr>
      <p:sp>
        <p:nvSpPr>
          <p:cNvPr id="2" name="Freeform 2"/>
          <p:cNvSpPr/>
          <p:nvPr/>
        </p:nvSpPr>
        <p:spPr>
          <a:xfrm>
            <a:off x="-1438435" y="-5183063"/>
            <a:ext cx="20653126" cy="20653126"/>
          </a:xfrm>
          <a:custGeom>
            <a:avLst/>
            <a:gdLst/>
            <a:ahLst/>
            <a:cxnLst/>
            <a:rect l="l" t="t" r="r" b="b"/>
            <a:pathLst>
              <a:path w="20653126" h="20653126">
                <a:moveTo>
                  <a:pt x="0" y="0"/>
                </a:moveTo>
                <a:lnTo>
                  <a:pt x="20653126" y="0"/>
                </a:lnTo>
                <a:lnTo>
                  <a:pt x="20653126" y="20653126"/>
                </a:lnTo>
                <a:lnTo>
                  <a:pt x="0" y="20653126"/>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3" name="Group 3"/>
          <p:cNvGrpSpPr/>
          <p:nvPr/>
        </p:nvGrpSpPr>
        <p:grpSpPr>
          <a:xfrm>
            <a:off x="2258404" y="3650799"/>
            <a:ext cx="13860243" cy="6355635"/>
            <a:chOff x="0" y="0"/>
            <a:chExt cx="3650434" cy="1673912"/>
          </a:xfrm>
        </p:grpSpPr>
        <p:sp>
          <p:nvSpPr>
            <p:cNvPr id="4" name="Freeform 4"/>
            <p:cNvSpPr/>
            <p:nvPr/>
          </p:nvSpPr>
          <p:spPr>
            <a:xfrm>
              <a:off x="0" y="0"/>
              <a:ext cx="3650435" cy="1673912"/>
            </a:xfrm>
            <a:custGeom>
              <a:avLst/>
              <a:gdLst/>
              <a:ahLst/>
              <a:cxnLst/>
              <a:rect l="l" t="t" r="r" b="b"/>
              <a:pathLst>
                <a:path w="3650435" h="1673912">
                  <a:moveTo>
                    <a:pt x="35748" y="0"/>
                  </a:moveTo>
                  <a:lnTo>
                    <a:pt x="3614686" y="0"/>
                  </a:lnTo>
                  <a:cubicBezTo>
                    <a:pt x="3624167" y="0"/>
                    <a:pt x="3633260" y="3766"/>
                    <a:pt x="3639964" y="10470"/>
                  </a:cubicBezTo>
                  <a:cubicBezTo>
                    <a:pt x="3646668" y="17175"/>
                    <a:pt x="3650435" y="26267"/>
                    <a:pt x="3650435" y="35748"/>
                  </a:cubicBezTo>
                  <a:lnTo>
                    <a:pt x="3650435" y="1638163"/>
                  </a:lnTo>
                  <a:cubicBezTo>
                    <a:pt x="3650435" y="1657907"/>
                    <a:pt x="3634429" y="1673912"/>
                    <a:pt x="3614686" y="1673912"/>
                  </a:cubicBezTo>
                  <a:lnTo>
                    <a:pt x="35748" y="1673912"/>
                  </a:lnTo>
                  <a:cubicBezTo>
                    <a:pt x="16005" y="1673912"/>
                    <a:pt x="0" y="1657907"/>
                    <a:pt x="0" y="1638163"/>
                  </a:cubicBezTo>
                  <a:lnTo>
                    <a:pt x="0" y="35748"/>
                  </a:lnTo>
                  <a:cubicBezTo>
                    <a:pt x="0" y="16005"/>
                    <a:pt x="16005" y="0"/>
                    <a:pt x="35748" y="0"/>
                  </a:cubicBezTo>
                  <a:close/>
                </a:path>
              </a:pathLst>
            </a:custGeom>
            <a:solidFill>
              <a:srgbClr val="FCFCFC"/>
            </a:solidFill>
            <a:ln w="38100" cap="rnd">
              <a:solidFill>
                <a:srgbClr val="000000"/>
              </a:solidFill>
              <a:prstDash val="solid"/>
              <a:round/>
            </a:ln>
          </p:spPr>
          <p:txBody>
            <a:bodyPr/>
            <a:lstStyle/>
            <a:p>
              <a:endParaRPr lang="en-US"/>
            </a:p>
          </p:txBody>
        </p:sp>
        <p:sp>
          <p:nvSpPr>
            <p:cNvPr id="5" name="TextBox 5"/>
            <p:cNvSpPr txBox="1"/>
            <p:nvPr/>
          </p:nvSpPr>
          <p:spPr>
            <a:xfrm>
              <a:off x="0" y="-57150"/>
              <a:ext cx="3650434" cy="1731062"/>
            </a:xfrm>
            <a:prstGeom prst="rect">
              <a:avLst/>
            </a:prstGeom>
          </p:spPr>
          <p:txBody>
            <a:bodyPr lIns="50800" tIns="50800" rIns="50800" bIns="50800" rtlCol="0" anchor="ctr"/>
            <a:lstStyle/>
            <a:p>
              <a:pPr algn="ctr">
                <a:lnSpc>
                  <a:spcPts val="1960"/>
                </a:lnSpc>
              </a:pPr>
              <a:endParaRPr/>
            </a:p>
          </p:txBody>
        </p:sp>
      </p:grpSp>
      <p:sp>
        <p:nvSpPr>
          <p:cNvPr id="6" name="Freeform 6"/>
          <p:cNvSpPr/>
          <p:nvPr/>
        </p:nvSpPr>
        <p:spPr>
          <a:xfrm>
            <a:off x="2801718" y="3863166"/>
            <a:ext cx="12684564" cy="5973453"/>
          </a:xfrm>
          <a:custGeom>
            <a:avLst/>
            <a:gdLst/>
            <a:ahLst/>
            <a:cxnLst/>
            <a:rect l="l" t="t" r="r" b="b"/>
            <a:pathLst>
              <a:path w="12684564" h="5973453">
                <a:moveTo>
                  <a:pt x="0" y="0"/>
                </a:moveTo>
                <a:lnTo>
                  <a:pt x="12684564" y="0"/>
                </a:lnTo>
                <a:lnTo>
                  <a:pt x="12684564" y="5973453"/>
                </a:lnTo>
                <a:lnTo>
                  <a:pt x="0" y="5973453"/>
                </a:lnTo>
                <a:lnTo>
                  <a:pt x="0" y="0"/>
                </a:lnTo>
                <a:close/>
              </a:path>
            </a:pathLst>
          </a:custGeom>
          <a:blipFill>
            <a:blip r:embed="rId3"/>
            <a:stretch>
              <a:fillRect l="-491" t="-1043" r="-1670" b="-1460"/>
            </a:stretch>
          </a:blipFill>
        </p:spPr>
        <p:txBody>
          <a:bodyPr/>
          <a:lstStyle/>
          <a:p>
            <a:endParaRPr lang="en-US"/>
          </a:p>
        </p:txBody>
      </p:sp>
      <p:sp>
        <p:nvSpPr>
          <p:cNvPr id="7" name="Freeform 7"/>
          <p:cNvSpPr/>
          <p:nvPr/>
        </p:nvSpPr>
        <p:spPr>
          <a:xfrm>
            <a:off x="14842941" y="618206"/>
            <a:ext cx="2551413" cy="2714269"/>
          </a:xfrm>
          <a:custGeom>
            <a:avLst/>
            <a:gdLst/>
            <a:ahLst/>
            <a:cxnLst/>
            <a:rect l="l" t="t" r="r" b="b"/>
            <a:pathLst>
              <a:path w="2551413" h="2714269">
                <a:moveTo>
                  <a:pt x="0" y="0"/>
                </a:moveTo>
                <a:lnTo>
                  <a:pt x="2551412" y="0"/>
                </a:lnTo>
                <a:lnTo>
                  <a:pt x="2551412" y="2714269"/>
                </a:lnTo>
                <a:lnTo>
                  <a:pt x="0" y="2714269"/>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8" name="TextBox 8"/>
          <p:cNvSpPr txBox="1"/>
          <p:nvPr/>
        </p:nvSpPr>
        <p:spPr>
          <a:xfrm>
            <a:off x="4328542" y="456281"/>
            <a:ext cx="9630917" cy="2947523"/>
          </a:xfrm>
          <a:prstGeom prst="rect">
            <a:avLst/>
          </a:prstGeom>
        </p:spPr>
        <p:txBody>
          <a:bodyPr lIns="0" tIns="0" rIns="0" bIns="0" rtlCol="0" anchor="t">
            <a:spAutoFit/>
          </a:bodyPr>
          <a:lstStyle/>
          <a:p>
            <a:pPr algn="ctr">
              <a:lnSpc>
                <a:spcPts val="11838"/>
              </a:lnSpc>
            </a:pPr>
            <a:r>
              <a:rPr lang="en-US" sz="8455" b="1">
                <a:solidFill>
                  <a:srgbClr val="203D48"/>
                </a:solidFill>
                <a:latin typeface="Garet Bold"/>
                <a:ea typeface="Garet Bold"/>
                <a:cs typeface="Garet Bold"/>
                <a:sym typeface="Garet Bold"/>
              </a:rPr>
              <a:t>Exam Corner</a:t>
            </a:r>
          </a:p>
          <a:p>
            <a:pPr algn="ctr">
              <a:lnSpc>
                <a:spcPts val="11838"/>
              </a:lnSpc>
            </a:pPr>
            <a:r>
              <a:rPr lang="en-US" sz="8455" b="1">
                <a:solidFill>
                  <a:srgbClr val="203D48"/>
                </a:solidFill>
                <a:latin typeface="Garet Bold"/>
                <a:ea typeface="Garet Bold"/>
                <a:cs typeface="Garet Bold"/>
                <a:sym typeface="Garet Bold"/>
              </a:rPr>
              <a:t>2022 Q16 (iv)</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049F84"/>
        </a:solidFill>
        <a:effectLst/>
      </p:bgPr>
    </p:bg>
    <p:spTree>
      <p:nvGrpSpPr>
        <p:cNvPr id="1" name=""/>
        <p:cNvGrpSpPr/>
        <p:nvPr/>
      </p:nvGrpSpPr>
      <p:grpSpPr>
        <a:xfrm>
          <a:off x="0" y="0"/>
          <a:ext cx="0" cy="0"/>
          <a:chOff x="0" y="0"/>
          <a:chExt cx="0" cy="0"/>
        </a:xfrm>
      </p:grpSpPr>
      <p:grpSp>
        <p:nvGrpSpPr>
          <p:cNvPr id="2" name="Group 2"/>
          <p:cNvGrpSpPr/>
          <p:nvPr/>
        </p:nvGrpSpPr>
        <p:grpSpPr>
          <a:xfrm>
            <a:off x="1226113" y="2960453"/>
            <a:ext cx="10507344" cy="5890713"/>
            <a:chOff x="0" y="0"/>
            <a:chExt cx="3397149" cy="1904538"/>
          </a:xfrm>
        </p:grpSpPr>
        <p:sp>
          <p:nvSpPr>
            <p:cNvPr id="3" name="Freeform 3"/>
            <p:cNvSpPr/>
            <p:nvPr/>
          </p:nvSpPr>
          <p:spPr>
            <a:xfrm>
              <a:off x="0" y="0"/>
              <a:ext cx="3397149" cy="1904538"/>
            </a:xfrm>
            <a:custGeom>
              <a:avLst/>
              <a:gdLst/>
              <a:ahLst/>
              <a:cxnLst/>
              <a:rect l="l" t="t" r="r" b="b"/>
              <a:pathLst>
                <a:path w="3397149" h="1904538">
                  <a:moveTo>
                    <a:pt x="33156" y="0"/>
                  </a:moveTo>
                  <a:lnTo>
                    <a:pt x="3363992" y="0"/>
                  </a:lnTo>
                  <a:cubicBezTo>
                    <a:pt x="3382304" y="0"/>
                    <a:pt x="3397149" y="14845"/>
                    <a:pt x="3397149" y="33156"/>
                  </a:cubicBezTo>
                  <a:lnTo>
                    <a:pt x="3397149" y="1871381"/>
                  </a:lnTo>
                  <a:cubicBezTo>
                    <a:pt x="3397149" y="1880175"/>
                    <a:pt x="3393656" y="1888608"/>
                    <a:pt x="3387437" y="1894826"/>
                  </a:cubicBezTo>
                  <a:cubicBezTo>
                    <a:pt x="3381220" y="1901044"/>
                    <a:pt x="3372786" y="1904538"/>
                    <a:pt x="3363992" y="1904538"/>
                  </a:cubicBezTo>
                  <a:lnTo>
                    <a:pt x="33156" y="1904538"/>
                  </a:lnTo>
                  <a:cubicBezTo>
                    <a:pt x="14845" y="1904538"/>
                    <a:pt x="0" y="1889693"/>
                    <a:pt x="0" y="1871381"/>
                  </a:cubicBezTo>
                  <a:lnTo>
                    <a:pt x="0" y="33156"/>
                  </a:lnTo>
                  <a:cubicBezTo>
                    <a:pt x="0" y="14845"/>
                    <a:pt x="14845" y="0"/>
                    <a:pt x="33156" y="0"/>
                  </a:cubicBezTo>
                  <a:close/>
                </a:path>
              </a:pathLst>
            </a:custGeom>
            <a:solidFill>
              <a:srgbClr val="F4F6FC"/>
            </a:solidFill>
            <a:ln w="28575" cap="rnd">
              <a:solidFill>
                <a:srgbClr val="000000"/>
              </a:solidFill>
              <a:prstDash val="solid"/>
              <a:round/>
            </a:ln>
          </p:spPr>
          <p:txBody>
            <a:bodyPr/>
            <a:lstStyle/>
            <a:p>
              <a:endParaRPr lang="en-US"/>
            </a:p>
          </p:txBody>
        </p:sp>
        <p:sp>
          <p:nvSpPr>
            <p:cNvPr id="4" name="TextBox 4"/>
            <p:cNvSpPr txBox="1"/>
            <p:nvPr/>
          </p:nvSpPr>
          <p:spPr>
            <a:xfrm>
              <a:off x="0" y="-57150"/>
              <a:ext cx="3397149" cy="1961688"/>
            </a:xfrm>
            <a:prstGeom prst="rect">
              <a:avLst/>
            </a:prstGeom>
          </p:spPr>
          <p:txBody>
            <a:bodyPr lIns="50800" tIns="50800" rIns="50800" bIns="50800" rtlCol="0" anchor="ctr"/>
            <a:lstStyle/>
            <a:p>
              <a:pPr algn="ctr">
                <a:lnSpc>
                  <a:spcPts val="1960"/>
                </a:lnSpc>
              </a:pPr>
              <a:endParaRPr/>
            </a:p>
          </p:txBody>
        </p:sp>
      </p:grpSp>
      <p:grpSp>
        <p:nvGrpSpPr>
          <p:cNvPr id="5" name="Group 5"/>
          <p:cNvGrpSpPr/>
          <p:nvPr/>
        </p:nvGrpSpPr>
        <p:grpSpPr>
          <a:xfrm>
            <a:off x="12593205" y="2168033"/>
            <a:ext cx="5121022" cy="6349815"/>
            <a:chOff x="0" y="0"/>
            <a:chExt cx="1757565" cy="2179294"/>
          </a:xfrm>
        </p:grpSpPr>
        <p:sp>
          <p:nvSpPr>
            <p:cNvPr id="6" name="Freeform 6"/>
            <p:cNvSpPr/>
            <p:nvPr/>
          </p:nvSpPr>
          <p:spPr>
            <a:xfrm>
              <a:off x="0" y="0"/>
              <a:ext cx="1757565" cy="2179294"/>
            </a:xfrm>
            <a:custGeom>
              <a:avLst/>
              <a:gdLst/>
              <a:ahLst/>
              <a:cxnLst/>
              <a:rect l="l" t="t" r="r" b="b"/>
              <a:pathLst>
                <a:path w="1757565" h="2179294">
                  <a:moveTo>
                    <a:pt x="68031" y="0"/>
                  </a:moveTo>
                  <a:lnTo>
                    <a:pt x="1689534" y="0"/>
                  </a:lnTo>
                  <a:cubicBezTo>
                    <a:pt x="1707577" y="0"/>
                    <a:pt x="1724881" y="7167"/>
                    <a:pt x="1737639" y="19926"/>
                  </a:cubicBezTo>
                  <a:cubicBezTo>
                    <a:pt x="1750397" y="32684"/>
                    <a:pt x="1757565" y="49988"/>
                    <a:pt x="1757565" y="68031"/>
                  </a:cubicBezTo>
                  <a:lnTo>
                    <a:pt x="1757565" y="2111263"/>
                  </a:lnTo>
                  <a:cubicBezTo>
                    <a:pt x="1757565" y="2148835"/>
                    <a:pt x="1727106" y="2179294"/>
                    <a:pt x="1689534" y="2179294"/>
                  </a:cubicBezTo>
                  <a:lnTo>
                    <a:pt x="68031" y="2179294"/>
                  </a:lnTo>
                  <a:cubicBezTo>
                    <a:pt x="30458" y="2179294"/>
                    <a:pt x="0" y="2148835"/>
                    <a:pt x="0" y="2111263"/>
                  </a:cubicBezTo>
                  <a:lnTo>
                    <a:pt x="0" y="68031"/>
                  </a:lnTo>
                  <a:cubicBezTo>
                    <a:pt x="0" y="30458"/>
                    <a:pt x="30458" y="0"/>
                    <a:pt x="68031" y="0"/>
                  </a:cubicBezTo>
                  <a:close/>
                </a:path>
              </a:pathLst>
            </a:custGeom>
            <a:solidFill>
              <a:srgbClr val="FFDE5C"/>
            </a:solidFill>
            <a:ln w="28575" cap="rnd">
              <a:solidFill>
                <a:srgbClr val="000000"/>
              </a:solidFill>
              <a:prstDash val="solid"/>
              <a:round/>
            </a:ln>
          </p:spPr>
          <p:txBody>
            <a:bodyPr/>
            <a:lstStyle/>
            <a:p>
              <a:endParaRPr lang="en-US"/>
            </a:p>
          </p:txBody>
        </p:sp>
        <p:sp>
          <p:nvSpPr>
            <p:cNvPr id="7" name="TextBox 7"/>
            <p:cNvSpPr txBox="1"/>
            <p:nvPr/>
          </p:nvSpPr>
          <p:spPr>
            <a:xfrm>
              <a:off x="0" y="-57150"/>
              <a:ext cx="1757565" cy="2236444"/>
            </a:xfrm>
            <a:prstGeom prst="rect">
              <a:avLst/>
            </a:prstGeom>
          </p:spPr>
          <p:txBody>
            <a:bodyPr lIns="50800" tIns="50800" rIns="50800" bIns="50800" rtlCol="0" anchor="ctr"/>
            <a:lstStyle/>
            <a:p>
              <a:pPr algn="ctr">
                <a:lnSpc>
                  <a:spcPts val="1960"/>
                </a:lnSpc>
              </a:pPr>
              <a:endParaRPr/>
            </a:p>
          </p:txBody>
        </p:sp>
      </p:grpSp>
      <p:grpSp>
        <p:nvGrpSpPr>
          <p:cNvPr id="8" name="Group 8"/>
          <p:cNvGrpSpPr/>
          <p:nvPr/>
        </p:nvGrpSpPr>
        <p:grpSpPr>
          <a:xfrm rot="-5400000">
            <a:off x="9968777" y="1967777"/>
            <a:ext cx="802671" cy="15835774"/>
            <a:chOff x="0" y="0"/>
            <a:chExt cx="182880" cy="3608017"/>
          </a:xfrm>
        </p:grpSpPr>
        <p:sp>
          <p:nvSpPr>
            <p:cNvPr id="9" name="Freeform 9"/>
            <p:cNvSpPr/>
            <p:nvPr/>
          </p:nvSpPr>
          <p:spPr>
            <a:xfrm>
              <a:off x="0" y="0"/>
              <a:ext cx="182880" cy="3608017"/>
            </a:xfrm>
            <a:custGeom>
              <a:avLst/>
              <a:gdLst/>
              <a:ahLst/>
              <a:cxnLst/>
              <a:rect l="l" t="t" r="r" b="b"/>
              <a:pathLst>
                <a:path w="182880" h="3608017">
                  <a:moveTo>
                    <a:pt x="0" y="0"/>
                  </a:moveTo>
                  <a:lnTo>
                    <a:pt x="182880" y="0"/>
                  </a:lnTo>
                  <a:lnTo>
                    <a:pt x="182880" y="3608017"/>
                  </a:lnTo>
                  <a:lnTo>
                    <a:pt x="0" y="3608017"/>
                  </a:lnTo>
                  <a:close/>
                </a:path>
              </a:pathLst>
            </a:custGeom>
            <a:solidFill>
              <a:srgbClr val="203D48"/>
            </a:solidFill>
          </p:spPr>
          <p:txBody>
            <a:bodyPr/>
            <a:lstStyle/>
            <a:p>
              <a:endParaRPr lang="en-US"/>
            </a:p>
          </p:txBody>
        </p:sp>
        <p:sp>
          <p:nvSpPr>
            <p:cNvPr id="10" name="TextBox 10"/>
            <p:cNvSpPr txBox="1"/>
            <p:nvPr/>
          </p:nvSpPr>
          <p:spPr>
            <a:xfrm>
              <a:off x="0" y="-57150"/>
              <a:ext cx="182880" cy="3665167"/>
            </a:xfrm>
            <a:prstGeom prst="rect">
              <a:avLst/>
            </a:prstGeom>
          </p:spPr>
          <p:txBody>
            <a:bodyPr lIns="50800" tIns="50800" rIns="50800" bIns="50800" rtlCol="0" anchor="ctr"/>
            <a:lstStyle/>
            <a:p>
              <a:pPr algn="ctr">
                <a:lnSpc>
                  <a:spcPts val="1960"/>
                </a:lnSpc>
              </a:pPr>
              <a:endParaRPr/>
            </a:p>
          </p:txBody>
        </p:sp>
      </p:grpSp>
      <p:sp>
        <p:nvSpPr>
          <p:cNvPr id="11" name="Freeform 11"/>
          <p:cNvSpPr/>
          <p:nvPr/>
        </p:nvSpPr>
        <p:spPr>
          <a:xfrm>
            <a:off x="14863030" y="470940"/>
            <a:ext cx="2396270" cy="1296981"/>
          </a:xfrm>
          <a:custGeom>
            <a:avLst/>
            <a:gdLst/>
            <a:ahLst/>
            <a:cxnLst/>
            <a:rect l="l" t="t" r="r" b="b"/>
            <a:pathLst>
              <a:path w="2396270" h="1296981">
                <a:moveTo>
                  <a:pt x="0" y="0"/>
                </a:moveTo>
                <a:lnTo>
                  <a:pt x="2396270" y="0"/>
                </a:lnTo>
                <a:lnTo>
                  <a:pt x="2396270" y="1296981"/>
                </a:lnTo>
                <a:lnTo>
                  <a:pt x="0" y="1296981"/>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12" name="Freeform 12"/>
          <p:cNvSpPr/>
          <p:nvPr/>
        </p:nvSpPr>
        <p:spPr>
          <a:xfrm>
            <a:off x="1662945" y="291666"/>
            <a:ext cx="2813920" cy="2170236"/>
          </a:xfrm>
          <a:custGeom>
            <a:avLst/>
            <a:gdLst/>
            <a:ahLst/>
            <a:cxnLst/>
            <a:rect l="l" t="t" r="r" b="b"/>
            <a:pathLst>
              <a:path w="2813920" h="2170236">
                <a:moveTo>
                  <a:pt x="0" y="0"/>
                </a:moveTo>
                <a:lnTo>
                  <a:pt x="2813921" y="0"/>
                </a:lnTo>
                <a:lnTo>
                  <a:pt x="2813921" y="2170236"/>
                </a:lnTo>
                <a:lnTo>
                  <a:pt x="0" y="2170236"/>
                </a:lnTo>
                <a:lnTo>
                  <a:pt x="0" y="0"/>
                </a:lnTo>
                <a:close/>
              </a:path>
            </a:pathLst>
          </a:custGeom>
          <a:blipFill>
            <a:blip r:embed="rId3"/>
            <a:stretch>
              <a:fillRect/>
            </a:stretch>
          </a:blipFill>
        </p:spPr>
        <p:txBody>
          <a:bodyPr/>
          <a:lstStyle/>
          <a:p>
            <a:endParaRPr lang="en-US"/>
          </a:p>
        </p:txBody>
      </p:sp>
      <p:sp>
        <p:nvSpPr>
          <p:cNvPr id="13" name="TextBox 13"/>
          <p:cNvSpPr txBox="1"/>
          <p:nvPr/>
        </p:nvSpPr>
        <p:spPr>
          <a:xfrm>
            <a:off x="13049939" y="2479000"/>
            <a:ext cx="4209361" cy="5746241"/>
          </a:xfrm>
          <a:prstGeom prst="rect">
            <a:avLst/>
          </a:prstGeom>
        </p:spPr>
        <p:txBody>
          <a:bodyPr lIns="0" tIns="0" rIns="0" bIns="0" rtlCol="0" anchor="t">
            <a:spAutoFit/>
          </a:bodyPr>
          <a:lstStyle/>
          <a:p>
            <a:pPr algn="ctr">
              <a:lnSpc>
                <a:spcPts val="2839"/>
              </a:lnSpc>
              <a:spcBef>
                <a:spcPct val="0"/>
              </a:spcBef>
            </a:pPr>
            <a:r>
              <a:rPr lang="en-US" sz="2027">
                <a:solidFill>
                  <a:srgbClr val="203C48"/>
                </a:solidFill>
                <a:latin typeface="League Spartan"/>
                <a:ea typeface="League Spartan"/>
                <a:cs typeface="League Spartan"/>
                <a:sym typeface="League Spartan"/>
              </a:rPr>
              <a:t>When deciding if goods are substitutes or complementary, ask yourself:</a:t>
            </a:r>
          </a:p>
          <a:p>
            <a:pPr algn="ctr">
              <a:lnSpc>
                <a:spcPts val="2839"/>
              </a:lnSpc>
              <a:spcBef>
                <a:spcPct val="0"/>
              </a:spcBef>
            </a:pPr>
            <a:endParaRPr lang="en-US" sz="2027">
              <a:solidFill>
                <a:srgbClr val="203C48"/>
              </a:solidFill>
              <a:latin typeface="League Spartan"/>
              <a:ea typeface="League Spartan"/>
              <a:cs typeface="League Spartan"/>
              <a:sym typeface="League Spartan"/>
            </a:endParaRPr>
          </a:p>
          <a:p>
            <a:pPr algn="ctr">
              <a:lnSpc>
                <a:spcPts val="2839"/>
              </a:lnSpc>
              <a:spcBef>
                <a:spcPct val="0"/>
              </a:spcBef>
            </a:pPr>
            <a:r>
              <a:rPr lang="en-US" sz="2027">
                <a:solidFill>
                  <a:srgbClr val="203C48"/>
                </a:solidFill>
                <a:latin typeface="League Spartan"/>
                <a:ea typeface="League Spartan"/>
                <a:cs typeface="League Spartan"/>
                <a:sym typeface="League Spartan"/>
              </a:rPr>
              <a:t>Could this good be used in place of another good? If yes, it is a substitute good.</a:t>
            </a:r>
          </a:p>
          <a:p>
            <a:pPr algn="ctr">
              <a:lnSpc>
                <a:spcPts val="2839"/>
              </a:lnSpc>
              <a:spcBef>
                <a:spcPct val="0"/>
              </a:spcBef>
            </a:pPr>
            <a:endParaRPr lang="en-US" sz="2027">
              <a:solidFill>
                <a:srgbClr val="203C48"/>
              </a:solidFill>
              <a:latin typeface="League Spartan"/>
              <a:ea typeface="League Spartan"/>
              <a:cs typeface="League Spartan"/>
              <a:sym typeface="League Spartan"/>
            </a:endParaRPr>
          </a:p>
          <a:p>
            <a:pPr algn="ctr">
              <a:lnSpc>
                <a:spcPts val="2839"/>
              </a:lnSpc>
              <a:spcBef>
                <a:spcPct val="0"/>
              </a:spcBef>
            </a:pPr>
            <a:r>
              <a:rPr lang="en-US" sz="2027">
                <a:solidFill>
                  <a:srgbClr val="203C48"/>
                </a:solidFill>
                <a:latin typeface="League Spartan"/>
                <a:ea typeface="League Spartan"/>
                <a:cs typeface="League Spartan"/>
                <a:sym typeface="League Spartan"/>
              </a:rPr>
              <a:t>Could this good be used together with another good? If yes, it is a complementary good.</a:t>
            </a:r>
          </a:p>
          <a:p>
            <a:pPr algn="ctr">
              <a:lnSpc>
                <a:spcPts val="2839"/>
              </a:lnSpc>
              <a:spcBef>
                <a:spcPct val="0"/>
              </a:spcBef>
            </a:pPr>
            <a:endParaRPr lang="en-US" sz="2027">
              <a:solidFill>
                <a:srgbClr val="203C48"/>
              </a:solidFill>
              <a:latin typeface="League Spartan"/>
              <a:ea typeface="League Spartan"/>
              <a:cs typeface="League Spartan"/>
              <a:sym typeface="League Spartan"/>
            </a:endParaRPr>
          </a:p>
          <a:p>
            <a:pPr algn="ctr">
              <a:lnSpc>
                <a:spcPts val="2839"/>
              </a:lnSpc>
              <a:spcBef>
                <a:spcPct val="0"/>
              </a:spcBef>
            </a:pPr>
            <a:r>
              <a:rPr lang="en-US" sz="2027">
                <a:solidFill>
                  <a:srgbClr val="203C48"/>
                </a:solidFill>
                <a:latin typeface="League Spartan"/>
                <a:ea typeface="League Spartan"/>
                <a:cs typeface="League Spartan"/>
                <a:sym typeface="League Spartan"/>
              </a:rPr>
              <a:t>Always include an example of goods when explaining each term in an exam.</a:t>
            </a:r>
          </a:p>
        </p:txBody>
      </p:sp>
      <p:sp>
        <p:nvSpPr>
          <p:cNvPr id="14" name="TextBox 14"/>
          <p:cNvSpPr txBox="1"/>
          <p:nvPr/>
        </p:nvSpPr>
        <p:spPr>
          <a:xfrm>
            <a:off x="1536296" y="3105083"/>
            <a:ext cx="9950989" cy="5302897"/>
          </a:xfrm>
          <a:prstGeom prst="rect">
            <a:avLst/>
          </a:prstGeom>
        </p:spPr>
        <p:txBody>
          <a:bodyPr lIns="0" tIns="0" rIns="0" bIns="0" rtlCol="0" anchor="t">
            <a:spAutoFit/>
          </a:bodyPr>
          <a:lstStyle/>
          <a:p>
            <a:pPr algn="l">
              <a:lnSpc>
                <a:spcPts val="3881"/>
              </a:lnSpc>
            </a:pPr>
            <a:r>
              <a:rPr lang="en-US" sz="2218" b="1">
                <a:solidFill>
                  <a:srgbClr val="203D48"/>
                </a:solidFill>
                <a:latin typeface="Garet Bold"/>
                <a:ea typeface="Garet Bold"/>
                <a:cs typeface="Garet Bold"/>
                <a:sym typeface="Garet Bold"/>
              </a:rPr>
              <a:t>Q1 </a:t>
            </a:r>
            <a:r>
              <a:rPr lang="en-US" sz="2218">
                <a:solidFill>
                  <a:srgbClr val="203D48"/>
                </a:solidFill>
                <a:latin typeface="Garet"/>
                <a:ea typeface="Garet"/>
                <a:cs typeface="Garet"/>
                <a:sym typeface="Garet"/>
              </a:rPr>
              <a:t>Indicate whether the following items are likely to be substitutes for or complementary to a Large Coke in McDonalds:</a:t>
            </a:r>
          </a:p>
          <a:p>
            <a:pPr algn="l">
              <a:lnSpc>
                <a:spcPts val="3881"/>
              </a:lnSpc>
            </a:pPr>
            <a:endParaRPr lang="en-US" sz="2218">
              <a:solidFill>
                <a:srgbClr val="203D48"/>
              </a:solidFill>
              <a:latin typeface="Garet"/>
              <a:ea typeface="Garet"/>
              <a:cs typeface="Garet"/>
              <a:sym typeface="Garet"/>
            </a:endParaRPr>
          </a:p>
          <a:p>
            <a:pPr algn="l">
              <a:lnSpc>
                <a:spcPts val="3881"/>
              </a:lnSpc>
            </a:pPr>
            <a:r>
              <a:rPr lang="en-US" sz="2218" b="1">
                <a:solidFill>
                  <a:srgbClr val="203D48"/>
                </a:solidFill>
                <a:latin typeface="Garet Bold"/>
                <a:ea typeface="Garet Bold"/>
                <a:cs typeface="Garet Bold"/>
                <a:sym typeface="Garet Bold"/>
              </a:rPr>
              <a:t>(i) Chips          (ii) Sprite         (iii) Vanilla Milkshake  (iv) Big Mac</a:t>
            </a:r>
          </a:p>
          <a:p>
            <a:pPr algn="l">
              <a:lnSpc>
                <a:spcPts val="3881"/>
              </a:lnSpc>
            </a:pPr>
            <a:endParaRPr lang="en-US" sz="2218" b="1">
              <a:solidFill>
                <a:srgbClr val="203D48"/>
              </a:solidFill>
              <a:latin typeface="Garet Bold"/>
              <a:ea typeface="Garet Bold"/>
              <a:cs typeface="Garet Bold"/>
              <a:sym typeface="Garet Bold"/>
            </a:endParaRPr>
          </a:p>
          <a:p>
            <a:pPr algn="l">
              <a:lnSpc>
                <a:spcPts val="3881"/>
              </a:lnSpc>
            </a:pPr>
            <a:r>
              <a:rPr lang="en-US" sz="2218" b="1">
                <a:solidFill>
                  <a:srgbClr val="203D48"/>
                </a:solidFill>
                <a:latin typeface="Garet Bold"/>
                <a:ea typeface="Garet Bold"/>
                <a:cs typeface="Garet Bold"/>
                <a:sym typeface="Garet Bold"/>
              </a:rPr>
              <a:t>Q2 </a:t>
            </a:r>
            <a:r>
              <a:rPr lang="en-US" sz="2218">
                <a:solidFill>
                  <a:srgbClr val="203D48"/>
                </a:solidFill>
                <a:latin typeface="Garet"/>
                <a:ea typeface="Garet"/>
                <a:cs typeface="Garet"/>
                <a:sym typeface="Garet"/>
              </a:rPr>
              <a:t>Choose whether the following pairs of items are substitutes for or complementary for each other:</a:t>
            </a:r>
          </a:p>
          <a:p>
            <a:pPr algn="l">
              <a:lnSpc>
                <a:spcPts val="3881"/>
              </a:lnSpc>
            </a:pPr>
            <a:r>
              <a:rPr lang="en-US" sz="2218" b="1">
                <a:solidFill>
                  <a:srgbClr val="203D48"/>
                </a:solidFill>
                <a:latin typeface="Garet Bold"/>
                <a:ea typeface="Garet Bold"/>
                <a:cs typeface="Garet Bold"/>
                <a:sym typeface="Garet Bold"/>
              </a:rPr>
              <a:t>(i) Coca-Cola and Pepsi         </a:t>
            </a:r>
          </a:p>
          <a:p>
            <a:pPr algn="l">
              <a:lnSpc>
                <a:spcPts val="3881"/>
              </a:lnSpc>
            </a:pPr>
            <a:r>
              <a:rPr lang="en-US" sz="2218" b="1">
                <a:solidFill>
                  <a:srgbClr val="203D48"/>
                </a:solidFill>
                <a:latin typeface="Garet Bold"/>
                <a:ea typeface="Garet Bold"/>
                <a:cs typeface="Garet Bold"/>
                <a:sym typeface="Garet Bold"/>
              </a:rPr>
              <a:t>(ii) Cereal and milk     </a:t>
            </a:r>
          </a:p>
          <a:p>
            <a:pPr algn="l">
              <a:lnSpc>
                <a:spcPts val="3881"/>
              </a:lnSpc>
            </a:pPr>
            <a:r>
              <a:rPr lang="en-US" sz="2218" b="1">
                <a:solidFill>
                  <a:srgbClr val="203D48"/>
                </a:solidFill>
                <a:latin typeface="Garet Bold"/>
                <a:ea typeface="Garet Bold"/>
                <a:cs typeface="Garet Bold"/>
                <a:sym typeface="Garet Bold"/>
              </a:rPr>
              <a:t>(iii) An iPhone App and an iPhone    </a:t>
            </a:r>
          </a:p>
          <a:p>
            <a:pPr algn="l">
              <a:lnSpc>
                <a:spcPts val="3881"/>
              </a:lnSpc>
            </a:pPr>
            <a:r>
              <a:rPr lang="en-US" sz="2218" b="1">
                <a:solidFill>
                  <a:srgbClr val="203D48"/>
                </a:solidFill>
                <a:latin typeface="Garet Bold"/>
                <a:ea typeface="Garet Bold"/>
                <a:cs typeface="Garet Bold"/>
                <a:sym typeface="Garet Bold"/>
              </a:rPr>
              <a:t>(iv) Golf clubs and golf balls</a:t>
            </a:r>
          </a:p>
        </p:txBody>
      </p:sp>
      <p:sp>
        <p:nvSpPr>
          <p:cNvPr id="15" name="TextBox 15"/>
          <p:cNvSpPr txBox="1"/>
          <p:nvPr/>
        </p:nvSpPr>
        <p:spPr>
          <a:xfrm>
            <a:off x="87513" y="1016791"/>
            <a:ext cx="1882375" cy="1445112"/>
          </a:xfrm>
          <a:prstGeom prst="rect">
            <a:avLst/>
          </a:prstGeom>
        </p:spPr>
        <p:txBody>
          <a:bodyPr lIns="0" tIns="0" rIns="0" bIns="0" rtlCol="0" anchor="t">
            <a:spAutoFit/>
          </a:bodyPr>
          <a:lstStyle/>
          <a:p>
            <a:pPr algn="ctr">
              <a:lnSpc>
                <a:spcPts val="3861"/>
              </a:lnSpc>
              <a:spcBef>
                <a:spcPct val="0"/>
              </a:spcBef>
            </a:pPr>
            <a:r>
              <a:rPr lang="en-US" sz="2758">
                <a:solidFill>
                  <a:srgbClr val="F4F6FC"/>
                </a:solidFill>
                <a:latin typeface="League Spartan"/>
                <a:ea typeface="League Spartan"/>
                <a:cs typeface="League Spartan"/>
                <a:sym typeface="League Spartan"/>
              </a:rPr>
              <a:t>CLASS ACTIVITY 29.3</a:t>
            </a:r>
          </a:p>
        </p:txBody>
      </p:sp>
      <p:sp>
        <p:nvSpPr>
          <p:cNvPr id="16" name="TextBox 16"/>
          <p:cNvSpPr txBox="1"/>
          <p:nvPr/>
        </p:nvSpPr>
        <p:spPr>
          <a:xfrm>
            <a:off x="2752518" y="9600820"/>
            <a:ext cx="1724348" cy="531587"/>
          </a:xfrm>
          <a:prstGeom prst="rect">
            <a:avLst/>
          </a:prstGeom>
        </p:spPr>
        <p:txBody>
          <a:bodyPr lIns="0" tIns="0" rIns="0" bIns="0" rtlCol="0" anchor="t">
            <a:spAutoFit/>
          </a:bodyPr>
          <a:lstStyle/>
          <a:p>
            <a:pPr algn="ctr">
              <a:lnSpc>
                <a:spcPts val="4404"/>
              </a:lnSpc>
            </a:pPr>
            <a:r>
              <a:rPr lang="en-US" sz="3145">
                <a:solidFill>
                  <a:srgbClr val="FFFFFF"/>
                </a:solidFill>
                <a:latin typeface="League Spartan"/>
                <a:ea typeface="League Spartan"/>
                <a:cs typeface="League Spartan"/>
                <a:sym typeface="League Spartan"/>
              </a:rPr>
              <a:t>CH 29:</a:t>
            </a:r>
          </a:p>
        </p:txBody>
      </p:sp>
      <p:sp>
        <p:nvSpPr>
          <p:cNvPr id="17" name="TextBox 17"/>
          <p:cNvSpPr txBox="1"/>
          <p:nvPr/>
        </p:nvSpPr>
        <p:spPr>
          <a:xfrm>
            <a:off x="4781666" y="9515095"/>
            <a:ext cx="4911099" cy="607788"/>
          </a:xfrm>
          <a:prstGeom prst="rect">
            <a:avLst/>
          </a:prstGeom>
        </p:spPr>
        <p:txBody>
          <a:bodyPr lIns="0" tIns="0" rIns="0" bIns="0" rtlCol="0" anchor="t">
            <a:spAutoFit/>
          </a:bodyPr>
          <a:lstStyle/>
          <a:p>
            <a:pPr algn="l">
              <a:lnSpc>
                <a:spcPts val="4404"/>
              </a:lnSpc>
              <a:spcBef>
                <a:spcPct val="0"/>
              </a:spcBef>
            </a:pPr>
            <a:r>
              <a:rPr lang="en-US" sz="3145" b="1" i="1">
                <a:solidFill>
                  <a:srgbClr val="FFFFFF"/>
                </a:solidFill>
                <a:latin typeface="Calibri (MS) Bold Italics"/>
                <a:ea typeface="Calibri (MS) Bold Italics"/>
                <a:cs typeface="Calibri (MS) Bold Italics"/>
                <a:sym typeface="Calibri (MS) Bold Italics"/>
              </a:rPr>
              <a:t>LO 3.3</a:t>
            </a:r>
            <a:r>
              <a:rPr lang="en-US" sz="3145" i="1">
                <a:solidFill>
                  <a:srgbClr val="FFFFFF"/>
                </a:solidFill>
                <a:latin typeface="Calibri (MS) Italics"/>
                <a:ea typeface="Calibri (MS) Italics"/>
                <a:cs typeface="Calibri (MS) Italics"/>
                <a:sym typeface="Calibri (MS) Italics"/>
              </a:rPr>
              <a:t>: Demand &amp; Supply</a:t>
            </a:r>
          </a:p>
        </p:txBody>
      </p:sp>
      <p:sp>
        <p:nvSpPr>
          <p:cNvPr id="18" name="TextBox 18"/>
          <p:cNvSpPr txBox="1"/>
          <p:nvPr/>
        </p:nvSpPr>
        <p:spPr>
          <a:xfrm>
            <a:off x="5238061" y="696103"/>
            <a:ext cx="7811878" cy="1471930"/>
          </a:xfrm>
          <a:prstGeom prst="rect">
            <a:avLst/>
          </a:prstGeom>
        </p:spPr>
        <p:txBody>
          <a:bodyPr lIns="0" tIns="0" rIns="0" bIns="0" rtlCol="0" anchor="t">
            <a:spAutoFit/>
          </a:bodyPr>
          <a:lstStyle/>
          <a:p>
            <a:pPr algn="ctr">
              <a:lnSpc>
                <a:spcPts val="3919"/>
              </a:lnSpc>
              <a:spcBef>
                <a:spcPct val="0"/>
              </a:spcBef>
            </a:pPr>
            <a:r>
              <a:rPr lang="en-US" sz="2799">
                <a:solidFill>
                  <a:srgbClr val="FFFFFF"/>
                </a:solidFill>
                <a:latin typeface="League Spartan"/>
                <a:ea typeface="League Spartan"/>
                <a:cs typeface="League Spartan"/>
                <a:sym typeface="League Spartan"/>
              </a:rPr>
              <a:t>Identify whether a good or service is a substitute good or a complementary good or service</a:t>
            </a:r>
          </a:p>
        </p:txBody>
      </p:sp>
      <p:grpSp>
        <p:nvGrpSpPr>
          <p:cNvPr id="19" name="Group 19"/>
          <p:cNvGrpSpPr/>
          <p:nvPr/>
        </p:nvGrpSpPr>
        <p:grpSpPr>
          <a:xfrm rot="-5400000">
            <a:off x="824777" y="8659552"/>
            <a:ext cx="802671" cy="2452226"/>
            <a:chOff x="0" y="0"/>
            <a:chExt cx="182880" cy="558714"/>
          </a:xfrm>
        </p:grpSpPr>
        <p:sp>
          <p:nvSpPr>
            <p:cNvPr id="20" name="Freeform 20"/>
            <p:cNvSpPr/>
            <p:nvPr/>
          </p:nvSpPr>
          <p:spPr>
            <a:xfrm>
              <a:off x="0" y="0"/>
              <a:ext cx="182880" cy="558714"/>
            </a:xfrm>
            <a:custGeom>
              <a:avLst/>
              <a:gdLst/>
              <a:ahLst/>
              <a:cxnLst/>
              <a:rect l="l" t="t" r="r" b="b"/>
              <a:pathLst>
                <a:path w="182880" h="558714">
                  <a:moveTo>
                    <a:pt x="0" y="0"/>
                  </a:moveTo>
                  <a:lnTo>
                    <a:pt x="182880" y="0"/>
                  </a:lnTo>
                  <a:lnTo>
                    <a:pt x="182880" y="558714"/>
                  </a:lnTo>
                  <a:lnTo>
                    <a:pt x="0" y="558714"/>
                  </a:lnTo>
                  <a:close/>
                </a:path>
              </a:pathLst>
            </a:custGeom>
            <a:solidFill>
              <a:srgbClr val="38B6FF"/>
            </a:solidFill>
          </p:spPr>
          <p:txBody>
            <a:bodyPr/>
            <a:lstStyle/>
            <a:p>
              <a:endParaRPr lang="en-US"/>
            </a:p>
          </p:txBody>
        </p:sp>
        <p:sp>
          <p:nvSpPr>
            <p:cNvPr id="21" name="TextBox 21"/>
            <p:cNvSpPr txBox="1"/>
            <p:nvPr/>
          </p:nvSpPr>
          <p:spPr>
            <a:xfrm>
              <a:off x="0" y="-57150"/>
              <a:ext cx="182880" cy="615864"/>
            </a:xfrm>
            <a:prstGeom prst="rect">
              <a:avLst/>
            </a:prstGeom>
          </p:spPr>
          <p:txBody>
            <a:bodyPr lIns="50800" tIns="50800" rIns="50800" bIns="50800" rtlCol="0" anchor="ctr"/>
            <a:lstStyle/>
            <a:p>
              <a:pPr algn="ctr">
                <a:lnSpc>
                  <a:spcPts val="1960"/>
                </a:lnSpc>
              </a:pPr>
              <a:endParaRPr/>
            </a:p>
          </p:txBody>
        </p:sp>
      </p:grpSp>
      <p:sp>
        <p:nvSpPr>
          <p:cNvPr id="22" name="TextBox 22"/>
          <p:cNvSpPr txBox="1"/>
          <p:nvPr/>
        </p:nvSpPr>
        <p:spPr>
          <a:xfrm>
            <a:off x="0" y="9591295"/>
            <a:ext cx="2567934" cy="531587"/>
          </a:xfrm>
          <a:prstGeom prst="rect">
            <a:avLst/>
          </a:prstGeom>
        </p:spPr>
        <p:txBody>
          <a:bodyPr lIns="0" tIns="0" rIns="0" bIns="0" rtlCol="0" anchor="t">
            <a:spAutoFit/>
          </a:bodyPr>
          <a:lstStyle/>
          <a:p>
            <a:pPr algn="ctr">
              <a:lnSpc>
                <a:spcPts val="4404"/>
              </a:lnSpc>
            </a:pPr>
            <a:r>
              <a:rPr lang="en-US" sz="3145">
                <a:solidFill>
                  <a:srgbClr val="FFFFFF"/>
                </a:solidFill>
                <a:latin typeface="League Spartan"/>
                <a:ea typeface="League Spartan"/>
                <a:cs typeface="League Spartan"/>
                <a:sym typeface="League Spartan"/>
              </a:rPr>
              <a:t>STRAND 3</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D96C4C"/>
        </a:solidFill>
        <a:effectLst/>
      </p:bgPr>
    </p:bg>
    <p:spTree>
      <p:nvGrpSpPr>
        <p:cNvPr id="1" name=""/>
        <p:cNvGrpSpPr/>
        <p:nvPr/>
      </p:nvGrpSpPr>
      <p:grpSpPr>
        <a:xfrm>
          <a:off x="0" y="0"/>
          <a:ext cx="0" cy="0"/>
          <a:chOff x="0" y="0"/>
          <a:chExt cx="0" cy="0"/>
        </a:xfrm>
      </p:grpSpPr>
      <p:sp>
        <p:nvSpPr>
          <p:cNvPr id="2" name="TextBox 2"/>
          <p:cNvSpPr txBox="1"/>
          <p:nvPr/>
        </p:nvSpPr>
        <p:spPr>
          <a:xfrm>
            <a:off x="1139158" y="5778499"/>
            <a:ext cx="16009683" cy="3479801"/>
          </a:xfrm>
          <a:prstGeom prst="rect">
            <a:avLst/>
          </a:prstGeom>
        </p:spPr>
        <p:txBody>
          <a:bodyPr lIns="0" tIns="0" rIns="0" bIns="0" rtlCol="0" anchor="t">
            <a:spAutoFit/>
          </a:bodyPr>
          <a:lstStyle/>
          <a:p>
            <a:pPr algn="ctr">
              <a:lnSpc>
                <a:spcPts val="13999"/>
              </a:lnSpc>
            </a:pPr>
            <a:r>
              <a:rPr lang="en-US" sz="9999" b="1">
                <a:solidFill>
                  <a:srgbClr val="FFFFFF"/>
                </a:solidFill>
                <a:latin typeface="Garet Bold"/>
                <a:ea typeface="Garet Bold"/>
                <a:cs typeface="Garet Bold"/>
                <a:sym typeface="Garet Bold"/>
              </a:rPr>
              <a:t>Workbook Qs</a:t>
            </a:r>
          </a:p>
          <a:p>
            <a:pPr algn="ctr">
              <a:lnSpc>
                <a:spcPts val="13999"/>
              </a:lnSpc>
            </a:pPr>
            <a:r>
              <a:rPr lang="en-US" sz="9999" b="1">
                <a:solidFill>
                  <a:srgbClr val="FFFFFF"/>
                </a:solidFill>
                <a:latin typeface="Garet Bold"/>
                <a:ea typeface="Garet Bold"/>
                <a:cs typeface="Garet Bold"/>
                <a:sym typeface="Garet Bold"/>
              </a:rPr>
              <a:t>Q7 -&gt; Q12</a:t>
            </a:r>
          </a:p>
        </p:txBody>
      </p:sp>
      <p:sp>
        <p:nvSpPr>
          <p:cNvPr id="3" name="Freeform 3"/>
          <p:cNvSpPr/>
          <p:nvPr/>
        </p:nvSpPr>
        <p:spPr>
          <a:xfrm>
            <a:off x="184584" y="-3567882"/>
            <a:ext cx="18103416" cy="7135763"/>
          </a:xfrm>
          <a:custGeom>
            <a:avLst/>
            <a:gdLst/>
            <a:ahLst/>
            <a:cxnLst/>
            <a:rect l="l" t="t" r="r" b="b"/>
            <a:pathLst>
              <a:path w="18103416" h="7135763">
                <a:moveTo>
                  <a:pt x="0" y="0"/>
                </a:moveTo>
                <a:lnTo>
                  <a:pt x="18103416" y="0"/>
                </a:lnTo>
                <a:lnTo>
                  <a:pt x="18103416" y="7135764"/>
                </a:lnTo>
                <a:lnTo>
                  <a:pt x="0" y="713576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4" name="Freeform 4"/>
          <p:cNvSpPr/>
          <p:nvPr/>
        </p:nvSpPr>
        <p:spPr>
          <a:xfrm>
            <a:off x="7041931" y="1028700"/>
            <a:ext cx="4204138" cy="4114800"/>
          </a:xfrm>
          <a:custGeom>
            <a:avLst/>
            <a:gdLst/>
            <a:ahLst/>
            <a:cxnLst/>
            <a:rect l="l" t="t" r="r" b="b"/>
            <a:pathLst>
              <a:path w="4204138" h="4114800">
                <a:moveTo>
                  <a:pt x="0" y="0"/>
                </a:moveTo>
                <a:lnTo>
                  <a:pt x="4204138" y="0"/>
                </a:lnTo>
                <a:lnTo>
                  <a:pt x="4204138" y="4114800"/>
                </a:lnTo>
                <a:lnTo>
                  <a:pt x="0" y="411480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9968777" y="1967777"/>
            <a:ext cx="802671" cy="15835774"/>
            <a:chOff x="0" y="0"/>
            <a:chExt cx="182880" cy="3608017"/>
          </a:xfrm>
        </p:grpSpPr>
        <p:sp>
          <p:nvSpPr>
            <p:cNvPr id="3" name="Freeform 3"/>
            <p:cNvSpPr/>
            <p:nvPr/>
          </p:nvSpPr>
          <p:spPr>
            <a:xfrm>
              <a:off x="0" y="0"/>
              <a:ext cx="182880" cy="3608017"/>
            </a:xfrm>
            <a:custGeom>
              <a:avLst/>
              <a:gdLst/>
              <a:ahLst/>
              <a:cxnLst/>
              <a:rect l="l" t="t" r="r" b="b"/>
              <a:pathLst>
                <a:path w="182880" h="3608017">
                  <a:moveTo>
                    <a:pt x="0" y="0"/>
                  </a:moveTo>
                  <a:lnTo>
                    <a:pt x="182880" y="0"/>
                  </a:lnTo>
                  <a:lnTo>
                    <a:pt x="182880" y="3608017"/>
                  </a:lnTo>
                  <a:lnTo>
                    <a:pt x="0" y="3608017"/>
                  </a:lnTo>
                  <a:close/>
                </a:path>
              </a:pathLst>
            </a:custGeom>
            <a:solidFill>
              <a:srgbClr val="203D48"/>
            </a:solidFill>
          </p:spPr>
          <p:txBody>
            <a:bodyPr/>
            <a:lstStyle/>
            <a:p>
              <a:endParaRPr lang="en-US"/>
            </a:p>
          </p:txBody>
        </p:sp>
        <p:sp>
          <p:nvSpPr>
            <p:cNvPr id="4" name="TextBox 4"/>
            <p:cNvSpPr txBox="1"/>
            <p:nvPr/>
          </p:nvSpPr>
          <p:spPr>
            <a:xfrm>
              <a:off x="0" y="-57150"/>
              <a:ext cx="182880" cy="3665167"/>
            </a:xfrm>
            <a:prstGeom prst="rect">
              <a:avLst/>
            </a:prstGeom>
          </p:spPr>
          <p:txBody>
            <a:bodyPr lIns="50800" tIns="50800" rIns="50800" bIns="50800" rtlCol="0" anchor="ctr"/>
            <a:lstStyle/>
            <a:p>
              <a:pPr algn="ctr">
                <a:lnSpc>
                  <a:spcPts val="1960"/>
                </a:lnSpc>
              </a:pPr>
              <a:endParaRPr/>
            </a:p>
          </p:txBody>
        </p:sp>
      </p:grpSp>
      <p:grpSp>
        <p:nvGrpSpPr>
          <p:cNvPr id="5" name="Group 5"/>
          <p:cNvGrpSpPr/>
          <p:nvPr/>
        </p:nvGrpSpPr>
        <p:grpSpPr>
          <a:xfrm rot="-5400000">
            <a:off x="824777" y="8659552"/>
            <a:ext cx="802671" cy="2452226"/>
            <a:chOff x="0" y="0"/>
            <a:chExt cx="182880" cy="558714"/>
          </a:xfrm>
        </p:grpSpPr>
        <p:sp>
          <p:nvSpPr>
            <p:cNvPr id="6" name="Freeform 6"/>
            <p:cNvSpPr/>
            <p:nvPr/>
          </p:nvSpPr>
          <p:spPr>
            <a:xfrm>
              <a:off x="0" y="0"/>
              <a:ext cx="182880" cy="558714"/>
            </a:xfrm>
            <a:custGeom>
              <a:avLst/>
              <a:gdLst/>
              <a:ahLst/>
              <a:cxnLst/>
              <a:rect l="l" t="t" r="r" b="b"/>
              <a:pathLst>
                <a:path w="182880" h="558714">
                  <a:moveTo>
                    <a:pt x="0" y="0"/>
                  </a:moveTo>
                  <a:lnTo>
                    <a:pt x="182880" y="0"/>
                  </a:lnTo>
                  <a:lnTo>
                    <a:pt x="182880" y="558714"/>
                  </a:lnTo>
                  <a:lnTo>
                    <a:pt x="0" y="558714"/>
                  </a:lnTo>
                  <a:close/>
                </a:path>
              </a:pathLst>
            </a:custGeom>
            <a:solidFill>
              <a:srgbClr val="38B6FF"/>
            </a:solidFill>
          </p:spPr>
          <p:txBody>
            <a:bodyPr/>
            <a:lstStyle/>
            <a:p>
              <a:endParaRPr lang="en-US"/>
            </a:p>
          </p:txBody>
        </p:sp>
        <p:sp>
          <p:nvSpPr>
            <p:cNvPr id="7" name="TextBox 7"/>
            <p:cNvSpPr txBox="1"/>
            <p:nvPr/>
          </p:nvSpPr>
          <p:spPr>
            <a:xfrm>
              <a:off x="0" y="-57150"/>
              <a:ext cx="182880" cy="615864"/>
            </a:xfrm>
            <a:prstGeom prst="rect">
              <a:avLst/>
            </a:prstGeom>
          </p:spPr>
          <p:txBody>
            <a:bodyPr lIns="50800" tIns="50800" rIns="50800" bIns="50800" rtlCol="0" anchor="ctr"/>
            <a:lstStyle/>
            <a:p>
              <a:pPr algn="ctr">
                <a:lnSpc>
                  <a:spcPts val="1960"/>
                </a:lnSpc>
              </a:pPr>
              <a:endParaRPr/>
            </a:p>
          </p:txBody>
        </p:sp>
      </p:grpSp>
      <p:sp>
        <p:nvSpPr>
          <p:cNvPr id="8" name="Freeform 8"/>
          <p:cNvSpPr/>
          <p:nvPr/>
        </p:nvSpPr>
        <p:spPr>
          <a:xfrm rot="-597275">
            <a:off x="-3368911" y="-2959270"/>
            <a:ext cx="4075990" cy="4075990"/>
          </a:xfrm>
          <a:custGeom>
            <a:avLst/>
            <a:gdLst/>
            <a:ahLst/>
            <a:cxnLst/>
            <a:rect l="l" t="t" r="r" b="b"/>
            <a:pathLst>
              <a:path w="4075990" h="4075990">
                <a:moveTo>
                  <a:pt x="0" y="0"/>
                </a:moveTo>
                <a:lnTo>
                  <a:pt x="4075990" y="0"/>
                </a:lnTo>
                <a:lnTo>
                  <a:pt x="4075990" y="4075989"/>
                </a:lnTo>
                <a:lnTo>
                  <a:pt x="0" y="407598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9" name="TextBox 9"/>
          <p:cNvSpPr txBox="1"/>
          <p:nvPr/>
        </p:nvSpPr>
        <p:spPr>
          <a:xfrm>
            <a:off x="1028700" y="516081"/>
            <a:ext cx="16009683" cy="4287907"/>
          </a:xfrm>
          <a:prstGeom prst="rect">
            <a:avLst/>
          </a:prstGeom>
        </p:spPr>
        <p:txBody>
          <a:bodyPr lIns="0" tIns="0" rIns="0" bIns="0" rtlCol="0" anchor="t">
            <a:spAutoFit/>
          </a:bodyPr>
          <a:lstStyle/>
          <a:p>
            <a:pPr algn="l">
              <a:lnSpc>
                <a:spcPts val="11458"/>
              </a:lnSpc>
            </a:pPr>
            <a:r>
              <a:rPr lang="en-US" sz="8184" b="1">
                <a:solidFill>
                  <a:srgbClr val="38B6FF"/>
                </a:solidFill>
                <a:latin typeface="Garet Bold"/>
                <a:ea typeface="Garet Bold"/>
                <a:cs typeface="Garet Bold"/>
                <a:sym typeface="Garet Bold"/>
              </a:rPr>
              <a:t>Factors that increase or decrease demand</a:t>
            </a:r>
          </a:p>
          <a:p>
            <a:pPr algn="l">
              <a:lnSpc>
                <a:spcPts val="11458"/>
              </a:lnSpc>
            </a:pPr>
            <a:endParaRPr lang="en-US" sz="8184" b="1">
              <a:solidFill>
                <a:srgbClr val="38B6FF"/>
              </a:solidFill>
              <a:latin typeface="Garet Bold"/>
              <a:ea typeface="Garet Bold"/>
              <a:cs typeface="Garet Bold"/>
              <a:sym typeface="Garet Bold"/>
            </a:endParaRPr>
          </a:p>
        </p:txBody>
      </p:sp>
      <p:grpSp>
        <p:nvGrpSpPr>
          <p:cNvPr id="10" name="Group 10"/>
          <p:cNvGrpSpPr/>
          <p:nvPr/>
        </p:nvGrpSpPr>
        <p:grpSpPr>
          <a:xfrm rot="-5400000">
            <a:off x="16670603" y="-571804"/>
            <a:ext cx="893192" cy="2170151"/>
            <a:chOff x="0" y="0"/>
            <a:chExt cx="1190923" cy="2893535"/>
          </a:xfrm>
        </p:grpSpPr>
        <p:grpSp>
          <p:nvGrpSpPr>
            <p:cNvPr id="11" name="Group 11"/>
            <p:cNvGrpSpPr/>
            <p:nvPr/>
          </p:nvGrpSpPr>
          <p:grpSpPr>
            <a:xfrm>
              <a:off x="141517" y="2519095"/>
              <a:ext cx="1028813" cy="374440"/>
              <a:chOff x="0" y="0"/>
              <a:chExt cx="1886901" cy="686745"/>
            </a:xfrm>
          </p:grpSpPr>
          <p:sp>
            <p:nvSpPr>
              <p:cNvPr id="12" name="Freeform 12"/>
              <p:cNvSpPr/>
              <p:nvPr/>
            </p:nvSpPr>
            <p:spPr>
              <a:xfrm>
                <a:off x="0" y="0"/>
                <a:ext cx="1886901" cy="686745"/>
              </a:xfrm>
              <a:custGeom>
                <a:avLst/>
                <a:gdLst/>
                <a:ahLst/>
                <a:cxnLst/>
                <a:rect l="l" t="t" r="r" b="b"/>
                <a:pathLst>
                  <a:path w="1886901" h="686745">
                    <a:moveTo>
                      <a:pt x="343372" y="0"/>
                    </a:moveTo>
                    <a:lnTo>
                      <a:pt x="1543529" y="0"/>
                    </a:lnTo>
                    <a:cubicBezTo>
                      <a:pt x="1733168" y="0"/>
                      <a:pt x="1886901" y="153733"/>
                      <a:pt x="1886901" y="343372"/>
                    </a:cubicBezTo>
                    <a:lnTo>
                      <a:pt x="1886901" y="343372"/>
                    </a:lnTo>
                    <a:cubicBezTo>
                      <a:pt x="1886901" y="533012"/>
                      <a:pt x="1733168" y="686745"/>
                      <a:pt x="1543529" y="686745"/>
                    </a:cubicBezTo>
                    <a:lnTo>
                      <a:pt x="343372" y="686745"/>
                    </a:lnTo>
                    <a:cubicBezTo>
                      <a:pt x="153733" y="686745"/>
                      <a:pt x="0" y="533012"/>
                      <a:pt x="0" y="343372"/>
                    </a:cubicBezTo>
                    <a:lnTo>
                      <a:pt x="0" y="343372"/>
                    </a:lnTo>
                    <a:cubicBezTo>
                      <a:pt x="0" y="153733"/>
                      <a:pt x="153733" y="0"/>
                      <a:pt x="343372" y="0"/>
                    </a:cubicBezTo>
                    <a:close/>
                  </a:path>
                </a:pathLst>
              </a:custGeom>
              <a:solidFill>
                <a:srgbClr val="94E3FF"/>
              </a:solidFill>
              <a:ln cap="rnd">
                <a:noFill/>
                <a:prstDash val="solid"/>
                <a:round/>
              </a:ln>
            </p:spPr>
            <p:txBody>
              <a:bodyPr/>
              <a:lstStyle/>
              <a:p>
                <a:endParaRPr lang="en-US"/>
              </a:p>
            </p:txBody>
          </p:sp>
          <p:sp>
            <p:nvSpPr>
              <p:cNvPr id="13" name="TextBox 13"/>
              <p:cNvSpPr txBox="1"/>
              <p:nvPr/>
            </p:nvSpPr>
            <p:spPr>
              <a:xfrm>
                <a:off x="0" y="-9525"/>
                <a:ext cx="1886901" cy="696270"/>
              </a:xfrm>
              <a:prstGeom prst="rect">
                <a:avLst/>
              </a:prstGeom>
            </p:spPr>
            <p:txBody>
              <a:bodyPr lIns="50800" tIns="50800" rIns="50800" bIns="50800" rtlCol="0" anchor="ctr"/>
              <a:lstStyle/>
              <a:p>
                <a:pPr algn="ctr">
                  <a:lnSpc>
                    <a:spcPts val="308"/>
                  </a:lnSpc>
                </a:pPr>
                <a:endParaRPr/>
              </a:p>
            </p:txBody>
          </p:sp>
        </p:grpSp>
        <p:sp>
          <p:nvSpPr>
            <p:cNvPr id="14" name="TextBox 14"/>
            <p:cNvSpPr txBox="1"/>
            <p:nvPr/>
          </p:nvSpPr>
          <p:spPr>
            <a:xfrm>
              <a:off x="441088" y="2698700"/>
              <a:ext cx="429671" cy="150386"/>
            </a:xfrm>
            <a:prstGeom prst="rect">
              <a:avLst/>
            </a:prstGeom>
          </p:spPr>
          <p:txBody>
            <a:bodyPr lIns="0" tIns="0" rIns="0" bIns="0" rtlCol="0" anchor="t">
              <a:spAutoFit/>
            </a:bodyPr>
            <a:lstStyle/>
            <a:p>
              <a:pPr algn="ctr">
                <a:lnSpc>
                  <a:spcPts val="581"/>
                </a:lnSpc>
              </a:pPr>
              <a:r>
                <a:rPr lang="en-US" sz="1163">
                  <a:solidFill>
                    <a:srgbClr val="203D48"/>
                  </a:solidFill>
                  <a:latin typeface="League Spartan"/>
                  <a:ea typeface="League Spartan"/>
                  <a:cs typeface="League Spartan"/>
                  <a:sym typeface="League Spartan"/>
                </a:rPr>
                <a:t>HUB</a:t>
              </a:r>
            </a:p>
          </p:txBody>
        </p:sp>
        <p:sp>
          <p:nvSpPr>
            <p:cNvPr id="15" name="TextBox 15"/>
            <p:cNvSpPr txBox="1"/>
            <p:nvPr/>
          </p:nvSpPr>
          <p:spPr>
            <a:xfrm rot="5400000">
              <a:off x="-972822" y="972822"/>
              <a:ext cx="2485990" cy="540345"/>
            </a:xfrm>
            <a:prstGeom prst="rect">
              <a:avLst/>
            </a:prstGeom>
          </p:spPr>
          <p:txBody>
            <a:bodyPr lIns="0" tIns="0" rIns="0" bIns="0" rtlCol="0" anchor="t">
              <a:spAutoFit/>
            </a:bodyPr>
            <a:lstStyle/>
            <a:p>
              <a:pPr algn="ctr">
                <a:lnSpc>
                  <a:spcPts val="2752"/>
                </a:lnSpc>
              </a:pPr>
              <a:r>
                <a:rPr lang="en-US" sz="3127" spc="-200">
                  <a:solidFill>
                    <a:srgbClr val="203D48"/>
                  </a:solidFill>
                  <a:latin typeface="League Spartan"/>
                  <a:ea typeface="League Spartan"/>
                  <a:cs typeface="League Spartan"/>
                  <a:sym typeface="League Spartan"/>
                </a:rPr>
                <a:t>BUSINESS</a:t>
              </a:r>
            </a:p>
          </p:txBody>
        </p:sp>
        <p:sp>
          <p:nvSpPr>
            <p:cNvPr id="16" name="TextBox 16"/>
            <p:cNvSpPr txBox="1"/>
            <p:nvPr/>
          </p:nvSpPr>
          <p:spPr>
            <a:xfrm rot="5400000">
              <a:off x="-511064" y="994145"/>
              <a:ext cx="2522727" cy="622797"/>
            </a:xfrm>
            <a:prstGeom prst="rect">
              <a:avLst/>
            </a:prstGeom>
          </p:spPr>
          <p:txBody>
            <a:bodyPr lIns="0" tIns="0" rIns="0" bIns="0" rtlCol="0" anchor="t">
              <a:spAutoFit/>
            </a:bodyPr>
            <a:lstStyle/>
            <a:p>
              <a:pPr algn="l">
                <a:lnSpc>
                  <a:spcPts val="3194"/>
                </a:lnSpc>
              </a:pPr>
              <a:r>
                <a:rPr lang="en-US" sz="3630" spc="-232">
                  <a:solidFill>
                    <a:srgbClr val="203D48"/>
                  </a:solidFill>
                  <a:latin typeface="League Spartan"/>
                  <a:ea typeface="League Spartan"/>
                  <a:cs typeface="League Spartan"/>
                  <a:sym typeface="League Spartan"/>
                </a:rPr>
                <a:t>JC</a:t>
              </a:r>
            </a:p>
          </p:txBody>
        </p:sp>
        <p:sp>
          <p:nvSpPr>
            <p:cNvPr id="17" name="Freeform 17"/>
            <p:cNvSpPr/>
            <p:nvPr/>
          </p:nvSpPr>
          <p:spPr>
            <a:xfrm rot="5400000">
              <a:off x="244242" y="1424020"/>
              <a:ext cx="1379498" cy="513863"/>
            </a:xfrm>
            <a:custGeom>
              <a:avLst/>
              <a:gdLst/>
              <a:ahLst/>
              <a:cxnLst/>
              <a:rect l="l" t="t" r="r" b="b"/>
              <a:pathLst>
                <a:path w="1379498" h="513863">
                  <a:moveTo>
                    <a:pt x="0" y="0"/>
                  </a:moveTo>
                  <a:lnTo>
                    <a:pt x="1379498" y="0"/>
                  </a:lnTo>
                  <a:lnTo>
                    <a:pt x="1379498" y="513863"/>
                  </a:lnTo>
                  <a:lnTo>
                    <a:pt x="0" y="51386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sp>
        <p:nvSpPr>
          <p:cNvPr id="18" name="TextBox 18"/>
          <p:cNvSpPr txBox="1"/>
          <p:nvPr/>
        </p:nvSpPr>
        <p:spPr>
          <a:xfrm>
            <a:off x="2752518" y="9591295"/>
            <a:ext cx="1724348" cy="531587"/>
          </a:xfrm>
          <a:prstGeom prst="rect">
            <a:avLst/>
          </a:prstGeom>
        </p:spPr>
        <p:txBody>
          <a:bodyPr lIns="0" tIns="0" rIns="0" bIns="0" rtlCol="0" anchor="t">
            <a:spAutoFit/>
          </a:bodyPr>
          <a:lstStyle/>
          <a:p>
            <a:pPr algn="ctr">
              <a:lnSpc>
                <a:spcPts val="4404"/>
              </a:lnSpc>
            </a:pPr>
            <a:r>
              <a:rPr lang="en-US" sz="3145">
                <a:solidFill>
                  <a:srgbClr val="FFFFFF"/>
                </a:solidFill>
                <a:latin typeface="League Spartan"/>
                <a:ea typeface="League Spartan"/>
                <a:cs typeface="League Spartan"/>
                <a:sym typeface="League Spartan"/>
              </a:rPr>
              <a:t>CH 29:</a:t>
            </a:r>
          </a:p>
        </p:txBody>
      </p:sp>
      <p:sp>
        <p:nvSpPr>
          <p:cNvPr id="19" name="TextBox 19"/>
          <p:cNvSpPr txBox="1"/>
          <p:nvPr/>
        </p:nvSpPr>
        <p:spPr>
          <a:xfrm>
            <a:off x="4781666" y="9515095"/>
            <a:ext cx="4911099" cy="607788"/>
          </a:xfrm>
          <a:prstGeom prst="rect">
            <a:avLst/>
          </a:prstGeom>
        </p:spPr>
        <p:txBody>
          <a:bodyPr lIns="0" tIns="0" rIns="0" bIns="0" rtlCol="0" anchor="t">
            <a:spAutoFit/>
          </a:bodyPr>
          <a:lstStyle/>
          <a:p>
            <a:pPr algn="l">
              <a:lnSpc>
                <a:spcPts val="4404"/>
              </a:lnSpc>
              <a:spcBef>
                <a:spcPct val="0"/>
              </a:spcBef>
            </a:pPr>
            <a:r>
              <a:rPr lang="en-US" sz="3145" b="1" i="1">
                <a:solidFill>
                  <a:srgbClr val="FFFFFF"/>
                </a:solidFill>
                <a:latin typeface="Calibri (MS) Bold Italics"/>
                <a:ea typeface="Calibri (MS) Bold Italics"/>
                <a:cs typeface="Calibri (MS) Bold Italics"/>
                <a:sym typeface="Calibri (MS) Bold Italics"/>
              </a:rPr>
              <a:t>LO 3.3</a:t>
            </a:r>
            <a:r>
              <a:rPr lang="en-US" sz="3145" i="1">
                <a:solidFill>
                  <a:srgbClr val="FFFFFF"/>
                </a:solidFill>
                <a:latin typeface="Calibri (MS) Italics"/>
                <a:ea typeface="Calibri (MS) Italics"/>
                <a:cs typeface="Calibri (MS) Italics"/>
                <a:sym typeface="Calibri (MS) Italics"/>
              </a:rPr>
              <a:t>: Demand &amp; Supply</a:t>
            </a:r>
          </a:p>
        </p:txBody>
      </p:sp>
      <p:sp>
        <p:nvSpPr>
          <p:cNvPr id="20" name="TextBox 20"/>
          <p:cNvSpPr txBox="1"/>
          <p:nvPr/>
        </p:nvSpPr>
        <p:spPr>
          <a:xfrm>
            <a:off x="0" y="9591295"/>
            <a:ext cx="2567934" cy="531587"/>
          </a:xfrm>
          <a:prstGeom prst="rect">
            <a:avLst/>
          </a:prstGeom>
        </p:spPr>
        <p:txBody>
          <a:bodyPr lIns="0" tIns="0" rIns="0" bIns="0" rtlCol="0" anchor="t">
            <a:spAutoFit/>
          </a:bodyPr>
          <a:lstStyle/>
          <a:p>
            <a:pPr algn="ctr">
              <a:lnSpc>
                <a:spcPts val="4404"/>
              </a:lnSpc>
            </a:pPr>
            <a:r>
              <a:rPr lang="en-US" sz="3145">
                <a:solidFill>
                  <a:srgbClr val="FFFFFF"/>
                </a:solidFill>
                <a:latin typeface="League Spartan"/>
                <a:ea typeface="League Spartan"/>
                <a:cs typeface="League Spartan"/>
                <a:sym typeface="League Spartan"/>
              </a:rPr>
              <a:t>STRAND 3</a:t>
            </a:r>
          </a:p>
        </p:txBody>
      </p:sp>
      <p:sp>
        <p:nvSpPr>
          <p:cNvPr id="21" name="TextBox 21"/>
          <p:cNvSpPr txBox="1"/>
          <p:nvPr/>
        </p:nvSpPr>
        <p:spPr>
          <a:xfrm>
            <a:off x="1028700" y="4324350"/>
            <a:ext cx="15189752" cy="1581150"/>
          </a:xfrm>
          <a:prstGeom prst="rect">
            <a:avLst/>
          </a:prstGeom>
        </p:spPr>
        <p:txBody>
          <a:bodyPr lIns="0" tIns="0" rIns="0" bIns="0" rtlCol="0" anchor="t">
            <a:spAutoFit/>
          </a:bodyPr>
          <a:lstStyle/>
          <a:p>
            <a:pPr algn="l">
              <a:lnSpc>
                <a:spcPts val="4200"/>
              </a:lnSpc>
            </a:pPr>
            <a:r>
              <a:rPr lang="en-US" sz="3000">
                <a:solidFill>
                  <a:srgbClr val="203D48"/>
                </a:solidFill>
                <a:latin typeface="Garet"/>
                <a:ea typeface="Garet"/>
                <a:cs typeface="Garet"/>
                <a:sym typeface="Garet"/>
              </a:rPr>
              <a:t>Certain factors make consumers change their mind about how much they want of certain goods/services – either increasing or decreasing the demand for the goods/services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9968777" y="1967777"/>
            <a:ext cx="802671" cy="15835774"/>
            <a:chOff x="0" y="0"/>
            <a:chExt cx="182880" cy="3608017"/>
          </a:xfrm>
        </p:grpSpPr>
        <p:sp>
          <p:nvSpPr>
            <p:cNvPr id="3" name="Freeform 3"/>
            <p:cNvSpPr/>
            <p:nvPr/>
          </p:nvSpPr>
          <p:spPr>
            <a:xfrm>
              <a:off x="0" y="0"/>
              <a:ext cx="182880" cy="3608017"/>
            </a:xfrm>
            <a:custGeom>
              <a:avLst/>
              <a:gdLst/>
              <a:ahLst/>
              <a:cxnLst/>
              <a:rect l="l" t="t" r="r" b="b"/>
              <a:pathLst>
                <a:path w="182880" h="3608017">
                  <a:moveTo>
                    <a:pt x="0" y="0"/>
                  </a:moveTo>
                  <a:lnTo>
                    <a:pt x="182880" y="0"/>
                  </a:lnTo>
                  <a:lnTo>
                    <a:pt x="182880" y="3608017"/>
                  </a:lnTo>
                  <a:lnTo>
                    <a:pt x="0" y="3608017"/>
                  </a:lnTo>
                  <a:close/>
                </a:path>
              </a:pathLst>
            </a:custGeom>
            <a:solidFill>
              <a:srgbClr val="203D48"/>
            </a:solidFill>
          </p:spPr>
          <p:txBody>
            <a:bodyPr/>
            <a:lstStyle/>
            <a:p>
              <a:endParaRPr lang="en-US"/>
            </a:p>
          </p:txBody>
        </p:sp>
        <p:sp>
          <p:nvSpPr>
            <p:cNvPr id="4" name="TextBox 4"/>
            <p:cNvSpPr txBox="1"/>
            <p:nvPr/>
          </p:nvSpPr>
          <p:spPr>
            <a:xfrm>
              <a:off x="0" y="-57150"/>
              <a:ext cx="182880" cy="3665167"/>
            </a:xfrm>
            <a:prstGeom prst="rect">
              <a:avLst/>
            </a:prstGeom>
          </p:spPr>
          <p:txBody>
            <a:bodyPr lIns="50800" tIns="50800" rIns="50800" bIns="50800" rtlCol="0" anchor="ctr"/>
            <a:lstStyle/>
            <a:p>
              <a:pPr algn="ctr">
                <a:lnSpc>
                  <a:spcPts val="1960"/>
                </a:lnSpc>
              </a:pPr>
              <a:endParaRPr/>
            </a:p>
          </p:txBody>
        </p:sp>
      </p:grpSp>
      <p:grpSp>
        <p:nvGrpSpPr>
          <p:cNvPr id="5" name="Group 5"/>
          <p:cNvGrpSpPr/>
          <p:nvPr/>
        </p:nvGrpSpPr>
        <p:grpSpPr>
          <a:xfrm rot="-5400000">
            <a:off x="824777" y="8659552"/>
            <a:ext cx="802671" cy="2452226"/>
            <a:chOff x="0" y="0"/>
            <a:chExt cx="182880" cy="558714"/>
          </a:xfrm>
        </p:grpSpPr>
        <p:sp>
          <p:nvSpPr>
            <p:cNvPr id="6" name="Freeform 6"/>
            <p:cNvSpPr/>
            <p:nvPr/>
          </p:nvSpPr>
          <p:spPr>
            <a:xfrm>
              <a:off x="0" y="0"/>
              <a:ext cx="182880" cy="558714"/>
            </a:xfrm>
            <a:custGeom>
              <a:avLst/>
              <a:gdLst/>
              <a:ahLst/>
              <a:cxnLst/>
              <a:rect l="l" t="t" r="r" b="b"/>
              <a:pathLst>
                <a:path w="182880" h="558714">
                  <a:moveTo>
                    <a:pt x="0" y="0"/>
                  </a:moveTo>
                  <a:lnTo>
                    <a:pt x="182880" y="0"/>
                  </a:lnTo>
                  <a:lnTo>
                    <a:pt x="182880" y="558714"/>
                  </a:lnTo>
                  <a:lnTo>
                    <a:pt x="0" y="558714"/>
                  </a:lnTo>
                  <a:close/>
                </a:path>
              </a:pathLst>
            </a:custGeom>
            <a:solidFill>
              <a:srgbClr val="38B6FF"/>
            </a:solidFill>
          </p:spPr>
          <p:txBody>
            <a:bodyPr/>
            <a:lstStyle/>
            <a:p>
              <a:endParaRPr lang="en-US"/>
            </a:p>
          </p:txBody>
        </p:sp>
        <p:sp>
          <p:nvSpPr>
            <p:cNvPr id="7" name="TextBox 7"/>
            <p:cNvSpPr txBox="1"/>
            <p:nvPr/>
          </p:nvSpPr>
          <p:spPr>
            <a:xfrm>
              <a:off x="0" y="-57150"/>
              <a:ext cx="182880" cy="615864"/>
            </a:xfrm>
            <a:prstGeom prst="rect">
              <a:avLst/>
            </a:prstGeom>
          </p:spPr>
          <p:txBody>
            <a:bodyPr lIns="50800" tIns="50800" rIns="50800" bIns="50800" rtlCol="0" anchor="ctr"/>
            <a:lstStyle/>
            <a:p>
              <a:pPr algn="ctr">
                <a:lnSpc>
                  <a:spcPts val="1960"/>
                </a:lnSpc>
              </a:pPr>
              <a:endParaRPr/>
            </a:p>
          </p:txBody>
        </p:sp>
      </p:grpSp>
      <p:sp>
        <p:nvSpPr>
          <p:cNvPr id="8" name="Freeform 8"/>
          <p:cNvSpPr/>
          <p:nvPr/>
        </p:nvSpPr>
        <p:spPr>
          <a:xfrm rot="-597275">
            <a:off x="-3368911" y="-2959270"/>
            <a:ext cx="4075990" cy="4075990"/>
          </a:xfrm>
          <a:custGeom>
            <a:avLst/>
            <a:gdLst/>
            <a:ahLst/>
            <a:cxnLst/>
            <a:rect l="l" t="t" r="r" b="b"/>
            <a:pathLst>
              <a:path w="4075990" h="4075990">
                <a:moveTo>
                  <a:pt x="0" y="0"/>
                </a:moveTo>
                <a:lnTo>
                  <a:pt x="4075990" y="0"/>
                </a:lnTo>
                <a:lnTo>
                  <a:pt x="4075990" y="4075989"/>
                </a:lnTo>
                <a:lnTo>
                  <a:pt x="0" y="407598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9" name="TextBox 9"/>
          <p:cNvSpPr txBox="1"/>
          <p:nvPr/>
        </p:nvSpPr>
        <p:spPr>
          <a:xfrm>
            <a:off x="1028700" y="997968"/>
            <a:ext cx="16009683" cy="795020"/>
          </a:xfrm>
          <a:prstGeom prst="rect">
            <a:avLst/>
          </a:prstGeom>
        </p:spPr>
        <p:txBody>
          <a:bodyPr lIns="0" tIns="0" rIns="0" bIns="0" rtlCol="0" anchor="t">
            <a:spAutoFit/>
          </a:bodyPr>
          <a:lstStyle/>
          <a:p>
            <a:pPr algn="l">
              <a:lnSpc>
                <a:spcPts val="6580"/>
              </a:lnSpc>
            </a:pPr>
            <a:r>
              <a:rPr lang="en-US" sz="4700" b="1">
                <a:solidFill>
                  <a:srgbClr val="38B6FF"/>
                </a:solidFill>
                <a:latin typeface="Garet Bold"/>
                <a:ea typeface="Garet Bold"/>
                <a:cs typeface="Garet Bold"/>
                <a:sym typeface="Garet Bold"/>
              </a:rPr>
              <a:t>Factors that increase demand for a good / service</a:t>
            </a:r>
          </a:p>
        </p:txBody>
      </p:sp>
      <p:grpSp>
        <p:nvGrpSpPr>
          <p:cNvPr id="10" name="Group 10"/>
          <p:cNvGrpSpPr/>
          <p:nvPr/>
        </p:nvGrpSpPr>
        <p:grpSpPr>
          <a:xfrm rot="-5400000">
            <a:off x="16670603" y="-571804"/>
            <a:ext cx="893192" cy="2170151"/>
            <a:chOff x="0" y="0"/>
            <a:chExt cx="1190923" cy="2893535"/>
          </a:xfrm>
        </p:grpSpPr>
        <p:grpSp>
          <p:nvGrpSpPr>
            <p:cNvPr id="11" name="Group 11"/>
            <p:cNvGrpSpPr/>
            <p:nvPr/>
          </p:nvGrpSpPr>
          <p:grpSpPr>
            <a:xfrm>
              <a:off x="141517" y="2519095"/>
              <a:ext cx="1028813" cy="374440"/>
              <a:chOff x="0" y="0"/>
              <a:chExt cx="1886901" cy="686745"/>
            </a:xfrm>
          </p:grpSpPr>
          <p:sp>
            <p:nvSpPr>
              <p:cNvPr id="12" name="Freeform 12"/>
              <p:cNvSpPr/>
              <p:nvPr/>
            </p:nvSpPr>
            <p:spPr>
              <a:xfrm>
                <a:off x="0" y="0"/>
                <a:ext cx="1886901" cy="686745"/>
              </a:xfrm>
              <a:custGeom>
                <a:avLst/>
                <a:gdLst/>
                <a:ahLst/>
                <a:cxnLst/>
                <a:rect l="l" t="t" r="r" b="b"/>
                <a:pathLst>
                  <a:path w="1886901" h="686745">
                    <a:moveTo>
                      <a:pt x="343372" y="0"/>
                    </a:moveTo>
                    <a:lnTo>
                      <a:pt x="1543529" y="0"/>
                    </a:lnTo>
                    <a:cubicBezTo>
                      <a:pt x="1733168" y="0"/>
                      <a:pt x="1886901" y="153733"/>
                      <a:pt x="1886901" y="343372"/>
                    </a:cubicBezTo>
                    <a:lnTo>
                      <a:pt x="1886901" y="343372"/>
                    </a:lnTo>
                    <a:cubicBezTo>
                      <a:pt x="1886901" y="533012"/>
                      <a:pt x="1733168" y="686745"/>
                      <a:pt x="1543529" y="686745"/>
                    </a:cubicBezTo>
                    <a:lnTo>
                      <a:pt x="343372" y="686745"/>
                    </a:lnTo>
                    <a:cubicBezTo>
                      <a:pt x="153733" y="686745"/>
                      <a:pt x="0" y="533012"/>
                      <a:pt x="0" y="343372"/>
                    </a:cubicBezTo>
                    <a:lnTo>
                      <a:pt x="0" y="343372"/>
                    </a:lnTo>
                    <a:cubicBezTo>
                      <a:pt x="0" y="153733"/>
                      <a:pt x="153733" y="0"/>
                      <a:pt x="343372" y="0"/>
                    </a:cubicBezTo>
                    <a:close/>
                  </a:path>
                </a:pathLst>
              </a:custGeom>
              <a:solidFill>
                <a:srgbClr val="94E3FF"/>
              </a:solidFill>
              <a:ln cap="rnd">
                <a:noFill/>
                <a:prstDash val="solid"/>
                <a:round/>
              </a:ln>
            </p:spPr>
            <p:txBody>
              <a:bodyPr/>
              <a:lstStyle/>
              <a:p>
                <a:endParaRPr lang="en-US"/>
              </a:p>
            </p:txBody>
          </p:sp>
          <p:sp>
            <p:nvSpPr>
              <p:cNvPr id="13" name="TextBox 13"/>
              <p:cNvSpPr txBox="1"/>
              <p:nvPr/>
            </p:nvSpPr>
            <p:spPr>
              <a:xfrm>
                <a:off x="0" y="-9525"/>
                <a:ext cx="1886901" cy="696270"/>
              </a:xfrm>
              <a:prstGeom prst="rect">
                <a:avLst/>
              </a:prstGeom>
            </p:spPr>
            <p:txBody>
              <a:bodyPr lIns="50800" tIns="50800" rIns="50800" bIns="50800" rtlCol="0" anchor="ctr"/>
              <a:lstStyle/>
              <a:p>
                <a:pPr algn="ctr">
                  <a:lnSpc>
                    <a:spcPts val="308"/>
                  </a:lnSpc>
                </a:pPr>
                <a:endParaRPr/>
              </a:p>
            </p:txBody>
          </p:sp>
        </p:grpSp>
        <p:sp>
          <p:nvSpPr>
            <p:cNvPr id="14" name="TextBox 14"/>
            <p:cNvSpPr txBox="1"/>
            <p:nvPr/>
          </p:nvSpPr>
          <p:spPr>
            <a:xfrm>
              <a:off x="441088" y="2698700"/>
              <a:ext cx="429671" cy="150386"/>
            </a:xfrm>
            <a:prstGeom prst="rect">
              <a:avLst/>
            </a:prstGeom>
          </p:spPr>
          <p:txBody>
            <a:bodyPr lIns="0" tIns="0" rIns="0" bIns="0" rtlCol="0" anchor="t">
              <a:spAutoFit/>
            </a:bodyPr>
            <a:lstStyle/>
            <a:p>
              <a:pPr algn="ctr">
                <a:lnSpc>
                  <a:spcPts val="581"/>
                </a:lnSpc>
              </a:pPr>
              <a:r>
                <a:rPr lang="en-US" sz="1163">
                  <a:solidFill>
                    <a:srgbClr val="203D48"/>
                  </a:solidFill>
                  <a:latin typeface="League Spartan"/>
                  <a:ea typeface="League Spartan"/>
                  <a:cs typeface="League Spartan"/>
                  <a:sym typeface="League Spartan"/>
                </a:rPr>
                <a:t>HUB</a:t>
              </a:r>
            </a:p>
          </p:txBody>
        </p:sp>
        <p:sp>
          <p:nvSpPr>
            <p:cNvPr id="15" name="TextBox 15"/>
            <p:cNvSpPr txBox="1"/>
            <p:nvPr/>
          </p:nvSpPr>
          <p:spPr>
            <a:xfrm rot="5400000">
              <a:off x="-972822" y="972822"/>
              <a:ext cx="2485990" cy="540345"/>
            </a:xfrm>
            <a:prstGeom prst="rect">
              <a:avLst/>
            </a:prstGeom>
          </p:spPr>
          <p:txBody>
            <a:bodyPr lIns="0" tIns="0" rIns="0" bIns="0" rtlCol="0" anchor="t">
              <a:spAutoFit/>
            </a:bodyPr>
            <a:lstStyle/>
            <a:p>
              <a:pPr algn="ctr">
                <a:lnSpc>
                  <a:spcPts val="2752"/>
                </a:lnSpc>
              </a:pPr>
              <a:r>
                <a:rPr lang="en-US" sz="3127" spc="-200">
                  <a:solidFill>
                    <a:srgbClr val="203D48"/>
                  </a:solidFill>
                  <a:latin typeface="League Spartan"/>
                  <a:ea typeface="League Spartan"/>
                  <a:cs typeface="League Spartan"/>
                  <a:sym typeface="League Spartan"/>
                </a:rPr>
                <a:t>BUSINESS</a:t>
              </a:r>
            </a:p>
          </p:txBody>
        </p:sp>
        <p:sp>
          <p:nvSpPr>
            <p:cNvPr id="16" name="TextBox 16"/>
            <p:cNvSpPr txBox="1"/>
            <p:nvPr/>
          </p:nvSpPr>
          <p:spPr>
            <a:xfrm rot="5400000">
              <a:off x="-511064" y="994145"/>
              <a:ext cx="2522727" cy="622797"/>
            </a:xfrm>
            <a:prstGeom prst="rect">
              <a:avLst/>
            </a:prstGeom>
          </p:spPr>
          <p:txBody>
            <a:bodyPr lIns="0" tIns="0" rIns="0" bIns="0" rtlCol="0" anchor="t">
              <a:spAutoFit/>
            </a:bodyPr>
            <a:lstStyle/>
            <a:p>
              <a:pPr algn="l">
                <a:lnSpc>
                  <a:spcPts val="3194"/>
                </a:lnSpc>
              </a:pPr>
              <a:r>
                <a:rPr lang="en-US" sz="3630" spc="-232">
                  <a:solidFill>
                    <a:srgbClr val="203D48"/>
                  </a:solidFill>
                  <a:latin typeface="League Spartan"/>
                  <a:ea typeface="League Spartan"/>
                  <a:cs typeface="League Spartan"/>
                  <a:sym typeface="League Spartan"/>
                </a:rPr>
                <a:t>JC</a:t>
              </a:r>
            </a:p>
          </p:txBody>
        </p:sp>
        <p:sp>
          <p:nvSpPr>
            <p:cNvPr id="17" name="Freeform 17"/>
            <p:cNvSpPr/>
            <p:nvPr/>
          </p:nvSpPr>
          <p:spPr>
            <a:xfrm rot="5400000">
              <a:off x="244242" y="1424020"/>
              <a:ext cx="1379498" cy="513863"/>
            </a:xfrm>
            <a:custGeom>
              <a:avLst/>
              <a:gdLst/>
              <a:ahLst/>
              <a:cxnLst/>
              <a:rect l="l" t="t" r="r" b="b"/>
              <a:pathLst>
                <a:path w="1379498" h="513863">
                  <a:moveTo>
                    <a:pt x="0" y="0"/>
                  </a:moveTo>
                  <a:lnTo>
                    <a:pt x="1379498" y="0"/>
                  </a:lnTo>
                  <a:lnTo>
                    <a:pt x="1379498" y="513863"/>
                  </a:lnTo>
                  <a:lnTo>
                    <a:pt x="0" y="51386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sp>
        <p:nvSpPr>
          <p:cNvPr id="18" name="TextBox 18"/>
          <p:cNvSpPr txBox="1"/>
          <p:nvPr/>
        </p:nvSpPr>
        <p:spPr>
          <a:xfrm>
            <a:off x="2752518" y="9591295"/>
            <a:ext cx="1724348" cy="531587"/>
          </a:xfrm>
          <a:prstGeom prst="rect">
            <a:avLst/>
          </a:prstGeom>
        </p:spPr>
        <p:txBody>
          <a:bodyPr lIns="0" tIns="0" rIns="0" bIns="0" rtlCol="0" anchor="t">
            <a:spAutoFit/>
          </a:bodyPr>
          <a:lstStyle/>
          <a:p>
            <a:pPr algn="ctr">
              <a:lnSpc>
                <a:spcPts val="4404"/>
              </a:lnSpc>
            </a:pPr>
            <a:r>
              <a:rPr lang="en-US" sz="3145">
                <a:solidFill>
                  <a:srgbClr val="FFFFFF"/>
                </a:solidFill>
                <a:latin typeface="League Spartan"/>
                <a:ea typeface="League Spartan"/>
                <a:cs typeface="League Spartan"/>
                <a:sym typeface="League Spartan"/>
              </a:rPr>
              <a:t>CH 29:</a:t>
            </a:r>
          </a:p>
        </p:txBody>
      </p:sp>
      <p:sp>
        <p:nvSpPr>
          <p:cNvPr id="19" name="TextBox 19"/>
          <p:cNvSpPr txBox="1"/>
          <p:nvPr/>
        </p:nvSpPr>
        <p:spPr>
          <a:xfrm>
            <a:off x="4781666" y="9515095"/>
            <a:ext cx="4911099" cy="607788"/>
          </a:xfrm>
          <a:prstGeom prst="rect">
            <a:avLst/>
          </a:prstGeom>
        </p:spPr>
        <p:txBody>
          <a:bodyPr lIns="0" tIns="0" rIns="0" bIns="0" rtlCol="0" anchor="t">
            <a:spAutoFit/>
          </a:bodyPr>
          <a:lstStyle/>
          <a:p>
            <a:pPr algn="l">
              <a:lnSpc>
                <a:spcPts val="4404"/>
              </a:lnSpc>
              <a:spcBef>
                <a:spcPct val="0"/>
              </a:spcBef>
            </a:pPr>
            <a:r>
              <a:rPr lang="en-US" sz="3145" b="1" i="1">
                <a:solidFill>
                  <a:srgbClr val="FFFFFF"/>
                </a:solidFill>
                <a:latin typeface="Calibri (MS) Bold Italics"/>
                <a:ea typeface="Calibri (MS) Bold Italics"/>
                <a:cs typeface="Calibri (MS) Bold Italics"/>
                <a:sym typeface="Calibri (MS) Bold Italics"/>
              </a:rPr>
              <a:t>LO 3.3</a:t>
            </a:r>
            <a:r>
              <a:rPr lang="en-US" sz="3145" i="1">
                <a:solidFill>
                  <a:srgbClr val="FFFFFF"/>
                </a:solidFill>
                <a:latin typeface="Calibri (MS) Italics"/>
                <a:ea typeface="Calibri (MS) Italics"/>
                <a:cs typeface="Calibri (MS) Italics"/>
                <a:sym typeface="Calibri (MS) Italics"/>
              </a:rPr>
              <a:t>: Demand &amp; Supply</a:t>
            </a:r>
          </a:p>
        </p:txBody>
      </p:sp>
      <p:sp>
        <p:nvSpPr>
          <p:cNvPr id="20" name="TextBox 20"/>
          <p:cNvSpPr txBox="1"/>
          <p:nvPr/>
        </p:nvSpPr>
        <p:spPr>
          <a:xfrm>
            <a:off x="0" y="9591295"/>
            <a:ext cx="2567934" cy="531587"/>
          </a:xfrm>
          <a:prstGeom prst="rect">
            <a:avLst/>
          </a:prstGeom>
        </p:spPr>
        <p:txBody>
          <a:bodyPr lIns="0" tIns="0" rIns="0" bIns="0" rtlCol="0" anchor="t">
            <a:spAutoFit/>
          </a:bodyPr>
          <a:lstStyle/>
          <a:p>
            <a:pPr algn="ctr">
              <a:lnSpc>
                <a:spcPts val="4404"/>
              </a:lnSpc>
            </a:pPr>
            <a:r>
              <a:rPr lang="en-US" sz="3145">
                <a:solidFill>
                  <a:srgbClr val="FFFFFF"/>
                </a:solidFill>
                <a:latin typeface="League Spartan"/>
                <a:ea typeface="League Spartan"/>
                <a:cs typeface="League Spartan"/>
                <a:sym typeface="League Spartan"/>
              </a:rPr>
              <a:t>STRAND 3</a:t>
            </a:r>
          </a:p>
        </p:txBody>
      </p:sp>
      <p:sp>
        <p:nvSpPr>
          <p:cNvPr id="21" name="TextBox 21"/>
          <p:cNvSpPr txBox="1"/>
          <p:nvPr/>
        </p:nvSpPr>
        <p:spPr>
          <a:xfrm>
            <a:off x="1028700" y="2304842"/>
            <a:ext cx="16009683" cy="5059073"/>
          </a:xfrm>
          <a:prstGeom prst="rect">
            <a:avLst/>
          </a:prstGeom>
        </p:spPr>
        <p:txBody>
          <a:bodyPr lIns="0" tIns="0" rIns="0" bIns="0" rtlCol="0" anchor="t">
            <a:spAutoFit/>
          </a:bodyPr>
          <a:lstStyle/>
          <a:p>
            <a:pPr marL="682663" lvl="1" indent="-341331" algn="l">
              <a:lnSpc>
                <a:spcPts val="5059"/>
              </a:lnSpc>
              <a:buAutoNum type="arabicPeriod"/>
            </a:pPr>
            <a:r>
              <a:rPr lang="en-US" sz="3161" b="1">
                <a:solidFill>
                  <a:srgbClr val="203D48"/>
                </a:solidFill>
                <a:latin typeface="Garet Bold"/>
                <a:ea typeface="Garet Bold"/>
                <a:cs typeface="Garet Bold"/>
                <a:sym typeface="Garet Bold"/>
              </a:rPr>
              <a:t>Lower Prices </a:t>
            </a:r>
            <a:r>
              <a:rPr lang="en-US" sz="3161">
                <a:solidFill>
                  <a:srgbClr val="203D48"/>
                </a:solidFill>
                <a:latin typeface="Garet"/>
                <a:ea typeface="Garet"/>
                <a:cs typeface="Garet"/>
                <a:sym typeface="Garet"/>
              </a:rPr>
              <a:t>– When the price falls, more people can afford the product, so demand increases.</a:t>
            </a:r>
          </a:p>
          <a:p>
            <a:pPr algn="l">
              <a:lnSpc>
                <a:spcPts val="5059"/>
              </a:lnSpc>
            </a:pPr>
            <a:endParaRPr lang="en-US" sz="3161">
              <a:solidFill>
                <a:srgbClr val="203D48"/>
              </a:solidFill>
              <a:latin typeface="Garet"/>
              <a:ea typeface="Garet"/>
              <a:cs typeface="Garet"/>
              <a:sym typeface="Garet"/>
            </a:endParaRPr>
          </a:p>
          <a:p>
            <a:pPr marL="682663" lvl="1" indent="-341331" algn="l">
              <a:lnSpc>
                <a:spcPts val="5059"/>
              </a:lnSpc>
              <a:buAutoNum type="arabicPeriod"/>
            </a:pPr>
            <a:r>
              <a:rPr lang="en-US" sz="3161" b="1">
                <a:solidFill>
                  <a:srgbClr val="203D48"/>
                </a:solidFill>
                <a:latin typeface="Garet Bold"/>
                <a:ea typeface="Garet Bold"/>
                <a:cs typeface="Garet Bold"/>
                <a:sym typeface="Garet Bold"/>
              </a:rPr>
              <a:t>Higher Price of Substitutes</a:t>
            </a:r>
            <a:r>
              <a:rPr lang="en-US" sz="3161">
                <a:solidFill>
                  <a:srgbClr val="203D48"/>
                </a:solidFill>
                <a:latin typeface="Garet"/>
                <a:ea typeface="Garet"/>
                <a:cs typeface="Garet"/>
                <a:sym typeface="Garet"/>
              </a:rPr>
              <a:t> – If replacement products become more expensive, consumers switch to the cheaper alternative.</a:t>
            </a:r>
          </a:p>
          <a:p>
            <a:pPr algn="l">
              <a:lnSpc>
                <a:spcPts val="5059"/>
              </a:lnSpc>
            </a:pPr>
            <a:endParaRPr lang="en-US" sz="3161">
              <a:solidFill>
                <a:srgbClr val="203D48"/>
              </a:solidFill>
              <a:latin typeface="Garet"/>
              <a:ea typeface="Garet"/>
              <a:cs typeface="Garet"/>
              <a:sym typeface="Garet"/>
            </a:endParaRPr>
          </a:p>
          <a:p>
            <a:pPr marL="682663" lvl="1" indent="-341331" algn="l">
              <a:lnSpc>
                <a:spcPts val="5059"/>
              </a:lnSpc>
              <a:buAutoNum type="arabicPeriod"/>
            </a:pPr>
            <a:r>
              <a:rPr lang="en-US" sz="3161" b="1">
                <a:solidFill>
                  <a:srgbClr val="203D48"/>
                </a:solidFill>
                <a:latin typeface="Garet Bold"/>
                <a:ea typeface="Garet Bold"/>
                <a:cs typeface="Garet Bold"/>
                <a:sym typeface="Garet Bold"/>
              </a:rPr>
              <a:t>Lower Price of Complements</a:t>
            </a:r>
            <a:r>
              <a:rPr lang="en-US" sz="3161">
                <a:solidFill>
                  <a:srgbClr val="203D48"/>
                </a:solidFill>
                <a:latin typeface="Garet"/>
                <a:ea typeface="Garet"/>
                <a:cs typeface="Garet"/>
                <a:sym typeface="Garet"/>
              </a:rPr>
              <a:t> – When related products become cheaper, demand for this product rises.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9968777" y="1967777"/>
            <a:ext cx="802671" cy="15835774"/>
            <a:chOff x="0" y="0"/>
            <a:chExt cx="182880" cy="3608017"/>
          </a:xfrm>
        </p:grpSpPr>
        <p:sp>
          <p:nvSpPr>
            <p:cNvPr id="3" name="Freeform 3"/>
            <p:cNvSpPr/>
            <p:nvPr/>
          </p:nvSpPr>
          <p:spPr>
            <a:xfrm>
              <a:off x="0" y="0"/>
              <a:ext cx="182880" cy="3608017"/>
            </a:xfrm>
            <a:custGeom>
              <a:avLst/>
              <a:gdLst/>
              <a:ahLst/>
              <a:cxnLst/>
              <a:rect l="l" t="t" r="r" b="b"/>
              <a:pathLst>
                <a:path w="182880" h="3608017">
                  <a:moveTo>
                    <a:pt x="0" y="0"/>
                  </a:moveTo>
                  <a:lnTo>
                    <a:pt x="182880" y="0"/>
                  </a:lnTo>
                  <a:lnTo>
                    <a:pt x="182880" y="3608017"/>
                  </a:lnTo>
                  <a:lnTo>
                    <a:pt x="0" y="3608017"/>
                  </a:lnTo>
                  <a:close/>
                </a:path>
              </a:pathLst>
            </a:custGeom>
            <a:solidFill>
              <a:srgbClr val="203D48"/>
            </a:solidFill>
          </p:spPr>
          <p:txBody>
            <a:bodyPr/>
            <a:lstStyle/>
            <a:p>
              <a:endParaRPr lang="en-US"/>
            </a:p>
          </p:txBody>
        </p:sp>
        <p:sp>
          <p:nvSpPr>
            <p:cNvPr id="4" name="TextBox 4"/>
            <p:cNvSpPr txBox="1"/>
            <p:nvPr/>
          </p:nvSpPr>
          <p:spPr>
            <a:xfrm>
              <a:off x="0" y="-57150"/>
              <a:ext cx="182880" cy="3665167"/>
            </a:xfrm>
            <a:prstGeom prst="rect">
              <a:avLst/>
            </a:prstGeom>
          </p:spPr>
          <p:txBody>
            <a:bodyPr lIns="50800" tIns="50800" rIns="50800" bIns="50800" rtlCol="0" anchor="ctr"/>
            <a:lstStyle/>
            <a:p>
              <a:pPr algn="ctr">
                <a:lnSpc>
                  <a:spcPts val="1960"/>
                </a:lnSpc>
              </a:pPr>
              <a:endParaRPr/>
            </a:p>
          </p:txBody>
        </p:sp>
      </p:grpSp>
      <p:grpSp>
        <p:nvGrpSpPr>
          <p:cNvPr id="5" name="Group 5"/>
          <p:cNvGrpSpPr/>
          <p:nvPr/>
        </p:nvGrpSpPr>
        <p:grpSpPr>
          <a:xfrm rot="-5400000">
            <a:off x="824777" y="8659552"/>
            <a:ext cx="802671" cy="2452226"/>
            <a:chOff x="0" y="0"/>
            <a:chExt cx="182880" cy="558714"/>
          </a:xfrm>
        </p:grpSpPr>
        <p:sp>
          <p:nvSpPr>
            <p:cNvPr id="6" name="Freeform 6"/>
            <p:cNvSpPr/>
            <p:nvPr/>
          </p:nvSpPr>
          <p:spPr>
            <a:xfrm>
              <a:off x="0" y="0"/>
              <a:ext cx="182880" cy="558714"/>
            </a:xfrm>
            <a:custGeom>
              <a:avLst/>
              <a:gdLst/>
              <a:ahLst/>
              <a:cxnLst/>
              <a:rect l="l" t="t" r="r" b="b"/>
              <a:pathLst>
                <a:path w="182880" h="558714">
                  <a:moveTo>
                    <a:pt x="0" y="0"/>
                  </a:moveTo>
                  <a:lnTo>
                    <a:pt x="182880" y="0"/>
                  </a:lnTo>
                  <a:lnTo>
                    <a:pt x="182880" y="558714"/>
                  </a:lnTo>
                  <a:lnTo>
                    <a:pt x="0" y="558714"/>
                  </a:lnTo>
                  <a:close/>
                </a:path>
              </a:pathLst>
            </a:custGeom>
            <a:solidFill>
              <a:srgbClr val="38B6FF"/>
            </a:solidFill>
          </p:spPr>
          <p:txBody>
            <a:bodyPr/>
            <a:lstStyle/>
            <a:p>
              <a:endParaRPr lang="en-US"/>
            </a:p>
          </p:txBody>
        </p:sp>
        <p:sp>
          <p:nvSpPr>
            <p:cNvPr id="7" name="TextBox 7"/>
            <p:cNvSpPr txBox="1"/>
            <p:nvPr/>
          </p:nvSpPr>
          <p:spPr>
            <a:xfrm>
              <a:off x="0" y="-57150"/>
              <a:ext cx="182880" cy="615864"/>
            </a:xfrm>
            <a:prstGeom prst="rect">
              <a:avLst/>
            </a:prstGeom>
          </p:spPr>
          <p:txBody>
            <a:bodyPr lIns="50800" tIns="50800" rIns="50800" bIns="50800" rtlCol="0" anchor="ctr"/>
            <a:lstStyle/>
            <a:p>
              <a:pPr algn="ctr">
                <a:lnSpc>
                  <a:spcPts val="1960"/>
                </a:lnSpc>
              </a:pPr>
              <a:endParaRPr/>
            </a:p>
          </p:txBody>
        </p:sp>
      </p:grpSp>
      <p:sp>
        <p:nvSpPr>
          <p:cNvPr id="8" name="Freeform 8"/>
          <p:cNvSpPr/>
          <p:nvPr/>
        </p:nvSpPr>
        <p:spPr>
          <a:xfrm rot="-597275">
            <a:off x="-3368911" y="-2959270"/>
            <a:ext cx="4075990" cy="4075990"/>
          </a:xfrm>
          <a:custGeom>
            <a:avLst/>
            <a:gdLst/>
            <a:ahLst/>
            <a:cxnLst/>
            <a:rect l="l" t="t" r="r" b="b"/>
            <a:pathLst>
              <a:path w="4075990" h="4075990">
                <a:moveTo>
                  <a:pt x="0" y="0"/>
                </a:moveTo>
                <a:lnTo>
                  <a:pt x="4075990" y="0"/>
                </a:lnTo>
                <a:lnTo>
                  <a:pt x="4075990" y="4075989"/>
                </a:lnTo>
                <a:lnTo>
                  <a:pt x="0" y="407598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9" name="Group 9"/>
          <p:cNvGrpSpPr/>
          <p:nvPr/>
        </p:nvGrpSpPr>
        <p:grpSpPr>
          <a:xfrm rot="-5400000">
            <a:off x="16670603" y="-571804"/>
            <a:ext cx="893192" cy="2170151"/>
            <a:chOff x="0" y="0"/>
            <a:chExt cx="1190923" cy="2893535"/>
          </a:xfrm>
        </p:grpSpPr>
        <p:grpSp>
          <p:nvGrpSpPr>
            <p:cNvPr id="10" name="Group 10"/>
            <p:cNvGrpSpPr/>
            <p:nvPr/>
          </p:nvGrpSpPr>
          <p:grpSpPr>
            <a:xfrm>
              <a:off x="141517" y="2519095"/>
              <a:ext cx="1028813" cy="374440"/>
              <a:chOff x="0" y="0"/>
              <a:chExt cx="1886901" cy="686745"/>
            </a:xfrm>
          </p:grpSpPr>
          <p:sp>
            <p:nvSpPr>
              <p:cNvPr id="11" name="Freeform 11"/>
              <p:cNvSpPr/>
              <p:nvPr/>
            </p:nvSpPr>
            <p:spPr>
              <a:xfrm>
                <a:off x="0" y="0"/>
                <a:ext cx="1886901" cy="686745"/>
              </a:xfrm>
              <a:custGeom>
                <a:avLst/>
                <a:gdLst/>
                <a:ahLst/>
                <a:cxnLst/>
                <a:rect l="l" t="t" r="r" b="b"/>
                <a:pathLst>
                  <a:path w="1886901" h="686745">
                    <a:moveTo>
                      <a:pt x="343372" y="0"/>
                    </a:moveTo>
                    <a:lnTo>
                      <a:pt x="1543529" y="0"/>
                    </a:lnTo>
                    <a:cubicBezTo>
                      <a:pt x="1733168" y="0"/>
                      <a:pt x="1886901" y="153733"/>
                      <a:pt x="1886901" y="343372"/>
                    </a:cubicBezTo>
                    <a:lnTo>
                      <a:pt x="1886901" y="343372"/>
                    </a:lnTo>
                    <a:cubicBezTo>
                      <a:pt x="1886901" y="533012"/>
                      <a:pt x="1733168" y="686745"/>
                      <a:pt x="1543529" y="686745"/>
                    </a:cubicBezTo>
                    <a:lnTo>
                      <a:pt x="343372" y="686745"/>
                    </a:lnTo>
                    <a:cubicBezTo>
                      <a:pt x="153733" y="686745"/>
                      <a:pt x="0" y="533012"/>
                      <a:pt x="0" y="343372"/>
                    </a:cubicBezTo>
                    <a:lnTo>
                      <a:pt x="0" y="343372"/>
                    </a:lnTo>
                    <a:cubicBezTo>
                      <a:pt x="0" y="153733"/>
                      <a:pt x="153733" y="0"/>
                      <a:pt x="343372" y="0"/>
                    </a:cubicBezTo>
                    <a:close/>
                  </a:path>
                </a:pathLst>
              </a:custGeom>
              <a:solidFill>
                <a:srgbClr val="94E3FF"/>
              </a:solidFill>
              <a:ln cap="rnd">
                <a:noFill/>
                <a:prstDash val="solid"/>
                <a:round/>
              </a:ln>
            </p:spPr>
            <p:txBody>
              <a:bodyPr/>
              <a:lstStyle/>
              <a:p>
                <a:endParaRPr lang="en-US"/>
              </a:p>
            </p:txBody>
          </p:sp>
          <p:sp>
            <p:nvSpPr>
              <p:cNvPr id="12" name="TextBox 12"/>
              <p:cNvSpPr txBox="1"/>
              <p:nvPr/>
            </p:nvSpPr>
            <p:spPr>
              <a:xfrm>
                <a:off x="0" y="-9525"/>
                <a:ext cx="1886901" cy="696270"/>
              </a:xfrm>
              <a:prstGeom prst="rect">
                <a:avLst/>
              </a:prstGeom>
            </p:spPr>
            <p:txBody>
              <a:bodyPr lIns="50800" tIns="50800" rIns="50800" bIns="50800" rtlCol="0" anchor="ctr"/>
              <a:lstStyle/>
              <a:p>
                <a:pPr algn="ctr">
                  <a:lnSpc>
                    <a:spcPts val="308"/>
                  </a:lnSpc>
                </a:pPr>
                <a:endParaRPr/>
              </a:p>
            </p:txBody>
          </p:sp>
        </p:grpSp>
        <p:sp>
          <p:nvSpPr>
            <p:cNvPr id="13" name="TextBox 13"/>
            <p:cNvSpPr txBox="1"/>
            <p:nvPr/>
          </p:nvSpPr>
          <p:spPr>
            <a:xfrm>
              <a:off x="441088" y="2698700"/>
              <a:ext cx="429671" cy="150386"/>
            </a:xfrm>
            <a:prstGeom prst="rect">
              <a:avLst/>
            </a:prstGeom>
          </p:spPr>
          <p:txBody>
            <a:bodyPr lIns="0" tIns="0" rIns="0" bIns="0" rtlCol="0" anchor="t">
              <a:spAutoFit/>
            </a:bodyPr>
            <a:lstStyle/>
            <a:p>
              <a:pPr algn="ctr">
                <a:lnSpc>
                  <a:spcPts val="581"/>
                </a:lnSpc>
              </a:pPr>
              <a:r>
                <a:rPr lang="en-US" sz="1163">
                  <a:solidFill>
                    <a:srgbClr val="203D48"/>
                  </a:solidFill>
                  <a:latin typeface="League Spartan"/>
                  <a:ea typeface="League Spartan"/>
                  <a:cs typeface="League Spartan"/>
                  <a:sym typeface="League Spartan"/>
                </a:rPr>
                <a:t>HUB</a:t>
              </a:r>
            </a:p>
          </p:txBody>
        </p:sp>
        <p:sp>
          <p:nvSpPr>
            <p:cNvPr id="14" name="TextBox 14"/>
            <p:cNvSpPr txBox="1"/>
            <p:nvPr/>
          </p:nvSpPr>
          <p:spPr>
            <a:xfrm rot="5400000">
              <a:off x="-972822" y="972822"/>
              <a:ext cx="2485990" cy="540345"/>
            </a:xfrm>
            <a:prstGeom prst="rect">
              <a:avLst/>
            </a:prstGeom>
          </p:spPr>
          <p:txBody>
            <a:bodyPr lIns="0" tIns="0" rIns="0" bIns="0" rtlCol="0" anchor="t">
              <a:spAutoFit/>
            </a:bodyPr>
            <a:lstStyle/>
            <a:p>
              <a:pPr algn="ctr">
                <a:lnSpc>
                  <a:spcPts val="2752"/>
                </a:lnSpc>
              </a:pPr>
              <a:r>
                <a:rPr lang="en-US" sz="3127" spc="-200">
                  <a:solidFill>
                    <a:srgbClr val="203D48"/>
                  </a:solidFill>
                  <a:latin typeface="League Spartan"/>
                  <a:ea typeface="League Spartan"/>
                  <a:cs typeface="League Spartan"/>
                  <a:sym typeface="League Spartan"/>
                </a:rPr>
                <a:t>BUSINESS</a:t>
              </a:r>
            </a:p>
          </p:txBody>
        </p:sp>
        <p:sp>
          <p:nvSpPr>
            <p:cNvPr id="15" name="TextBox 15"/>
            <p:cNvSpPr txBox="1"/>
            <p:nvPr/>
          </p:nvSpPr>
          <p:spPr>
            <a:xfrm rot="5400000">
              <a:off x="-511064" y="994145"/>
              <a:ext cx="2522727" cy="622797"/>
            </a:xfrm>
            <a:prstGeom prst="rect">
              <a:avLst/>
            </a:prstGeom>
          </p:spPr>
          <p:txBody>
            <a:bodyPr lIns="0" tIns="0" rIns="0" bIns="0" rtlCol="0" anchor="t">
              <a:spAutoFit/>
            </a:bodyPr>
            <a:lstStyle/>
            <a:p>
              <a:pPr algn="l">
                <a:lnSpc>
                  <a:spcPts val="3194"/>
                </a:lnSpc>
              </a:pPr>
              <a:r>
                <a:rPr lang="en-US" sz="3630" spc="-232">
                  <a:solidFill>
                    <a:srgbClr val="203D48"/>
                  </a:solidFill>
                  <a:latin typeface="League Spartan"/>
                  <a:ea typeface="League Spartan"/>
                  <a:cs typeface="League Spartan"/>
                  <a:sym typeface="League Spartan"/>
                </a:rPr>
                <a:t>JC</a:t>
              </a:r>
            </a:p>
          </p:txBody>
        </p:sp>
        <p:sp>
          <p:nvSpPr>
            <p:cNvPr id="16" name="Freeform 16"/>
            <p:cNvSpPr/>
            <p:nvPr/>
          </p:nvSpPr>
          <p:spPr>
            <a:xfrm rot="5400000">
              <a:off x="244242" y="1424020"/>
              <a:ext cx="1379498" cy="513863"/>
            </a:xfrm>
            <a:custGeom>
              <a:avLst/>
              <a:gdLst/>
              <a:ahLst/>
              <a:cxnLst/>
              <a:rect l="l" t="t" r="r" b="b"/>
              <a:pathLst>
                <a:path w="1379498" h="513863">
                  <a:moveTo>
                    <a:pt x="0" y="0"/>
                  </a:moveTo>
                  <a:lnTo>
                    <a:pt x="1379498" y="0"/>
                  </a:lnTo>
                  <a:lnTo>
                    <a:pt x="1379498" y="513863"/>
                  </a:lnTo>
                  <a:lnTo>
                    <a:pt x="0" y="51386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sp>
        <p:nvSpPr>
          <p:cNvPr id="17" name="Freeform 17"/>
          <p:cNvSpPr/>
          <p:nvPr/>
        </p:nvSpPr>
        <p:spPr>
          <a:xfrm>
            <a:off x="14955423" y="7018601"/>
            <a:ext cx="1461058" cy="1809360"/>
          </a:xfrm>
          <a:custGeom>
            <a:avLst/>
            <a:gdLst/>
            <a:ahLst/>
            <a:cxnLst/>
            <a:rect l="l" t="t" r="r" b="b"/>
            <a:pathLst>
              <a:path w="1461058" h="1809360">
                <a:moveTo>
                  <a:pt x="0" y="0"/>
                </a:moveTo>
                <a:lnTo>
                  <a:pt x="1461059" y="0"/>
                </a:lnTo>
                <a:lnTo>
                  <a:pt x="1461059" y="1809360"/>
                </a:lnTo>
                <a:lnTo>
                  <a:pt x="0" y="1809360"/>
                </a:lnTo>
                <a:lnTo>
                  <a:pt x="0" y="0"/>
                </a:lnTo>
                <a:close/>
              </a:path>
            </a:pathLst>
          </a:custGeom>
          <a:blipFill>
            <a:blip r:embed="rId4"/>
            <a:stretch>
              <a:fillRect/>
            </a:stretch>
          </a:blipFill>
        </p:spPr>
        <p:txBody>
          <a:bodyPr/>
          <a:lstStyle/>
          <a:p>
            <a:endParaRPr lang="en-US"/>
          </a:p>
        </p:txBody>
      </p:sp>
      <p:sp>
        <p:nvSpPr>
          <p:cNvPr id="18" name="Freeform 18"/>
          <p:cNvSpPr/>
          <p:nvPr/>
        </p:nvSpPr>
        <p:spPr>
          <a:xfrm>
            <a:off x="13165003" y="7018601"/>
            <a:ext cx="1323095" cy="1809360"/>
          </a:xfrm>
          <a:custGeom>
            <a:avLst/>
            <a:gdLst/>
            <a:ahLst/>
            <a:cxnLst/>
            <a:rect l="l" t="t" r="r" b="b"/>
            <a:pathLst>
              <a:path w="1323095" h="1809360">
                <a:moveTo>
                  <a:pt x="0" y="0"/>
                </a:moveTo>
                <a:lnTo>
                  <a:pt x="1323095" y="0"/>
                </a:lnTo>
                <a:lnTo>
                  <a:pt x="1323095" y="1809360"/>
                </a:lnTo>
                <a:lnTo>
                  <a:pt x="0" y="1809360"/>
                </a:lnTo>
                <a:lnTo>
                  <a:pt x="0" y="0"/>
                </a:lnTo>
                <a:close/>
              </a:path>
            </a:pathLst>
          </a:custGeom>
          <a:blipFill>
            <a:blip r:embed="rId5"/>
            <a:stretch>
              <a:fillRect/>
            </a:stretch>
          </a:blipFill>
        </p:spPr>
        <p:txBody>
          <a:bodyPr/>
          <a:lstStyle/>
          <a:p>
            <a:endParaRPr lang="en-US"/>
          </a:p>
        </p:txBody>
      </p:sp>
      <p:sp>
        <p:nvSpPr>
          <p:cNvPr id="19" name="Freeform 19"/>
          <p:cNvSpPr/>
          <p:nvPr/>
        </p:nvSpPr>
        <p:spPr>
          <a:xfrm>
            <a:off x="14955423" y="4336468"/>
            <a:ext cx="1461058" cy="1809360"/>
          </a:xfrm>
          <a:custGeom>
            <a:avLst/>
            <a:gdLst/>
            <a:ahLst/>
            <a:cxnLst/>
            <a:rect l="l" t="t" r="r" b="b"/>
            <a:pathLst>
              <a:path w="1461058" h="1809360">
                <a:moveTo>
                  <a:pt x="0" y="0"/>
                </a:moveTo>
                <a:lnTo>
                  <a:pt x="1461059" y="0"/>
                </a:lnTo>
                <a:lnTo>
                  <a:pt x="1461059" y="1809360"/>
                </a:lnTo>
                <a:lnTo>
                  <a:pt x="0" y="1809360"/>
                </a:lnTo>
                <a:lnTo>
                  <a:pt x="0" y="0"/>
                </a:lnTo>
                <a:close/>
              </a:path>
            </a:pathLst>
          </a:custGeom>
          <a:blipFill>
            <a:blip r:embed="rId4"/>
            <a:stretch>
              <a:fillRect/>
            </a:stretch>
          </a:blipFill>
        </p:spPr>
        <p:txBody>
          <a:bodyPr/>
          <a:lstStyle/>
          <a:p>
            <a:endParaRPr lang="en-US"/>
          </a:p>
        </p:txBody>
      </p:sp>
      <p:sp>
        <p:nvSpPr>
          <p:cNvPr id="20" name="Freeform 20"/>
          <p:cNvSpPr/>
          <p:nvPr/>
        </p:nvSpPr>
        <p:spPr>
          <a:xfrm>
            <a:off x="13047888" y="4336468"/>
            <a:ext cx="1440209" cy="1809360"/>
          </a:xfrm>
          <a:custGeom>
            <a:avLst/>
            <a:gdLst/>
            <a:ahLst/>
            <a:cxnLst/>
            <a:rect l="l" t="t" r="r" b="b"/>
            <a:pathLst>
              <a:path w="1440209" h="1809360">
                <a:moveTo>
                  <a:pt x="0" y="0"/>
                </a:moveTo>
                <a:lnTo>
                  <a:pt x="1440210" y="0"/>
                </a:lnTo>
                <a:lnTo>
                  <a:pt x="1440210" y="1809360"/>
                </a:lnTo>
                <a:lnTo>
                  <a:pt x="0" y="1809360"/>
                </a:lnTo>
                <a:lnTo>
                  <a:pt x="0" y="0"/>
                </a:lnTo>
                <a:close/>
              </a:path>
            </a:pathLst>
          </a:custGeom>
          <a:blipFill>
            <a:blip r:embed="rId6"/>
            <a:stretch>
              <a:fillRect/>
            </a:stretch>
          </a:blipFill>
        </p:spPr>
        <p:txBody>
          <a:bodyPr/>
          <a:lstStyle/>
          <a:p>
            <a:endParaRPr lang="en-US"/>
          </a:p>
        </p:txBody>
      </p:sp>
      <p:sp>
        <p:nvSpPr>
          <p:cNvPr id="21" name="Freeform 21"/>
          <p:cNvSpPr/>
          <p:nvPr/>
        </p:nvSpPr>
        <p:spPr>
          <a:xfrm>
            <a:off x="14064808" y="1956489"/>
            <a:ext cx="1461058" cy="1809360"/>
          </a:xfrm>
          <a:custGeom>
            <a:avLst/>
            <a:gdLst/>
            <a:ahLst/>
            <a:cxnLst/>
            <a:rect l="l" t="t" r="r" b="b"/>
            <a:pathLst>
              <a:path w="1461058" h="1809360">
                <a:moveTo>
                  <a:pt x="0" y="0"/>
                </a:moveTo>
                <a:lnTo>
                  <a:pt x="1461058" y="0"/>
                </a:lnTo>
                <a:lnTo>
                  <a:pt x="1461058" y="1809360"/>
                </a:lnTo>
                <a:lnTo>
                  <a:pt x="0" y="1809360"/>
                </a:lnTo>
                <a:lnTo>
                  <a:pt x="0" y="0"/>
                </a:lnTo>
                <a:close/>
              </a:path>
            </a:pathLst>
          </a:custGeom>
          <a:blipFill>
            <a:blip r:embed="rId4"/>
            <a:stretch>
              <a:fillRect/>
            </a:stretch>
          </a:blipFill>
        </p:spPr>
        <p:txBody>
          <a:bodyPr/>
          <a:lstStyle/>
          <a:p>
            <a:endParaRPr lang="en-US"/>
          </a:p>
        </p:txBody>
      </p:sp>
      <p:sp>
        <p:nvSpPr>
          <p:cNvPr id="22" name="Freeform 22"/>
          <p:cNvSpPr/>
          <p:nvPr/>
        </p:nvSpPr>
        <p:spPr>
          <a:xfrm>
            <a:off x="15629808" y="2419142"/>
            <a:ext cx="1573347" cy="666706"/>
          </a:xfrm>
          <a:custGeom>
            <a:avLst/>
            <a:gdLst/>
            <a:ahLst/>
            <a:cxnLst/>
            <a:rect l="l" t="t" r="r" b="b"/>
            <a:pathLst>
              <a:path w="1573347" h="666706">
                <a:moveTo>
                  <a:pt x="0" y="0"/>
                </a:moveTo>
                <a:lnTo>
                  <a:pt x="1573348" y="0"/>
                </a:lnTo>
                <a:lnTo>
                  <a:pt x="1573348" y="666706"/>
                </a:lnTo>
                <a:lnTo>
                  <a:pt x="0" y="666706"/>
                </a:lnTo>
                <a:lnTo>
                  <a:pt x="0" y="0"/>
                </a:lnTo>
                <a:close/>
              </a:path>
            </a:pathLst>
          </a:custGeom>
          <a:blipFill>
            <a:blip r:embed="rId7"/>
            <a:stretch>
              <a:fillRect/>
            </a:stretch>
          </a:blipFill>
        </p:spPr>
        <p:txBody>
          <a:bodyPr/>
          <a:lstStyle/>
          <a:p>
            <a:endParaRPr lang="en-US"/>
          </a:p>
        </p:txBody>
      </p:sp>
      <p:sp>
        <p:nvSpPr>
          <p:cNvPr id="23" name="TextBox 23"/>
          <p:cNvSpPr txBox="1"/>
          <p:nvPr/>
        </p:nvSpPr>
        <p:spPr>
          <a:xfrm>
            <a:off x="1028700" y="997968"/>
            <a:ext cx="16009683" cy="795020"/>
          </a:xfrm>
          <a:prstGeom prst="rect">
            <a:avLst/>
          </a:prstGeom>
        </p:spPr>
        <p:txBody>
          <a:bodyPr lIns="0" tIns="0" rIns="0" bIns="0" rtlCol="0" anchor="t">
            <a:spAutoFit/>
          </a:bodyPr>
          <a:lstStyle/>
          <a:p>
            <a:pPr algn="l">
              <a:lnSpc>
                <a:spcPts val="6580"/>
              </a:lnSpc>
            </a:pPr>
            <a:r>
              <a:rPr lang="en-US" sz="4700" b="1">
                <a:solidFill>
                  <a:srgbClr val="38B6FF"/>
                </a:solidFill>
                <a:latin typeface="Garet Bold"/>
                <a:ea typeface="Garet Bold"/>
                <a:cs typeface="Garet Bold"/>
                <a:sym typeface="Garet Bold"/>
              </a:rPr>
              <a:t>Factors that increase demand for cereal</a:t>
            </a:r>
          </a:p>
        </p:txBody>
      </p:sp>
      <p:sp>
        <p:nvSpPr>
          <p:cNvPr id="24" name="TextBox 24"/>
          <p:cNvSpPr txBox="1"/>
          <p:nvPr/>
        </p:nvSpPr>
        <p:spPr>
          <a:xfrm>
            <a:off x="2752518" y="9591295"/>
            <a:ext cx="1724348" cy="531587"/>
          </a:xfrm>
          <a:prstGeom prst="rect">
            <a:avLst/>
          </a:prstGeom>
        </p:spPr>
        <p:txBody>
          <a:bodyPr lIns="0" tIns="0" rIns="0" bIns="0" rtlCol="0" anchor="t">
            <a:spAutoFit/>
          </a:bodyPr>
          <a:lstStyle/>
          <a:p>
            <a:pPr algn="ctr">
              <a:lnSpc>
                <a:spcPts val="4404"/>
              </a:lnSpc>
            </a:pPr>
            <a:r>
              <a:rPr lang="en-US" sz="3145">
                <a:solidFill>
                  <a:srgbClr val="FFFFFF"/>
                </a:solidFill>
                <a:latin typeface="League Spartan"/>
                <a:ea typeface="League Spartan"/>
                <a:cs typeface="League Spartan"/>
                <a:sym typeface="League Spartan"/>
              </a:rPr>
              <a:t>CH 29:</a:t>
            </a:r>
          </a:p>
        </p:txBody>
      </p:sp>
      <p:sp>
        <p:nvSpPr>
          <p:cNvPr id="25" name="TextBox 25"/>
          <p:cNvSpPr txBox="1"/>
          <p:nvPr/>
        </p:nvSpPr>
        <p:spPr>
          <a:xfrm>
            <a:off x="4781666" y="9515095"/>
            <a:ext cx="4911099" cy="607788"/>
          </a:xfrm>
          <a:prstGeom prst="rect">
            <a:avLst/>
          </a:prstGeom>
        </p:spPr>
        <p:txBody>
          <a:bodyPr lIns="0" tIns="0" rIns="0" bIns="0" rtlCol="0" anchor="t">
            <a:spAutoFit/>
          </a:bodyPr>
          <a:lstStyle/>
          <a:p>
            <a:pPr algn="l">
              <a:lnSpc>
                <a:spcPts val="4404"/>
              </a:lnSpc>
              <a:spcBef>
                <a:spcPct val="0"/>
              </a:spcBef>
            </a:pPr>
            <a:r>
              <a:rPr lang="en-US" sz="3145" b="1" i="1">
                <a:solidFill>
                  <a:srgbClr val="FFFFFF"/>
                </a:solidFill>
                <a:latin typeface="Calibri (MS) Bold Italics"/>
                <a:ea typeface="Calibri (MS) Bold Italics"/>
                <a:cs typeface="Calibri (MS) Bold Italics"/>
                <a:sym typeface="Calibri (MS) Bold Italics"/>
              </a:rPr>
              <a:t>LO 3.3</a:t>
            </a:r>
            <a:r>
              <a:rPr lang="en-US" sz="3145" i="1">
                <a:solidFill>
                  <a:srgbClr val="FFFFFF"/>
                </a:solidFill>
                <a:latin typeface="Calibri (MS) Italics"/>
                <a:ea typeface="Calibri (MS) Italics"/>
                <a:cs typeface="Calibri (MS) Italics"/>
                <a:sym typeface="Calibri (MS) Italics"/>
              </a:rPr>
              <a:t>: Demand &amp; Supply</a:t>
            </a:r>
          </a:p>
        </p:txBody>
      </p:sp>
      <p:sp>
        <p:nvSpPr>
          <p:cNvPr id="26" name="TextBox 26"/>
          <p:cNvSpPr txBox="1"/>
          <p:nvPr/>
        </p:nvSpPr>
        <p:spPr>
          <a:xfrm>
            <a:off x="0" y="9591295"/>
            <a:ext cx="2567934" cy="531587"/>
          </a:xfrm>
          <a:prstGeom prst="rect">
            <a:avLst/>
          </a:prstGeom>
        </p:spPr>
        <p:txBody>
          <a:bodyPr lIns="0" tIns="0" rIns="0" bIns="0" rtlCol="0" anchor="t">
            <a:spAutoFit/>
          </a:bodyPr>
          <a:lstStyle/>
          <a:p>
            <a:pPr algn="ctr">
              <a:lnSpc>
                <a:spcPts val="4404"/>
              </a:lnSpc>
            </a:pPr>
            <a:r>
              <a:rPr lang="en-US" sz="3145">
                <a:solidFill>
                  <a:srgbClr val="FFFFFF"/>
                </a:solidFill>
                <a:latin typeface="League Spartan"/>
                <a:ea typeface="League Spartan"/>
                <a:cs typeface="League Spartan"/>
                <a:sym typeface="League Spartan"/>
              </a:rPr>
              <a:t>STRAND 3</a:t>
            </a:r>
          </a:p>
        </p:txBody>
      </p:sp>
      <p:sp>
        <p:nvSpPr>
          <p:cNvPr id="27" name="TextBox 27"/>
          <p:cNvSpPr txBox="1"/>
          <p:nvPr/>
        </p:nvSpPr>
        <p:spPr>
          <a:xfrm>
            <a:off x="1028700" y="2304842"/>
            <a:ext cx="11711949" cy="6335423"/>
          </a:xfrm>
          <a:prstGeom prst="rect">
            <a:avLst/>
          </a:prstGeom>
        </p:spPr>
        <p:txBody>
          <a:bodyPr lIns="0" tIns="0" rIns="0" bIns="0" rtlCol="0" anchor="t">
            <a:spAutoFit/>
          </a:bodyPr>
          <a:lstStyle/>
          <a:p>
            <a:pPr marL="682663" lvl="1" indent="-341331" algn="l">
              <a:lnSpc>
                <a:spcPts val="5059"/>
              </a:lnSpc>
              <a:buAutoNum type="arabicPeriod"/>
            </a:pPr>
            <a:r>
              <a:rPr lang="en-US" sz="3161" b="1">
                <a:solidFill>
                  <a:srgbClr val="203D48"/>
                </a:solidFill>
                <a:latin typeface="Garet Bold"/>
                <a:ea typeface="Garet Bold"/>
                <a:cs typeface="Garet Bold"/>
                <a:sym typeface="Garet Bold"/>
              </a:rPr>
              <a:t>Lower Prices </a:t>
            </a:r>
            <a:r>
              <a:rPr lang="en-US" sz="3161">
                <a:solidFill>
                  <a:srgbClr val="203D48"/>
                </a:solidFill>
                <a:latin typeface="Garet"/>
                <a:ea typeface="Garet"/>
                <a:cs typeface="Garet"/>
                <a:sym typeface="Garet"/>
              </a:rPr>
              <a:t>– If cereal is on special offer, more families buy it.</a:t>
            </a:r>
          </a:p>
          <a:p>
            <a:pPr algn="l">
              <a:lnSpc>
                <a:spcPts val="5059"/>
              </a:lnSpc>
            </a:pPr>
            <a:endParaRPr lang="en-US" sz="3161">
              <a:solidFill>
                <a:srgbClr val="203D48"/>
              </a:solidFill>
              <a:latin typeface="Garet"/>
              <a:ea typeface="Garet"/>
              <a:cs typeface="Garet"/>
              <a:sym typeface="Garet"/>
            </a:endParaRPr>
          </a:p>
          <a:p>
            <a:pPr marL="682663" lvl="1" indent="-341331" algn="l">
              <a:lnSpc>
                <a:spcPts val="5059"/>
              </a:lnSpc>
              <a:buAutoNum type="arabicPeriod"/>
            </a:pPr>
            <a:r>
              <a:rPr lang="en-US" sz="3161" b="1">
                <a:solidFill>
                  <a:srgbClr val="203D48"/>
                </a:solidFill>
                <a:latin typeface="Garet Bold"/>
                <a:ea typeface="Garet Bold"/>
                <a:cs typeface="Garet Bold"/>
                <a:sym typeface="Garet Bold"/>
              </a:rPr>
              <a:t>Higher Price of Substitutes</a:t>
            </a:r>
            <a:r>
              <a:rPr lang="en-US" sz="3161">
                <a:solidFill>
                  <a:srgbClr val="203D48"/>
                </a:solidFill>
                <a:latin typeface="Garet"/>
                <a:ea typeface="Garet"/>
                <a:cs typeface="Garet"/>
                <a:sym typeface="Garet"/>
              </a:rPr>
              <a:t> – If toast or breakfast bars become more expensive, people may switch to cereal instead.</a:t>
            </a:r>
          </a:p>
          <a:p>
            <a:pPr algn="l">
              <a:lnSpc>
                <a:spcPts val="5059"/>
              </a:lnSpc>
            </a:pPr>
            <a:endParaRPr lang="en-US" sz="3161">
              <a:solidFill>
                <a:srgbClr val="203D48"/>
              </a:solidFill>
              <a:latin typeface="Garet"/>
              <a:ea typeface="Garet"/>
              <a:cs typeface="Garet"/>
              <a:sym typeface="Garet"/>
            </a:endParaRPr>
          </a:p>
          <a:p>
            <a:pPr marL="682663" lvl="1" indent="-341331" algn="l">
              <a:lnSpc>
                <a:spcPts val="5059"/>
              </a:lnSpc>
              <a:buAutoNum type="arabicPeriod"/>
            </a:pPr>
            <a:r>
              <a:rPr lang="en-US" sz="3161" b="1">
                <a:solidFill>
                  <a:srgbClr val="203D48"/>
                </a:solidFill>
                <a:latin typeface="Garet Bold"/>
                <a:ea typeface="Garet Bold"/>
                <a:cs typeface="Garet Bold"/>
                <a:sym typeface="Garet Bold"/>
              </a:rPr>
              <a:t>Lower Price of Complements</a:t>
            </a:r>
            <a:r>
              <a:rPr lang="en-US" sz="3161">
                <a:solidFill>
                  <a:srgbClr val="203D48"/>
                </a:solidFill>
                <a:latin typeface="Garet"/>
                <a:ea typeface="Garet"/>
                <a:cs typeface="Garet"/>
                <a:sym typeface="Garet"/>
              </a:rPr>
              <a:t> – If milk becomes cheaper, more people buy cereal as its cheaper to use the two together.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9968777" y="1967777"/>
            <a:ext cx="802671" cy="15835774"/>
            <a:chOff x="0" y="0"/>
            <a:chExt cx="182880" cy="3608017"/>
          </a:xfrm>
        </p:grpSpPr>
        <p:sp>
          <p:nvSpPr>
            <p:cNvPr id="3" name="Freeform 3"/>
            <p:cNvSpPr/>
            <p:nvPr/>
          </p:nvSpPr>
          <p:spPr>
            <a:xfrm>
              <a:off x="0" y="0"/>
              <a:ext cx="182880" cy="3608017"/>
            </a:xfrm>
            <a:custGeom>
              <a:avLst/>
              <a:gdLst/>
              <a:ahLst/>
              <a:cxnLst/>
              <a:rect l="l" t="t" r="r" b="b"/>
              <a:pathLst>
                <a:path w="182880" h="3608017">
                  <a:moveTo>
                    <a:pt x="0" y="0"/>
                  </a:moveTo>
                  <a:lnTo>
                    <a:pt x="182880" y="0"/>
                  </a:lnTo>
                  <a:lnTo>
                    <a:pt x="182880" y="3608017"/>
                  </a:lnTo>
                  <a:lnTo>
                    <a:pt x="0" y="3608017"/>
                  </a:lnTo>
                  <a:close/>
                </a:path>
              </a:pathLst>
            </a:custGeom>
            <a:solidFill>
              <a:srgbClr val="203D48"/>
            </a:solidFill>
          </p:spPr>
          <p:txBody>
            <a:bodyPr/>
            <a:lstStyle/>
            <a:p>
              <a:endParaRPr lang="en-US"/>
            </a:p>
          </p:txBody>
        </p:sp>
        <p:sp>
          <p:nvSpPr>
            <p:cNvPr id="4" name="TextBox 4"/>
            <p:cNvSpPr txBox="1"/>
            <p:nvPr/>
          </p:nvSpPr>
          <p:spPr>
            <a:xfrm>
              <a:off x="0" y="-57150"/>
              <a:ext cx="182880" cy="3665167"/>
            </a:xfrm>
            <a:prstGeom prst="rect">
              <a:avLst/>
            </a:prstGeom>
          </p:spPr>
          <p:txBody>
            <a:bodyPr lIns="50800" tIns="50800" rIns="50800" bIns="50800" rtlCol="0" anchor="ctr"/>
            <a:lstStyle/>
            <a:p>
              <a:pPr algn="ctr">
                <a:lnSpc>
                  <a:spcPts val="1960"/>
                </a:lnSpc>
              </a:pPr>
              <a:endParaRPr/>
            </a:p>
          </p:txBody>
        </p:sp>
      </p:grpSp>
      <p:grpSp>
        <p:nvGrpSpPr>
          <p:cNvPr id="5" name="Group 5"/>
          <p:cNvGrpSpPr/>
          <p:nvPr/>
        </p:nvGrpSpPr>
        <p:grpSpPr>
          <a:xfrm rot="-5400000">
            <a:off x="824777" y="8659552"/>
            <a:ext cx="802671" cy="2452226"/>
            <a:chOff x="0" y="0"/>
            <a:chExt cx="182880" cy="558714"/>
          </a:xfrm>
        </p:grpSpPr>
        <p:sp>
          <p:nvSpPr>
            <p:cNvPr id="6" name="Freeform 6"/>
            <p:cNvSpPr/>
            <p:nvPr/>
          </p:nvSpPr>
          <p:spPr>
            <a:xfrm>
              <a:off x="0" y="0"/>
              <a:ext cx="182880" cy="558714"/>
            </a:xfrm>
            <a:custGeom>
              <a:avLst/>
              <a:gdLst/>
              <a:ahLst/>
              <a:cxnLst/>
              <a:rect l="l" t="t" r="r" b="b"/>
              <a:pathLst>
                <a:path w="182880" h="558714">
                  <a:moveTo>
                    <a:pt x="0" y="0"/>
                  </a:moveTo>
                  <a:lnTo>
                    <a:pt x="182880" y="0"/>
                  </a:lnTo>
                  <a:lnTo>
                    <a:pt x="182880" y="558714"/>
                  </a:lnTo>
                  <a:lnTo>
                    <a:pt x="0" y="558714"/>
                  </a:lnTo>
                  <a:close/>
                </a:path>
              </a:pathLst>
            </a:custGeom>
            <a:solidFill>
              <a:srgbClr val="38B6FF"/>
            </a:solidFill>
          </p:spPr>
          <p:txBody>
            <a:bodyPr/>
            <a:lstStyle/>
            <a:p>
              <a:endParaRPr lang="en-US"/>
            </a:p>
          </p:txBody>
        </p:sp>
        <p:sp>
          <p:nvSpPr>
            <p:cNvPr id="7" name="TextBox 7"/>
            <p:cNvSpPr txBox="1"/>
            <p:nvPr/>
          </p:nvSpPr>
          <p:spPr>
            <a:xfrm>
              <a:off x="0" y="-57150"/>
              <a:ext cx="182880" cy="615864"/>
            </a:xfrm>
            <a:prstGeom prst="rect">
              <a:avLst/>
            </a:prstGeom>
          </p:spPr>
          <p:txBody>
            <a:bodyPr lIns="50800" tIns="50800" rIns="50800" bIns="50800" rtlCol="0" anchor="ctr"/>
            <a:lstStyle/>
            <a:p>
              <a:pPr algn="ctr">
                <a:lnSpc>
                  <a:spcPts val="1960"/>
                </a:lnSpc>
              </a:pPr>
              <a:endParaRPr/>
            </a:p>
          </p:txBody>
        </p:sp>
      </p:grpSp>
      <p:sp>
        <p:nvSpPr>
          <p:cNvPr id="8" name="Freeform 8"/>
          <p:cNvSpPr/>
          <p:nvPr/>
        </p:nvSpPr>
        <p:spPr>
          <a:xfrm rot="-597275">
            <a:off x="-3368911" y="-2959270"/>
            <a:ext cx="4075990" cy="4075990"/>
          </a:xfrm>
          <a:custGeom>
            <a:avLst/>
            <a:gdLst/>
            <a:ahLst/>
            <a:cxnLst/>
            <a:rect l="l" t="t" r="r" b="b"/>
            <a:pathLst>
              <a:path w="4075990" h="4075990">
                <a:moveTo>
                  <a:pt x="0" y="0"/>
                </a:moveTo>
                <a:lnTo>
                  <a:pt x="4075990" y="0"/>
                </a:lnTo>
                <a:lnTo>
                  <a:pt x="4075990" y="4075989"/>
                </a:lnTo>
                <a:lnTo>
                  <a:pt x="0" y="407598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9" name="TextBox 9"/>
          <p:cNvSpPr txBox="1"/>
          <p:nvPr/>
        </p:nvSpPr>
        <p:spPr>
          <a:xfrm>
            <a:off x="1028700" y="997968"/>
            <a:ext cx="16009683" cy="795020"/>
          </a:xfrm>
          <a:prstGeom prst="rect">
            <a:avLst/>
          </a:prstGeom>
        </p:spPr>
        <p:txBody>
          <a:bodyPr lIns="0" tIns="0" rIns="0" bIns="0" rtlCol="0" anchor="t">
            <a:spAutoFit/>
          </a:bodyPr>
          <a:lstStyle/>
          <a:p>
            <a:pPr algn="l">
              <a:lnSpc>
                <a:spcPts val="6580"/>
              </a:lnSpc>
            </a:pPr>
            <a:r>
              <a:rPr lang="en-US" sz="4700" b="1">
                <a:solidFill>
                  <a:srgbClr val="38B6FF"/>
                </a:solidFill>
                <a:latin typeface="Garet Bold"/>
                <a:ea typeface="Garet Bold"/>
                <a:cs typeface="Garet Bold"/>
                <a:sym typeface="Garet Bold"/>
              </a:rPr>
              <a:t>Factors that increase demand for a good / service</a:t>
            </a:r>
          </a:p>
        </p:txBody>
      </p:sp>
      <p:grpSp>
        <p:nvGrpSpPr>
          <p:cNvPr id="10" name="Group 10"/>
          <p:cNvGrpSpPr/>
          <p:nvPr/>
        </p:nvGrpSpPr>
        <p:grpSpPr>
          <a:xfrm rot="-5400000">
            <a:off x="16670603" y="-571804"/>
            <a:ext cx="893192" cy="2170151"/>
            <a:chOff x="0" y="0"/>
            <a:chExt cx="1190923" cy="2893535"/>
          </a:xfrm>
        </p:grpSpPr>
        <p:grpSp>
          <p:nvGrpSpPr>
            <p:cNvPr id="11" name="Group 11"/>
            <p:cNvGrpSpPr/>
            <p:nvPr/>
          </p:nvGrpSpPr>
          <p:grpSpPr>
            <a:xfrm>
              <a:off x="141517" y="2519095"/>
              <a:ext cx="1028813" cy="374440"/>
              <a:chOff x="0" y="0"/>
              <a:chExt cx="1886901" cy="686745"/>
            </a:xfrm>
          </p:grpSpPr>
          <p:sp>
            <p:nvSpPr>
              <p:cNvPr id="12" name="Freeform 12"/>
              <p:cNvSpPr/>
              <p:nvPr/>
            </p:nvSpPr>
            <p:spPr>
              <a:xfrm>
                <a:off x="0" y="0"/>
                <a:ext cx="1886901" cy="686745"/>
              </a:xfrm>
              <a:custGeom>
                <a:avLst/>
                <a:gdLst/>
                <a:ahLst/>
                <a:cxnLst/>
                <a:rect l="l" t="t" r="r" b="b"/>
                <a:pathLst>
                  <a:path w="1886901" h="686745">
                    <a:moveTo>
                      <a:pt x="343372" y="0"/>
                    </a:moveTo>
                    <a:lnTo>
                      <a:pt x="1543529" y="0"/>
                    </a:lnTo>
                    <a:cubicBezTo>
                      <a:pt x="1733168" y="0"/>
                      <a:pt x="1886901" y="153733"/>
                      <a:pt x="1886901" y="343372"/>
                    </a:cubicBezTo>
                    <a:lnTo>
                      <a:pt x="1886901" y="343372"/>
                    </a:lnTo>
                    <a:cubicBezTo>
                      <a:pt x="1886901" y="533012"/>
                      <a:pt x="1733168" y="686745"/>
                      <a:pt x="1543529" y="686745"/>
                    </a:cubicBezTo>
                    <a:lnTo>
                      <a:pt x="343372" y="686745"/>
                    </a:lnTo>
                    <a:cubicBezTo>
                      <a:pt x="153733" y="686745"/>
                      <a:pt x="0" y="533012"/>
                      <a:pt x="0" y="343372"/>
                    </a:cubicBezTo>
                    <a:lnTo>
                      <a:pt x="0" y="343372"/>
                    </a:lnTo>
                    <a:cubicBezTo>
                      <a:pt x="0" y="153733"/>
                      <a:pt x="153733" y="0"/>
                      <a:pt x="343372" y="0"/>
                    </a:cubicBezTo>
                    <a:close/>
                  </a:path>
                </a:pathLst>
              </a:custGeom>
              <a:solidFill>
                <a:srgbClr val="94E3FF"/>
              </a:solidFill>
              <a:ln cap="rnd">
                <a:noFill/>
                <a:prstDash val="solid"/>
                <a:round/>
              </a:ln>
            </p:spPr>
            <p:txBody>
              <a:bodyPr/>
              <a:lstStyle/>
              <a:p>
                <a:endParaRPr lang="en-US"/>
              </a:p>
            </p:txBody>
          </p:sp>
          <p:sp>
            <p:nvSpPr>
              <p:cNvPr id="13" name="TextBox 13"/>
              <p:cNvSpPr txBox="1"/>
              <p:nvPr/>
            </p:nvSpPr>
            <p:spPr>
              <a:xfrm>
                <a:off x="0" y="-9525"/>
                <a:ext cx="1886901" cy="696270"/>
              </a:xfrm>
              <a:prstGeom prst="rect">
                <a:avLst/>
              </a:prstGeom>
            </p:spPr>
            <p:txBody>
              <a:bodyPr lIns="50800" tIns="50800" rIns="50800" bIns="50800" rtlCol="0" anchor="ctr"/>
              <a:lstStyle/>
              <a:p>
                <a:pPr algn="ctr">
                  <a:lnSpc>
                    <a:spcPts val="308"/>
                  </a:lnSpc>
                </a:pPr>
                <a:endParaRPr/>
              </a:p>
            </p:txBody>
          </p:sp>
        </p:grpSp>
        <p:sp>
          <p:nvSpPr>
            <p:cNvPr id="14" name="TextBox 14"/>
            <p:cNvSpPr txBox="1"/>
            <p:nvPr/>
          </p:nvSpPr>
          <p:spPr>
            <a:xfrm>
              <a:off x="441088" y="2698700"/>
              <a:ext cx="429671" cy="150386"/>
            </a:xfrm>
            <a:prstGeom prst="rect">
              <a:avLst/>
            </a:prstGeom>
          </p:spPr>
          <p:txBody>
            <a:bodyPr lIns="0" tIns="0" rIns="0" bIns="0" rtlCol="0" anchor="t">
              <a:spAutoFit/>
            </a:bodyPr>
            <a:lstStyle/>
            <a:p>
              <a:pPr algn="ctr">
                <a:lnSpc>
                  <a:spcPts val="581"/>
                </a:lnSpc>
              </a:pPr>
              <a:r>
                <a:rPr lang="en-US" sz="1163">
                  <a:solidFill>
                    <a:srgbClr val="203D48"/>
                  </a:solidFill>
                  <a:latin typeface="League Spartan"/>
                  <a:ea typeface="League Spartan"/>
                  <a:cs typeface="League Spartan"/>
                  <a:sym typeface="League Spartan"/>
                </a:rPr>
                <a:t>HUB</a:t>
              </a:r>
            </a:p>
          </p:txBody>
        </p:sp>
        <p:sp>
          <p:nvSpPr>
            <p:cNvPr id="15" name="TextBox 15"/>
            <p:cNvSpPr txBox="1"/>
            <p:nvPr/>
          </p:nvSpPr>
          <p:spPr>
            <a:xfrm rot="5400000">
              <a:off x="-972822" y="972822"/>
              <a:ext cx="2485990" cy="540345"/>
            </a:xfrm>
            <a:prstGeom prst="rect">
              <a:avLst/>
            </a:prstGeom>
          </p:spPr>
          <p:txBody>
            <a:bodyPr lIns="0" tIns="0" rIns="0" bIns="0" rtlCol="0" anchor="t">
              <a:spAutoFit/>
            </a:bodyPr>
            <a:lstStyle/>
            <a:p>
              <a:pPr algn="ctr">
                <a:lnSpc>
                  <a:spcPts val="2752"/>
                </a:lnSpc>
              </a:pPr>
              <a:r>
                <a:rPr lang="en-US" sz="3127" spc="-200">
                  <a:solidFill>
                    <a:srgbClr val="203D48"/>
                  </a:solidFill>
                  <a:latin typeface="League Spartan"/>
                  <a:ea typeface="League Spartan"/>
                  <a:cs typeface="League Spartan"/>
                  <a:sym typeface="League Spartan"/>
                </a:rPr>
                <a:t>BUSINESS</a:t>
              </a:r>
            </a:p>
          </p:txBody>
        </p:sp>
        <p:sp>
          <p:nvSpPr>
            <p:cNvPr id="16" name="TextBox 16"/>
            <p:cNvSpPr txBox="1"/>
            <p:nvPr/>
          </p:nvSpPr>
          <p:spPr>
            <a:xfrm rot="5400000">
              <a:off x="-511064" y="994145"/>
              <a:ext cx="2522727" cy="622797"/>
            </a:xfrm>
            <a:prstGeom prst="rect">
              <a:avLst/>
            </a:prstGeom>
          </p:spPr>
          <p:txBody>
            <a:bodyPr lIns="0" tIns="0" rIns="0" bIns="0" rtlCol="0" anchor="t">
              <a:spAutoFit/>
            </a:bodyPr>
            <a:lstStyle/>
            <a:p>
              <a:pPr algn="l">
                <a:lnSpc>
                  <a:spcPts val="3194"/>
                </a:lnSpc>
              </a:pPr>
              <a:r>
                <a:rPr lang="en-US" sz="3630" spc="-232">
                  <a:solidFill>
                    <a:srgbClr val="203D48"/>
                  </a:solidFill>
                  <a:latin typeface="League Spartan"/>
                  <a:ea typeface="League Spartan"/>
                  <a:cs typeface="League Spartan"/>
                  <a:sym typeface="League Spartan"/>
                </a:rPr>
                <a:t>JC</a:t>
              </a:r>
            </a:p>
          </p:txBody>
        </p:sp>
        <p:sp>
          <p:nvSpPr>
            <p:cNvPr id="17" name="Freeform 17"/>
            <p:cNvSpPr/>
            <p:nvPr/>
          </p:nvSpPr>
          <p:spPr>
            <a:xfrm rot="5400000">
              <a:off x="244242" y="1424020"/>
              <a:ext cx="1379498" cy="513863"/>
            </a:xfrm>
            <a:custGeom>
              <a:avLst/>
              <a:gdLst/>
              <a:ahLst/>
              <a:cxnLst/>
              <a:rect l="l" t="t" r="r" b="b"/>
              <a:pathLst>
                <a:path w="1379498" h="513863">
                  <a:moveTo>
                    <a:pt x="0" y="0"/>
                  </a:moveTo>
                  <a:lnTo>
                    <a:pt x="1379498" y="0"/>
                  </a:lnTo>
                  <a:lnTo>
                    <a:pt x="1379498" y="513863"/>
                  </a:lnTo>
                  <a:lnTo>
                    <a:pt x="0" y="51386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sp>
        <p:nvSpPr>
          <p:cNvPr id="18" name="TextBox 18"/>
          <p:cNvSpPr txBox="1"/>
          <p:nvPr/>
        </p:nvSpPr>
        <p:spPr>
          <a:xfrm>
            <a:off x="2752518" y="9591295"/>
            <a:ext cx="1724348" cy="531587"/>
          </a:xfrm>
          <a:prstGeom prst="rect">
            <a:avLst/>
          </a:prstGeom>
        </p:spPr>
        <p:txBody>
          <a:bodyPr lIns="0" tIns="0" rIns="0" bIns="0" rtlCol="0" anchor="t">
            <a:spAutoFit/>
          </a:bodyPr>
          <a:lstStyle/>
          <a:p>
            <a:pPr algn="ctr">
              <a:lnSpc>
                <a:spcPts val="4404"/>
              </a:lnSpc>
            </a:pPr>
            <a:r>
              <a:rPr lang="en-US" sz="3145">
                <a:solidFill>
                  <a:srgbClr val="FFFFFF"/>
                </a:solidFill>
                <a:latin typeface="League Spartan"/>
                <a:ea typeface="League Spartan"/>
                <a:cs typeface="League Spartan"/>
                <a:sym typeface="League Spartan"/>
              </a:rPr>
              <a:t>CH 29:</a:t>
            </a:r>
          </a:p>
        </p:txBody>
      </p:sp>
      <p:sp>
        <p:nvSpPr>
          <p:cNvPr id="19" name="TextBox 19"/>
          <p:cNvSpPr txBox="1"/>
          <p:nvPr/>
        </p:nvSpPr>
        <p:spPr>
          <a:xfrm>
            <a:off x="4781666" y="9515095"/>
            <a:ext cx="4911099" cy="607788"/>
          </a:xfrm>
          <a:prstGeom prst="rect">
            <a:avLst/>
          </a:prstGeom>
        </p:spPr>
        <p:txBody>
          <a:bodyPr lIns="0" tIns="0" rIns="0" bIns="0" rtlCol="0" anchor="t">
            <a:spAutoFit/>
          </a:bodyPr>
          <a:lstStyle/>
          <a:p>
            <a:pPr algn="l">
              <a:lnSpc>
                <a:spcPts val="4404"/>
              </a:lnSpc>
              <a:spcBef>
                <a:spcPct val="0"/>
              </a:spcBef>
            </a:pPr>
            <a:r>
              <a:rPr lang="en-US" sz="3145" b="1" i="1">
                <a:solidFill>
                  <a:srgbClr val="FFFFFF"/>
                </a:solidFill>
                <a:latin typeface="Calibri (MS) Bold Italics"/>
                <a:ea typeface="Calibri (MS) Bold Italics"/>
                <a:cs typeface="Calibri (MS) Bold Italics"/>
                <a:sym typeface="Calibri (MS) Bold Italics"/>
              </a:rPr>
              <a:t>LO 3.3</a:t>
            </a:r>
            <a:r>
              <a:rPr lang="en-US" sz="3145" i="1">
                <a:solidFill>
                  <a:srgbClr val="FFFFFF"/>
                </a:solidFill>
                <a:latin typeface="Calibri (MS) Italics"/>
                <a:ea typeface="Calibri (MS) Italics"/>
                <a:cs typeface="Calibri (MS) Italics"/>
                <a:sym typeface="Calibri (MS) Italics"/>
              </a:rPr>
              <a:t>: Demand &amp; Supply</a:t>
            </a:r>
          </a:p>
        </p:txBody>
      </p:sp>
      <p:sp>
        <p:nvSpPr>
          <p:cNvPr id="20" name="TextBox 20"/>
          <p:cNvSpPr txBox="1"/>
          <p:nvPr/>
        </p:nvSpPr>
        <p:spPr>
          <a:xfrm>
            <a:off x="0" y="9591295"/>
            <a:ext cx="2567934" cy="531587"/>
          </a:xfrm>
          <a:prstGeom prst="rect">
            <a:avLst/>
          </a:prstGeom>
        </p:spPr>
        <p:txBody>
          <a:bodyPr lIns="0" tIns="0" rIns="0" bIns="0" rtlCol="0" anchor="t">
            <a:spAutoFit/>
          </a:bodyPr>
          <a:lstStyle/>
          <a:p>
            <a:pPr algn="ctr">
              <a:lnSpc>
                <a:spcPts val="4404"/>
              </a:lnSpc>
            </a:pPr>
            <a:r>
              <a:rPr lang="en-US" sz="3145">
                <a:solidFill>
                  <a:srgbClr val="FFFFFF"/>
                </a:solidFill>
                <a:latin typeface="League Spartan"/>
                <a:ea typeface="League Spartan"/>
                <a:cs typeface="League Spartan"/>
                <a:sym typeface="League Spartan"/>
              </a:rPr>
              <a:t>STRAND 3</a:t>
            </a:r>
          </a:p>
        </p:txBody>
      </p:sp>
      <p:sp>
        <p:nvSpPr>
          <p:cNvPr id="21" name="TextBox 21"/>
          <p:cNvSpPr txBox="1"/>
          <p:nvPr/>
        </p:nvSpPr>
        <p:spPr>
          <a:xfrm>
            <a:off x="1028700" y="2285792"/>
            <a:ext cx="15189752" cy="5212334"/>
          </a:xfrm>
          <a:prstGeom prst="rect">
            <a:avLst/>
          </a:prstGeom>
        </p:spPr>
        <p:txBody>
          <a:bodyPr lIns="0" tIns="0" rIns="0" bIns="0" rtlCol="0" anchor="t">
            <a:spAutoFit/>
          </a:bodyPr>
          <a:lstStyle/>
          <a:p>
            <a:pPr marL="690881" lvl="1" indent="-345440" algn="l">
              <a:lnSpc>
                <a:spcPts val="5248"/>
              </a:lnSpc>
              <a:buAutoNum type="arabicPeriod"/>
            </a:pPr>
            <a:r>
              <a:rPr lang="en-US" sz="3200" b="1">
                <a:solidFill>
                  <a:srgbClr val="203D48"/>
                </a:solidFill>
                <a:latin typeface="Garet Bold"/>
                <a:ea typeface="Garet Bold"/>
                <a:cs typeface="Garet Bold"/>
                <a:sym typeface="Garet Bold"/>
              </a:rPr>
              <a:t>Rising Household Incomes </a:t>
            </a:r>
            <a:r>
              <a:rPr lang="en-US" sz="3200">
                <a:solidFill>
                  <a:srgbClr val="203D48"/>
                </a:solidFill>
                <a:latin typeface="Garet"/>
                <a:ea typeface="Garet"/>
                <a:cs typeface="Garet"/>
                <a:sym typeface="Garet"/>
              </a:rPr>
              <a:t>– When people earn more, they can buy more goods and services.</a:t>
            </a:r>
          </a:p>
          <a:p>
            <a:pPr algn="l">
              <a:lnSpc>
                <a:spcPts val="5248"/>
              </a:lnSpc>
            </a:pPr>
            <a:endParaRPr lang="en-US" sz="3200">
              <a:solidFill>
                <a:srgbClr val="203D48"/>
              </a:solidFill>
              <a:latin typeface="Garet"/>
              <a:ea typeface="Garet"/>
              <a:cs typeface="Garet"/>
              <a:sym typeface="Garet"/>
            </a:endParaRPr>
          </a:p>
          <a:p>
            <a:pPr marL="690881" lvl="1" indent="-345440" algn="l">
              <a:lnSpc>
                <a:spcPts val="5248"/>
              </a:lnSpc>
              <a:buAutoNum type="arabicPeriod"/>
            </a:pPr>
            <a:r>
              <a:rPr lang="en-US" sz="3200" b="1">
                <a:solidFill>
                  <a:srgbClr val="203D48"/>
                </a:solidFill>
                <a:latin typeface="Garet Bold"/>
                <a:ea typeface="Garet Bold"/>
                <a:cs typeface="Garet Bold"/>
                <a:sym typeface="Garet Bold"/>
              </a:rPr>
              <a:t>Trends, Advertising, and Social Media</a:t>
            </a:r>
            <a:r>
              <a:rPr lang="en-US" sz="3200">
                <a:solidFill>
                  <a:srgbClr val="203D48"/>
                </a:solidFill>
                <a:latin typeface="Garet"/>
                <a:ea typeface="Garet"/>
                <a:cs typeface="Garet"/>
                <a:sym typeface="Garet"/>
              </a:rPr>
              <a:t> – Positive trends and strong marketing make products more popular.</a:t>
            </a:r>
          </a:p>
          <a:p>
            <a:pPr algn="l">
              <a:lnSpc>
                <a:spcPts val="5248"/>
              </a:lnSpc>
            </a:pPr>
            <a:endParaRPr lang="en-US" sz="3200">
              <a:solidFill>
                <a:srgbClr val="203D48"/>
              </a:solidFill>
              <a:latin typeface="Garet"/>
              <a:ea typeface="Garet"/>
              <a:cs typeface="Garet"/>
              <a:sym typeface="Garet"/>
            </a:endParaRPr>
          </a:p>
          <a:p>
            <a:pPr marL="690881" lvl="1" indent="-345440" algn="l">
              <a:lnSpc>
                <a:spcPts val="5248"/>
              </a:lnSpc>
              <a:buAutoNum type="arabicPeriod"/>
            </a:pPr>
            <a:r>
              <a:rPr lang="en-US" sz="3200" b="1">
                <a:solidFill>
                  <a:srgbClr val="203D48"/>
                </a:solidFill>
                <a:latin typeface="Garet Bold"/>
                <a:ea typeface="Garet Bold"/>
                <a:cs typeface="Garet Bold"/>
                <a:sym typeface="Garet Bold"/>
              </a:rPr>
              <a:t>Unplanned Events</a:t>
            </a:r>
            <a:r>
              <a:rPr lang="en-US" sz="3200">
                <a:solidFill>
                  <a:srgbClr val="203D48"/>
                </a:solidFill>
                <a:latin typeface="Garet"/>
                <a:ea typeface="Garet"/>
                <a:cs typeface="Garet"/>
                <a:sym typeface="Garet"/>
              </a:rPr>
              <a:t> – Weather or sudden events can increase demand for certain products.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9968777" y="1967777"/>
            <a:ext cx="802671" cy="15835774"/>
            <a:chOff x="0" y="0"/>
            <a:chExt cx="182880" cy="3608017"/>
          </a:xfrm>
        </p:grpSpPr>
        <p:sp>
          <p:nvSpPr>
            <p:cNvPr id="3" name="Freeform 3"/>
            <p:cNvSpPr/>
            <p:nvPr/>
          </p:nvSpPr>
          <p:spPr>
            <a:xfrm>
              <a:off x="0" y="0"/>
              <a:ext cx="182880" cy="3608017"/>
            </a:xfrm>
            <a:custGeom>
              <a:avLst/>
              <a:gdLst/>
              <a:ahLst/>
              <a:cxnLst/>
              <a:rect l="l" t="t" r="r" b="b"/>
              <a:pathLst>
                <a:path w="182880" h="3608017">
                  <a:moveTo>
                    <a:pt x="0" y="0"/>
                  </a:moveTo>
                  <a:lnTo>
                    <a:pt x="182880" y="0"/>
                  </a:lnTo>
                  <a:lnTo>
                    <a:pt x="182880" y="3608017"/>
                  </a:lnTo>
                  <a:lnTo>
                    <a:pt x="0" y="3608017"/>
                  </a:lnTo>
                  <a:close/>
                </a:path>
              </a:pathLst>
            </a:custGeom>
            <a:solidFill>
              <a:srgbClr val="203D48"/>
            </a:solidFill>
          </p:spPr>
          <p:txBody>
            <a:bodyPr/>
            <a:lstStyle/>
            <a:p>
              <a:endParaRPr lang="en-US"/>
            </a:p>
          </p:txBody>
        </p:sp>
        <p:sp>
          <p:nvSpPr>
            <p:cNvPr id="4" name="TextBox 4"/>
            <p:cNvSpPr txBox="1"/>
            <p:nvPr/>
          </p:nvSpPr>
          <p:spPr>
            <a:xfrm>
              <a:off x="0" y="-57150"/>
              <a:ext cx="182880" cy="3665167"/>
            </a:xfrm>
            <a:prstGeom prst="rect">
              <a:avLst/>
            </a:prstGeom>
          </p:spPr>
          <p:txBody>
            <a:bodyPr lIns="50800" tIns="50800" rIns="50800" bIns="50800" rtlCol="0" anchor="ctr"/>
            <a:lstStyle/>
            <a:p>
              <a:pPr algn="ctr">
                <a:lnSpc>
                  <a:spcPts val="1960"/>
                </a:lnSpc>
              </a:pPr>
              <a:endParaRPr/>
            </a:p>
          </p:txBody>
        </p:sp>
      </p:grpSp>
      <p:grpSp>
        <p:nvGrpSpPr>
          <p:cNvPr id="5" name="Group 5"/>
          <p:cNvGrpSpPr/>
          <p:nvPr/>
        </p:nvGrpSpPr>
        <p:grpSpPr>
          <a:xfrm rot="-5400000">
            <a:off x="824777" y="8659552"/>
            <a:ext cx="802671" cy="2452226"/>
            <a:chOff x="0" y="0"/>
            <a:chExt cx="182880" cy="558714"/>
          </a:xfrm>
        </p:grpSpPr>
        <p:sp>
          <p:nvSpPr>
            <p:cNvPr id="6" name="Freeform 6"/>
            <p:cNvSpPr/>
            <p:nvPr/>
          </p:nvSpPr>
          <p:spPr>
            <a:xfrm>
              <a:off x="0" y="0"/>
              <a:ext cx="182880" cy="558714"/>
            </a:xfrm>
            <a:custGeom>
              <a:avLst/>
              <a:gdLst/>
              <a:ahLst/>
              <a:cxnLst/>
              <a:rect l="l" t="t" r="r" b="b"/>
              <a:pathLst>
                <a:path w="182880" h="558714">
                  <a:moveTo>
                    <a:pt x="0" y="0"/>
                  </a:moveTo>
                  <a:lnTo>
                    <a:pt x="182880" y="0"/>
                  </a:lnTo>
                  <a:lnTo>
                    <a:pt x="182880" y="558714"/>
                  </a:lnTo>
                  <a:lnTo>
                    <a:pt x="0" y="558714"/>
                  </a:lnTo>
                  <a:close/>
                </a:path>
              </a:pathLst>
            </a:custGeom>
            <a:solidFill>
              <a:srgbClr val="38B6FF"/>
            </a:solidFill>
          </p:spPr>
          <p:txBody>
            <a:bodyPr/>
            <a:lstStyle/>
            <a:p>
              <a:endParaRPr lang="en-US"/>
            </a:p>
          </p:txBody>
        </p:sp>
        <p:sp>
          <p:nvSpPr>
            <p:cNvPr id="7" name="TextBox 7"/>
            <p:cNvSpPr txBox="1"/>
            <p:nvPr/>
          </p:nvSpPr>
          <p:spPr>
            <a:xfrm>
              <a:off x="0" y="-57150"/>
              <a:ext cx="182880" cy="615864"/>
            </a:xfrm>
            <a:prstGeom prst="rect">
              <a:avLst/>
            </a:prstGeom>
          </p:spPr>
          <p:txBody>
            <a:bodyPr lIns="50800" tIns="50800" rIns="50800" bIns="50800" rtlCol="0" anchor="ctr"/>
            <a:lstStyle/>
            <a:p>
              <a:pPr algn="ctr">
                <a:lnSpc>
                  <a:spcPts val="1960"/>
                </a:lnSpc>
              </a:pPr>
              <a:endParaRPr/>
            </a:p>
          </p:txBody>
        </p:sp>
      </p:grpSp>
      <p:sp>
        <p:nvSpPr>
          <p:cNvPr id="8" name="Freeform 8"/>
          <p:cNvSpPr/>
          <p:nvPr/>
        </p:nvSpPr>
        <p:spPr>
          <a:xfrm rot="-597275">
            <a:off x="-3368911" y="-2959270"/>
            <a:ext cx="4075990" cy="4075990"/>
          </a:xfrm>
          <a:custGeom>
            <a:avLst/>
            <a:gdLst/>
            <a:ahLst/>
            <a:cxnLst/>
            <a:rect l="l" t="t" r="r" b="b"/>
            <a:pathLst>
              <a:path w="4075990" h="4075990">
                <a:moveTo>
                  <a:pt x="0" y="0"/>
                </a:moveTo>
                <a:lnTo>
                  <a:pt x="4075990" y="0"/>
                </a:lnTo>
                <a:lnTo>
                  <a:pt x="4075990" y="4075989"/>
                </a:lnTo>
                <a:lnTo>
                  <a:pt x="0" y="407598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9" name="Group 9"/>
          <p:cNvGrpSpPr/>
          <p:nvPr/>
        </p:nvGrpSpPr>
        <p:grpSpPr>
          <a:xfrm rot="-5400000">
            <a:off x="16670603" y="-571804"/>
            <a:ext cx="893192" cy="2170151"/>
            <a:chOff x="0" y="0"/>
            <a:chExt cx="1190923" cy="2893535"/>
          </a:xfrm>
        </p:grpSpPr>
        <p:grpSp>
          <p:nvGrpSpPr>
            <p:cNvPr id="10" name="Group 10"/>
            <p:cNvGrpSpPr/>
            <p:nvPr/>
          </p:nvGrpSpPr>
          <p:grpSpPr>
            <a:xfrm>
              <a:off x="141517" y="2519095"/>
              <a:ext cx="1028813" cy="374440"/>
              <a:chOff x="0" y="0"/>
              <a:chExt cx="1886901" cy="686745"/>
            </a:xfrm>
          </p:grpSpPr>
          <p:sp>
            <p:nvSpPr>
              <p:cNvPr id="11" name="Freeform 11"/>
              <p:cNvSpPr/>
              <p:nvPr/>
            </p:nvSpPr>
            <p:spPr>
              <a:xfrm>
                <a:off x="0" y="0"/>
                <a:ext cx="1886901" cy="686745"/>
              </a:xfrm>
              <a:custGeom>
                <a:avLst/>
                <a:gdLst/>
                <a:ahLst/>
                <a:cxnLst/>
                <a:rect l="l" t="t" r="r" b="b"/>
                <a:pathLst>
                  <a:path w="1886901" h="686745">
                    <a:moveTo>
                      <a:pt x="343372" y="0"/>
                    </a:moveTo>
                    <a:lnTo>
                      <a:pt x="1543529" y="0"/>
                    </a:lnTo>
                    <a:cubicBezTo>
                      <a:pt x="1733168" y="0"/>
                      <a:pt x="1886901" y="153733"/>
                      <a:pt x="1886901" y="343372"/>
                    </a:cubicBezTo>
                    <a:lnTo>
                      <a:pt x="1886901" y="343372"/>
                    </a:lnTo>
                    <a:cubicBezTo>
                      <a:pt x="1886901" y="533012"/>
                      <a:pt x="1733168" y="686745"/>
                      <a:pt x="1543529" y="686745"/>
                    </a:cubicBezTo>
                    <a:lnTo>
                      <a:pt x="343372" y="686745"/>
                    </a:lnTo>
                    <a:cubicBezTo>
                      <a:pt x="153733" y="686745"/>
                      <a:pt x="0" y="533012"/>
                      <a:pt x="0" y="343372"/>
                    </a:cubicBezTo>
                    <a:lnTo>
                      <a:pt x="0" y="343372"/>
                    </a:lnTo>
                    <a:cubicBezTo>
                      <a:pt x="0" y="153733"/>
                      <a:pt x="153733" y="0"/>
                      <a:pt x="343372" y="0"/>
                    </a:cubicBezTo>
                    <a:close/>
                  </a:path>
                </a:pathLst>
              </a:custGeom>
              <a:solidFill>
                <a:srgbClr val="94E3FF"/>
              </a:solidFill>
              <a:ln cap="rnd">
                <a:noFill/>
                <a:prstDash val="solid"/>
                <a:round/>
              </a:ln>
            </p:spPr>
            <p:txBody>
              <a:bodyPr/>
              <a:lstStyle/>
              <a:p>
                <a:endParaRPr lang="en-US"/>
              </a:p>
            </p:txBody>
          </p:sp>
          <p:sp>
            <p:nvSpPr>
              <p:cNvPr id="12" name="TextBox 12"/>
              <p:cNvSpPr txBox="1"/>
              <p:nvPr/>
            </p:nvSpPr>
            <p:spPr>
              <a:xfrm>
                <a:off x="0" y="-9525"/>
                <a:ext cx="1886901" cy="696270"/>
              </a:xfrm>
              <a:prstGeom prst="rect">
                <a:avLst/>
              </a:prstGeom>
            </p:spPr>
            <p:txBody>
              <a:bodyPr lIns="50800" tIns="50800" rIns="50800" bIns="50800" rtlCol="0" anchor="ctr"/>
              <a:lstStyle/>
              <a:p>
                <a:pPr algn="ctr">
                  <a:lnSpc>
                    <a:spcPts val="308"/>
                  </a:lnSpc>
                </a:pPr>
                <a:endParaRPr/>
              </a:p>
            </p:txBody>
          </p:sp>
        </p:grpSp>
        <p:sp>
          <p:nvSpPr>
            <p:cNvPr id="13" name="TextBox 13"/>
            <p:cNvSpPr txBox="1"/>
            <p:nvPr/>
          </p:nvSpPr>
          <p:spPr>
            <a:xfrm>
              <a:off x="441088" y="2698700"/>
              <a:ext cx="429671" cy="150386"/>
            </a:xfrm>
            <a:prstGeom prst="rect">
              <a:avLst/>
            </a:prstGeom>
          </p:spPr>
          <p:txBody>
            <a:bodyPr lIns="0" tIns="0" rIns="0" bIns="0" rtlCol="0" anchor="t">
              <a:spAutoFit/>
            </a:bodyPr>
            <a:lstStyle/>
            <a:p>
              <a:pPr algn="ctr">
                <a:lnSpc>
                  <a:spcPts val="581"/>
                </a:lnSpc>
              </a:pPr>
              <a:r>
                <a:rPr lang="en-US" sz="1163">
                  <a:solidFill>
                    <a:srgbClr val="203D48"/>
                  </a:solidFill>
                  <a:latin typeface="League Spartan"/>
                  <a:ea typeface="League Spartan"/>
                  <a:cs typeface="League Spartan"/>
                  <a:sym typeface="League Spartan"/>
                </a:rPr>
                <a:t>HUB</a:t>
              </a:r>
            </a:p>
          </p:txBody>
        </p:sp>
        <p:sp>
          <p:nvSpPr>
            <p:cNvPr id="14" name="TextBox 14"/>
            <p:cNvSpPr txBox="1"/>
            <p:nvPr/>
          </p:nvSpPr>
          <p:spPr>
            <a:xfrm rot="5400000">
              <a:off x="-972822" y="972822"/>
              <a:ext cx="2485990" cy="540345"/>
            </a:xfrm>
            <a:prstGeom prst="rect">
              <a:avLst/>
            </a:prstGeom>
          </p:spPr>
          <p:txBody>
            <a:bodyPr lIns="0" tIns="0" rIns="0" bIns="0" rtlCol="0" anchor="t">
              <a:spAutoFit/>
            </a:bodyPr>
            <a:lstStyle/>
            <a:p>
              <a:pPr algn="ctr">
                <a:lnSpc>
                  <a:spcPts val="2752"/>
                </a:lnSpc>
              </a:pPr>
              <a:r>
                <a:rPr lang="en-US" sz="3127" spc="-200">
                  <a:solidFill>
                    <a:srgbClr val="203D48"/>
                  </a:solidFill>
                  <a:latin typeface="League Spartan"/>
                  <a:ea typeface="League Spartan"/>
                  <a:cs typeface="League Spartan"/>
                  <a:sym typeface="League Spartan"/>
                </a:rPr>
                <a:t>BUSINESS</a:t>
              </a:r>
            </a:p>
          </p:txBody>
        </p:sp>
        <p:sp>
          <p:nvSpPr>
            <p:cNvPr id="15" name="TextBox 15"/>
            <p:cNvSpPr txBox="1"/>
            <p:nvPr/>
          </p:nvSpPr>
          <p:spPr>
            <a:xfrm rot="5400000">
              <a:off x="-511064" y="994145"/>
              <a:ext cx="2522727" cy="622797"/>
            </a:xfrm>
            <a:prstGeom prst="rect">
              <a:avLst/>
            </a:prstGeom>
          </p:spPr>
          <p:txBody>
            <a:bodyPr lIns="0" tIns="0" rIns="0" bIns="0" rtlCol="0" anchor="t">
              <a:spAutoFit/>
            </a:bodyPr>
            <a:lstStyle/>
            <a:p>
              <a:pPr algn="l">
                <a:lnSpc>
                  <a:spcPts val="3194"/>
                </a:lnSpc>
              </a:pPr>
              <a:r>
                <a:rPr lang="en-US" sz="3630" spc="-232">
                  <a:solidFill>
                    <a:srgbClr val="203D48"/>
                  </a:solidFill>
                  <a:latin typeface="League Spartan"/>
                  <a:ea typeface="League Spartan"/>
                  <a:cs typeface="League Spartan"/>
                  <a:sym typeface="League Spartan"/>
                </a:rPr>
                <a:t>JC</a:t>
              </a:r>
            </a:p>
          </p:txBody>
        </p:sp>
        <p:sp>
          <p:nvSpPr>
            <p:cNvPr id="16" name="Freeform 16"/>
            <p:cNvSpPr/>
            <p:nvPr/>
          </p:nvSpPr>
          <p:spPr>
            <a:xfrm rot="5400000">
              <a:off x="244242" y="1424020"/>
              <a:ext cx="1379498" cy="513863"/>
            </a:xfrm>
            <a:custGeom>
              <a:avLst/>
              <a:gdLst/>
              <a:ahLst/>
              <a:cxnLst/>
              <a:rect l="l" t="t" r="r" b="b"/>
              <a:pathLst>
                <a:path w="1379498" h="513863">
                  <a:moveTo>
                    <a:pt x="0" y="0"/>
                  </a:moveTo>
                  <a:lnTo>
                    <a:pt x="1379498" y="0"/>
                  </a:lnTo>
                  <a:lnTo>
                    <a:pt x="1379498" y="513863"/>
                  </a:lnTo>
                  <a:lnTo>
                    <a:pt x="0" y="51386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sp>
        <p:nvSpPr>
          <p:cNvPr id="17" name="Freeform 17"/>
          <p:cNvSpPr/>
          <p:nvPr/>
        </p:nvSpPr>
        <p:spPr>
          <a:xfrm>
            <a:off x="14571065" y="2166704"/>
            <a:ext cx="1461058" cy="1809360"/>
          </a:xfrm>
          <a:custGeom>
            <a:avLst/>
            <a:gdLst/>
            <a:ahLst/>
            <a:cxnLst/>
            <a:rect l="l" t="t" r="r" b="b"/>
            <a:pathLst>
              <a:path w="1461058" h="1809360">
                <a:moveTo>
                  <a:pt x="0" y="0"/>
                </a:moveTo>
                <a:lnTo>
                  <a:pt x="1461059" y="0"/>
                </a:lnTo>
                <a:lnTo>
                  <a:pt x="1461059" y="1809360"/>
                </a:lnTo>
                <a:lnTo>
                  <a:pt x="0" y="1809360"/>
                </a:lnTo>
                <a:lnTo>
                  <a:pt x="0" y="0"/>
                </a:lnTo>
                <a:close/>
              </a:path>
            </a:pathLst>
          </a:custGeom>
          <a:blipFill>
            <a:blip r:embed="rId4"/>
            <a:stretch>
              <a:fillRect/>
            </a:stretch>
          </a:blipFill>
        </p:spPr>
        <p:txBody>
          <a:bodyPr/>
          <a:lstStyle/>
          <a:p>
            <a:endParaRPr lang="en-US"/>
          </a:p>
        </p:txBody>
      </p:sp>
      <p:sp>
        <p:nvSpPr>
          <p:cNvPr id="18" name="Freeform 18"/>
          <p:cNvSpPr/>
          <p:nvPr/>
        </p:nvSpPr>
        <p:spPr>
          <a:xfrm>
            <a:off x="12687148" y="2003203"/>
            <a:ext cx="1676932" cy="1972861"/>
          </a:xfrm>
          <a:custGeom>
            <a:avLst/>
            <a:gdLst/>
            <a:ahLst/>
            <a:cxnLst/>
            <a:rect l="l" t="t" r="r" b="b"/>
            <a:pathLst>
              <a:path w="1676932" h="1972861">
                <a:moveTo>
                  <a:pt x="0" y="0"/>
                </a:moveTo>
                <a:lnTo>
                  <a:pt x="1676932" y="0"/>
                </a:lnTo>
                <a:lnTo>
                  <a:pt x="1676932" y="1972861"/>
                </a:lnTo>
                <a:lnTo>
                  <a:pt x="0" y="1972861"/>
                </a:lnTo>
                <a:lnTo>
                  <a:pt x="0" y="0"/>
                </a:lnTo>
                <a:close/>
              </a:path>
            </a:pathLst>
          </a:custGeom>
          <a:blipFill>
            <a:blip r:embed="rId5"/>
            <a:stretch>
              <a:fillRect/>
            </a:stretch>
          </a:blipFill>
        </p:spPr>
        <p:txBody>
          <a:bodyPr/>
          <a:lstStyle/>
          <a:p>
            <a:endParaRPr lang="en-US"/>
          </a:p>
        </p:txBody>
      </p:sp>
      <p:sp>
        <p:nvSpPr>
          <p:cNvPr id="19" name="TextBox 19"/>
          <p:cNvSpPr txBox="1"/>
          <p:nvPr/>
        </p:nvSpPr>
        <p:spPr>
          <a:xfrm>
            <a:off x="1028700" y="2285792"/>
            <a:ext cx="11008803" cy="6526784"/>
          </a:xfrm>
          <a:prstGeom prst="rect">
            <a:avLst/>
          </a:prstGeom>
        </p:spPr>
        <p:txBody>
          <a:bodyPr lIns="0" tIns="0" rIns="0" bIns="0" rtlCol="0" anchor="t">
            <a:spAutoFit/>
          </a:bodyPr>
          <a:lstStyle/>
          <a:p>
            <a:pPr marL="690881" lvl="1" indent="-345440" algn="l">
              <a:lnSpc>
                <a:spcPts val="5248"/>
              </a:lnSpc>
              <a:buAutoNum type="arabicPeriod"/>
            </a:pPr>
            <a:r>
              <a:rPr lang="en-US" sz="3200" b="1">
                <a:solidFill>
                  <a:srgbClr val="203D48"/>
                </a:solidFill>
                <a:latin typeface="Garet Bold"/>
                <a:ea typeface="Garet Bold"/>
                <a:cs typeface="Garet Bold"/>
                <a:sym typeface="Garet Bold"/>
              </a:rPr>
              <a:t>Rising Household Incomes </a:t>
            </a:r>
            <a:r>
              <a:rPr lang="en-US" sz="3200">
                <a:solidFill>
                  <a:srgbClr val="203D48"/>
                </a:solidFill>
                <a:latin typeface="Garet"/>
                <a:ea typeface="Garet"/>
                <a:cs typeface="Garet"/>
                <a:sym typeface="Garet"/>
              </a:rPr>
              <a:t>– Families with higher incomes may buy more branded cereal.</a:t>
            </a:r>
          </a:p>
          <a:p>
            <a:pPr algn="l">
              <a:lnSpc>
                <a:spcPts val="5248"/>
              </a:lnSpc>
            </a:pPr>
            <a:endParaRPr lang="en-US" sz="3200">
              <a:solidFill>
                <a:srgbClr val="203D48"/>
              </a:solidFill>
              <a:latin typeface="Garet"/>
              <a:ea typeface="Garet"/>
              <a:cs typeface="Garet"/>
              <a:sym typeface="Garet"/>
            </a:endParaRPr>
          </a:p>
          <a:p>
            <a:pPr marL="690881" lvl="1" indent="-345440" algn="l">
              <a:lnSpc>
                <a:spcPts val="5248"/>
              </a:lnSpc>
              <a:buAutoNum type="arabicPeriod"/>
            </a:pPr>
            <a:r>
              <a:rPr lang="en-US" sz="3200" b="1">
                <a:solidFill>
                  <a:srgbClr val="203D48"/>
                </a:solidFill>
                <a:latin typeface="Garet Bold"/>
                <a:ea typeface="Garet Bold"/>
                <a:cs typeface="Garet Bold"/>
                <a:sym typeface="Garet Bold"/>
              </a:rPr>
              <a:t>Trends, Advertising, and Social Media</a:t>
            </a:r>
            <a:r>
              <a:rPr lang="en-US" sz="3200">
                <a:solidFill>
                  <a:srgbClr val="203D48"/>
                </a:solidFill>
                <a:latin typeface="Garet"/>
                <a:ea typeface="Garet"/>
                <a:cs typeface="Garet"/>
                <a:sym typeface="Garet"/>
              </a:rPr>
              <a:t> – A TikTok trend or TV ad makes a cereal popular with students.</a:t>
            </a:r>
          </a:p>
          <a:p>
            <a:pPr algn="l">
              <a:lnSpc>
                <a:spcPts val="5248"/>
              </a:lnSpc>
            </a:pPr>
            <a:endParaRPr lang="en-US" sz="3200">
              <a:solidFill>
                <a:srgbClr val="203D48"/>
              </a:solidFill>
              <a:latin typeface="Garet"/>
              <a:ea typeface="Garet"/>
              <a:cs typeface="Garet"/>
              <a:sym typeface="Garet"/>
            </a:endParaRPr>
          </a:p>
          <a:p>
            <a:pPr marL="690881" lvl="1" indent="-345440" algn="l">
              <a:lnSpc>
                <a:spcPts val="5248"/>
              </a:lnSpc>
              <a:buAutoNum type="arabicPeriod"/>
            </a:pPr>
            <a:r>
              <a:rPr lang="en-US" sz="3200" b="1">
                <a:solidFill>
                  <a:srgbClr val="203D48"/>
                </a:solidFill>
                <a:latin typeface="Garet Bold"/>
                <a:ea typeface="Garet Bold"/>
                <a:cs typeface="Garet Bold"/>
                <a:sym typeface="Garet Bold"/>
              </a:rPr>
              <a:t>Unplanned Events</a:t>
            </a:r>
            <a:r>
              <a:rPr lang="en-US" sz="3200">
                <a:solidFill>
                  <a:srgbClr val="203D48"/>
                </a:solidFill>
                <a:latin typeface="Garet"/>
                <a:ea typeface="Garet"/>
                <a:cs typeface="Garet"/>
                <a:sym typeface="Garet"/>
              </a:rPr>
              <a:t> – A food safety recall on bacon and sausages could cause consumers to switch to cereal.</a:t>
            </a:r>
          </a:p>
        </p:txBody>
      </p:sp>
      <p:sp>
        <p:nvSpPr>
          <p:cNvPr id="20" name="Freeform 20"/>
          <p:cNvSpPr/>
          <p:nvPr/>
        </p:nvSpPr>
        <p:spPr>
          <a:xfrm>
            <a:off x="13538354" y="4604532"/>
            <a:ext cx="1651452" cy="1853392"/>
          </a:xfrm>
          <a:custGeom>
            <a:avLst/>
            <a:gdLst/>
            <a:ahLst/>
            <a:cxnLst/>
            <a:rect l="l" t="t" r="r" b="b"/>
            <a:pathLst>
              <a:path w="1651452" h="1853392">
                <a:moveTo>
                  <a:pt x="0" y="0"/>
                </a:moveTo>
                <a:lnTo>
                  <a:pt x="1651452" y="0"/>
                </a:lnTo>
                <a:lnTo>
                  <a:pt x="1651452" y="1853392"/>
                </a:lnTo>
                <a:lnTo>
                  <a:pt x="0" y="1853392"/>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21" name="Freeform 21"/>
          <p:cNvSpPr/>
          <p:nvPr/>
        </p:nvSpPr>
        <p:spPr>
          <a:xfrm>
            <a:off x="13538354" y="7448940"/>
            <a:ext cx="1461058" cy="1809360"/>
          </a:xfrm>
          <a:custGeom>
            <a:avLst/>
            <a:gdLst/>
            <a:ahLst/>
            <a:cxnLst/>
            <a:rect l="l" t="t" r="r" b="b"/>
            <a:pathLst>
              <a:path w="1461058" h="1809360">
                <a:moveTo>
                  <a:pt x="0" y="0"/>
                </a:moveTo>
                <a:lnTo>
                  <a:pt x="1461058" y="0"/>
                </a:lnTo>
                <a:lnTo>
                  <a:pt x="1461058" y="1809360"/>
                </a:lnTo>
                <a:lnTo>
                  <a:pt x="0" y="1809360"/>
                </a:lnTo>
                <a:lnTo>
                  <a:pt x="0" y="0"/>
                </a:lnTo>
                <a:close/>
              </a:path>
            </a:pathLst>
          </a:custGeom>
          <a:blipFill>
            <a:blip r:embed="rId4"/>
            <a:stretch>
              <a:fillRect/>
            </a:stretch>
          </a:blipFill>
        </p:spPr>
        <p:txBody>
          <a:bodyPr/>
          <a:lstStyle/>
          <a:p>
            <a:endParaRPr lang="en-US"/>
          </a:p>
        </p:txBody>
      </p:sp>
      <p:sp>
        <p:nvSpPr>
          <p:cNvPr id="22" name="Freeform 22"/>
          <p:cNvSpPr/>
          <p:nvPr/>
        </p:nvSpPr>
        <p:spPr>
          <a:xfrm>
            <a:off x="14571065" y="7086392"/>
            <a:ext cx="2120325" cy="2171908"/>
          </a:xfrm>
          <a:custGeom>
            <a:avLst/>
            <a:gdLst/>
            <a:ahLst/>
            <a:cxnLst/>
            <a:rect l="l" t="t" r="r" b="b"/>
            <a:pathLst>
              <a:path w="2120325" h="2171908">
                <a:moveTo>
                  <a:pt x="0" y="0"/>
                </a:moveTo>
                <a:lnTo>
                  <a:pt x="2120326" y="0"/>
                </a:lnTo>
                <a:lnTo>
                  <a:pt x="2120326" y="2171908"/>
                </a:lnTo>
                <a:lnTo>
                  <a:pt x="0" y="2171908"/>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23" name="TextBox 23"/>
          <p:cNvSpPr txBox="1"/>
          <p:nvPr/>
        </p:nvSpPr>
        <p:spPr>
          <a:xfrm>
            <a:off x="1028700" y="997968"/>
            <a:ext cx="16009683" cy="795020"/>
          </a:xfrm>
          <a:prstGeom prst="rect">
            <a:avLst/>
          </a:prstGeom>
        </p:spPr>
        <p:txBody>
          <a:bodyPr lIns="0" tIns="0" rIns="0" bIns="0" rtlCol="0" anchor="t">
            <a:spAutoFit/>
          </a:bodyPr>
          <a:lstStyle/>
          <a:p>
            <a:pPr algn="l">
              <a:lnSpc>
                <a:spcPts val="6580"/>
              </a:lnSpc>
            </a:pPr>
            <a:r>
              <a:rPr lang="en-US" sz="4700" b="1">
                <a:solidFill>
                  <a:srgbClr val="38B6FF"/>
                </a:solidFill>
                <a:latin typeface="Garet Bold"/>
                <a:ea typeface="Garet Bold"/>
                <a:cs typeface="Garet Bold"/>
                <a:sym typeface="Garet Bold"/>
              </a:rPr>
              <a:t>Factors that increase demand for cereal</a:t>
            </a:r>
          </a:p>
        </p:txBody>
      </p:sp>
      <p:sp>
        <p:nvSpPr>
          <p:cNvPr id="24" name="TextBox 24"/>
          <p:cNvSpPr txBox="1"/>
          <p:nvPr/>
        </p:nvSpPr>
        <p:spPr>
          <a:xfrm>
            <a:off x="2752518" y="9591295"/>
            <a:ext cx="1724348" cy="531587"/>
          </a:xfrm>
          <a:prstGeom prst="rect">
            <a:avLst/>
          </a:prstGeom>
        </p:spPr>
        <p:txBody>
          <a:bodyPr lIns="0" tIns="0" rIns="0" bIns="0" rtlCol="0" anchor="t">
            <a:spAutoFit/>
          </a:bodyPr>
          <a:lstStyle/>
          <a:p>
            <a:pPr algn="ctr">
              <a:lnSpc>
                <a:spcPts val="4404"/>
              </a:lnSpc>
            </a:pPr>
            <a:r>
              <a:rPr lang="en-US" sz="3145">
                <a:solidFill>
                  <a:srgbClr val="FFFFFF"/>
                </a:solidFill>
                <a:latin typeface="League Spartan"/>
                <a:ea typeface="League Spartan"/>
                <a:cs typeface="League Spartan"/>
                <a:sym typeface="League Spartan"/>
              </a:rPr>
              <a:t>CH 29:</a:t>
            </a:r>
          </a:p>
        </p:txBody>
      </p:sp>
      <p:sp>
        <p:nvSpPr>
          <p:cNvPr id="25" name="TextBox 25"/>
          <p:cNvSpPr txBox="1"/>
          <p:nvPr/>
        </p:nvSpPr>
        <p:spPr>
          <a:xfrm>
            <a:off x="4781666" y="9515095"/>
            <a:ext cx="4911099" cy="607788"/>
          </a:xfrm>
          <a:prstGeom prst="rect">
            <a:avLst/>
          </a:prstGeom>
        </p:spPr>
        <p:txBody>
          <a:bodyPr lIns="0" tIns="0" rIns="0" bIns="0" rtlCol="0" anchor="t">
            <a:spAutoFit/>
          </a:bodyPr>
          <a:lstStyle/>
          <a:p>
            <a:pPr algn="l">
              <a:lnSpc>
                <a:spcPts val="4404"/>
              </a:lnSpc>
              <a:spcBef>
                <a:spcPct val="0"/>
              </a:spcBef>
            </a:pPr>
            <a:r>
              <a:rPr lang="en-US" sz="3145" b="1" i="1">
                <a:solidFill>
                  <a:srgbClr val="FFFFFF"/>
                </a:solidFill>
                <a:latin typeface="Calibri (MS) Bold Italics"/>
                <a:ea typeface="Calibri (MS) Bold Italics"/>
                <a:cs typeface="Calibri (MS) Bold Italics"/>
                <a:sym typeface="Calibri (MS) Bold Italics"/>
              </a:rPr>
              <a:t>LO 3.3</a:t>
            </a:r>
            <a:r>
              <a:rPr lang="en-US" sz="3145" i="1">
                <a:solidFill>
                  <a:srgbClr val="FFFFFF"/>
                </a:solidFill>
                <a:latin typeface="Calibri (MS) Italics"/>
                <a:ea typeface="Calibri (MS) Italics"/>
                <a:cs typeface="Calibri (MS) Italics"/>
                <a:sym typeface="Calibri (MS) Italics"/>
              </a:rPr>
              <a:t>: Demand &amp; Supply</a:t>
            </a:r>
          </a:p>
        </p:txBody>
      </p:sp>
      <p:sp>
        <p:nvSpPr>
          <p:cNvPr id="26" name="TextBox 26"/>
          <p:cNvSpPr txBox="1"/>
          <p:nvPr/>
        </p:nvSpPr>
        <p:spPr>
          <a:xfrm>
            <a:off x="0" y="9591295"/>
            <a:ext cx="2567934" cy="531587"/>
          </a:xfrm>
          <a:prstGeom prst="rect">
            <a:avLst/>
          </a:prstGeom>
        </p:spPr>
        <p:txBody>
          <a:bodyPr lIns="0" tIns="0" rIns="0" bIns="0" rtlCol="0" anchor="t">
            <a:spAutoFit/>
          </a:bodyPr>
          <a:lstStyle/>
          <a:p>
            <a:pPr algn="ctr">
              <a:lnSpc>
                <a:spcPts val="4404"/>
              </a:lnSpc>
            </a:pPr>
            <a:r>
              <a:rPr lang="en-US" sz="3145">
                <a:solidFill>
                  <a:srgbClr val="FFFFFF"/>
                </a:solidFill>
                <a:latin typeface="League Spartan"/>
                <a:ea typeface="League Spartan"/>
                <a:cs typeface="League Spartan"/>
                <a:sym typeface="League Spartan"/>
              </a:rPr>
              <a:t>STRAND 3</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9968777" y="1967777"/>
            <a:ext cx="802671" cy="15835774"/>
            <a:chOff x="0" y="0"/>
            <a:chExt cx="182880" cy="3608017"/>
          </a:xfrm>
        </p:grpSpPr>
        <p:sp>
          <p:nvSpPr>
            <p:cNvPr id="3" name="Freeform 3"/>
            <p:cNvSpPr/>
            <p:nvPr/>
          </p:nvSpPr>
          <p:spPr>
            <a:xfrm>
              <a:off x="0" y="0"/>
              <a:ext cx="182880" cy="3608017"/>
            </a:xfrm>
            <a:custGeom>
              <a:avLst/>
              <a:gdLst/>
              <a:ahLst/>
              <a:cxnLst/>
              <a:rect l="l" t="t" r="r" b="b"/>
              <a:pathLst>
                <a:path w="182880" h="3608017">
                  <a:moveTo>
                    <a:pt x="0" y="0"/>
                  </a:moveTo>
                  <a:lnTo>
                    <a:pt x="182880" y="0"/>
                  </a:lnTo>
                  <a:lnTo>
                    <a:pt x="182880" y="3608017"/>
                  </a:lnTo>
                  <a:lnTo>
                    <a:pt x="0" y="3608017"/>
                  </a:lnTo>
                  <a:close/>
                </a:path>
              </a:pathLst>
            </a:custGeom>
            <a:solidFill>
              <a:srgbClr val="203D48"/>
            </a:solidFill>
          </p:spPr>
          <p:txBody>
            <a:bodyPr/>
            <a:lstStyle/>
            <a:p>
              <a:endParaRPr lang="en-US"/>
            </a:p>
          </p:txBody>
        </p:sp>
        <p:sp>
          <p:nvSpPr>
            <p:cNvPr id="4" name="TextBox 4"/>
            <p:cNvSpPr txBox="1"/>
            <p:nvPr/>
          </p:nvSpPr>
          <p:spPr>
            <a:xfrm>
              <a:off x="0" y="-57150"/>
              <a:ext cx="182880" cy="3665167"/>
            </a:xfrm>
            <a:prstGeom prst="rect">
              <a:avLst/>
            </a:prstGeom>
          </p:spPr>
          <p:txBody>
            <a:bodyPr lIns="50800" tIns="50800" rIns="50800" bIns="50800" rtlCol="0" anchor="ctr"/>
            <a:lstStyle/>
            <a:p>
              <a:pPr algn="ctr">
                <a:lnSpc>
                  <a:spcPts val="1960"/>
                </a:lnSpc>
              </a:pPr>
              <a:endParaRPr/>
            </a:p>
          </p:txBody>
        </p:sp>
      </p:grpSp>
      <p:grpSp>
        <p:nvGrpSpPr>
          <p:cNvPr id="5" name="Group 5"/>
          <p:cNvGrpSpPr/>
          <p:nvPr/>
        </p:nvGrpSpPr>
        <p:grpSpPr>
          <a:xfrm rot="-5400000">
            <a:off x="824777" y="8659552"/>
            <a:ext cx="802671" cy="2452226"/>
            <a:chOff x="0" y="0"/>
            <a:chExt cx="182880" cy="558714"/>
          </a:xfrm>
        </p:grpSpPr>
        <p:sp>
          <p:nvSpPr>
            <p:cNvPr id="6" name="Freeform 6"/>
            <p:cNvSpPr/>
            <p:nvPr/>
          </p:nvSpPr>
          <p:spPr>
            <a:xfrm>
              <a:off x="0" y="0"/>
              <a:ext cx="182880" cy="558714"/>
            </a:xfrm>
            <a:custGeom>
              <a:avLst/>
              <a:gdLst/>
              <a:ahLst/>
              <a:cxnLst/>
              <a:rect l="l" t="t" r="r" b="b"/>
              <a:pathLst>
                <a:path w="182880" h="558714">
                  <a:moveTo>
                    <a:pt x="0" y="0"/>
                  </a:moveTo>
                  <a:lnTo>
                    <a:pt x="182880" y="0"/>
                  </a:lnTo>
                  <a:lnTo>
                    <a:pt x="182880" y="558714"/>
                  </a:lnTo>
                  <a:lnTo>
                    <a:pt x="0" y="558714"/>
                  </a:lnTo>
                  <a:close/>
                </a:path>
              </a:pathLst>
            </a:custGeom>
            <a:solidFill>
              <a:srgbClr val="38B6FF"/>
            </a:solidFill>
          </p:spPr>
          <p:txBody>
            <a:bodyPr/>
            <a:lstStyle/>
            <a:p>
              <a:endParaRPr lang="en-US"/>
            </a:p>
          </p:txBody>
        </p:sp>
        <p:sp>
          <p:nvSpPr>
            <p:cNvPr id="7" name="TextBox 7"/>
            <p:cNvSpPr txBox="1"/>
            <p:nvPr/>
          </p:nvSpPr>
          <p:spPr>
            <a:xfrm>
              <a:off x="0" y="-57150"/>
              <a:ext cx="182880" cy="615864"/>
            </a:xfrm>
            <a:prstGeom prst="rect">
              <a:avLst/>
            </a:prstGeom>
          </p:spPr>
          <p:txBody>
            <a:bodyPr lIns="50800" tIns="50800" rIns="50800" bIns="50800" rtlCol="0" anchor="ctr"/>
            <a:lstStyle/>
            <a:p>
              <a:pPr algn="ctr">
                <a:lnSpc>
                  <a:spcPts val="1960"/>
                </a:lnSpc>
              </a:pPr>
              <a:endParaRPr/>
            </a:p>
          </p:txBody>
        </p:sp>
      </p:grpSp>
      <p:sp>
        <p:nvSpPr>
          <p:cNvPr id="8" name="Freeform 8"/>
          <p:cNvSpPr/>
          <p:nvPr/>
        </p:nvSpPr>
        <p:spPr>
          <a:xfrm rot="-597275">
            <a:off x="-3368911" y="-2959270"/>
            <a:ext cx="4075990" cy="4075990"/>
          </a:xfrm>
          <a:custGeom>
            <a:avLst/>
            <a:gdLst/>
            <a:ahLst/>
            <a:cxnLst/>
            <a:rect l="l" t="t" r="r" b="b"/>
            <a:pathLst>
              <a:path w="4075990" h="4075990">
                <a:moveTo>
                  <a:pt x="0" y="0"/>
                </a:moveTo>
                <a:lnTo>
                  <a:pt x="4075990" y="0"/>
                </a:lnTo>
                <a:lnTo>
                  <a:pt x="4075990" y="4075989"/>
                </a:lnTo>
                <a:lnTo>
                  <a:pt x="0" y="407598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9" name="Group 9"/>
          <p:cNvGrpSpPr/>
          <p:nvPr/>
        </p:nvGrpSpPr>
        <p:grpSpPr>
          <a:xfrm rot="-5400000">
            <a:off x="16670603" y="-571804"/>
            <a:ext cx="893192" cy="2170151"/>
            <a:chOff x="0" y="0"/>
            <a:chExt cx="1190923" cy="2893535"/>
          </a:xfrm>
        </p:grpSpPr>
        <p:grpSp>
          <p:nvGrpSpPr>
            <p:cNvPr id="10" name="Group 10"/>
            <p:cNvGrpSpPr/>
            <p:nvPr/>
          </p:nvGrpSpPr>
          <p:grpSpPr>
            <a:xfrm>
              <a:off x="141517" y="2519095"/>
              <a:ext cx="1028813" cy="374440"/>
              <a:chOff x="0" y="0"/>
              <a:chExt cx="1886901" cy="686745"/>
            </a:xfrm>
          </p:grpSpPr>
          <p:sp>
            <p:nvSpPr>
              <p:cNvPr id="11" name="Freeform 11"/>
              <p:cNvSpPr/>
              <p:nvPr/>
            </p:nvSpPr>
            <p:spPr>
              <a:xfrm>
                <a:off x="0" y="0"/>
                <a:ext cx="1886901" cy="686745"/>
              </a:xfrm>
              <a:custGeom>
                <a:avLst/>
                <a:gdLst/>
                <a:ahLst/>
                <a:cxnLst/>
                <a:rect l="l" t="t" r="r" b="b"/>
                <a:pathLst>
                  <a:path w="1886901" h="686745">
                    <a:moveTo>
                      <a:pt x="343372" y="0"/>
                    </a:moveTo>
                    <a:lnTo>
                      <a:pt x="1543529" y="0"/>
                    </a:lnTo>
                    <a:cubicBezTo>
                      <a:pt x="1733168" y="0"/>
                      <a:pt x="1886901" y="153733"/>
                      <a:pt x="1886901" y="343372"/>
                    </a:cubicBezTo>
                    <a:lnTo>
                      <a:pt x="1886901" y="343372"/>
                    </a:lnTo>
                    <a:cubicBezTo>
                      <a:pt x="1886901" y="533012"/>
                      <a:pt x="1733168" y="686745"/>
                      <a:pt x="1543529" y="686745"/>
                    </a:cubicBezTo>
                    <a:lnTo>
                      <a:pt x="343372" y="686745"/>
                    </a:lnTo>
                    <a:cubicBezTo>
                      <a:pt x="153733" y="686745"/>
                      <a:pt x="0" y="533012"/>
                      <a:pt x="0" y="343372"/>
                    </a:cubicBezTo>
                    <a:lnTo>
                      <a:pt x="0" y="343372"/>
                    </a:lnTo>
                    <a:cubicBezTo>
                      <a:pt x="0" y="153733"/>
                      <a:pt x="153733" y="0"/>
                      <a:pt x="343372" y="0"/>
                    </a:cubicBezTo>
                    <a:close/>
                  </a:path>
                </a:pathLst>
              </a:custGeom>
              <a:solidFill>
                <a:srgbClr val="94E3FF"/>
              </a:solidFill>
              <a:ln cap="rnd">
                <a:noFill/>
                <a:prstDash val="solid"/>
                <a:round/>
              </a:ln>
            </p:spPr>
            <p:txBody>
              <a:bodyPr/>
              <a:lstStyle/>
              <a:p>
                <a:endParaRPr lang="en-US"/>
              </a:p>
            </p:txBody>
          </p:sp>
          <p:sp>
            <p:nvSpPr>
              <p:cNvPr id="12" name="TextBox 12"/>
              <p:cNvSpPr txBox="1"/>
              <p:nvPr/>
            </p:nvSpPr>
            <p:spPr>
              <a:xfrm>
                <a:off x="0" y="-9525"/>
                <a:ext cx="1886901" cy="696270"/>
              </a:xfrm>
              <a:prstGeom prst="rect">
                <a:avLst/>
              </a:prstGeom>
            </p:spPr>
            <p:txBody>
              <a:bodyPr lIns="50800" tIns="50800" rIns="50800" bIns="50800" rtlCol="0" anchor="ctr"/>
              <a:lstStyle/>
              <a:p>
                <a:pPr algn="ctr">
                  <a:lnSpc>
                    <a:spcPts val="308"/>
                  </a:lnSpc>
                </a:pPr>
                <a:endParaRPr/>
              </a:p>
            </p:txBody>
          </p:sp>
        </p:grpSp>
        <p:sp>
          <p:nvSpPr>
            <p:cNvPr id="13" name="TextBox 13"/>
            <p:cNvSpPr txBox="1"/>
            <p:nvPr/>
          </p:nvSpPr>
          <p:spPr>
            <a:xfrm>
              <a:off x="441088" y="2698700"/>
              <a:ext cx="429671" cy="150386"/>
            </a:xfrm>
            <a:prstGeom prst="rect">
              <a:avLst/>
            </a:prstGeom>
          </p:spPr>
          <p:txBody>
            <a:bodyPr lIns="0" tIns="0" rIns="0" bIns="0" rtlCol="0" anchor="t">
              <a:spAutoFit/>
            </a:bodyPr>
            <a:lstStyle/>
            <a:p>
              <a:pPr algn="ctr">
                <a:lnSpc>
                  <a:spcPts val="581"/>
                </a:lnSpc>
              </a:pPr>
              <a:r>
                <a:rPr lang="en-US" sz="1163">
                  <a:solidFill>
                    <a:srgbClr val="203D48"/>
                  </a:solidFill>
                  <a:latin typeface="League Spartan"/>
                  <a:ea typeface="League Spartan"/>
                  <a:cs typeface="League Spartan"/>
                  <a:sym typeface="League Spartan"/>
                </a:rPr>
                <a:t>HUB</a:t>
              </a:r>
            </a:p>
          </p:txBody>
        </p:sp>
        <p:sp>
          <p:nvSpPr>
            <p:cNvPr id="14" name="TextBox 14"/>
            <p:cNvSpPr txBox="1"/>
            <p:nvPr/>
          </p:nvSpPr>
          <p:spPr>
            <a:xfrm rot="5400000">
              <a:off x="-972822" y="972822"/>
              <a:ext cx="2485990" cy="540345"/>
            </a:xfrm>
            <a:prstGeom prst="rect">
              <a:avLst/>
            </a:prstGeom>
          </p:spPr>
          <p:txBody>
            <a:bodyPr lIns="0" tIns="0" rIns="0" bIns="0" rtlCol="0" anchor="t">
              <a:spAutoFit/>
            </a:bodyPr>
            <a:lstStyle/>
            <a:p>
              <a:pPr algn="ctr">
                <a:lnSpc>
                  <a:spcPts val="2752"/>
                </a:lnSpc>
              </a:pPr>
              <a:r>
                <a:rPr lang="en-US" sz="3127" spc="-200">
                  <a:solidFill>
                    <a:srgbClr val="203D48"/>
                  </a:solidFill>
                  <a:latin typeface="League Spartan"/>
                  <a:ea typeface="League Spartan"/>
                  <a:cs typeface="League Spartan"/>
                  <a:sym typeface="League Spartan"/>
                </a:rPr>
                <a:t>BUSINESS</a:t>
              </a:r>
            </a:p>
          </p:txBody>
        </p:sp>
        <p:sp>
          <p:nvSpPr>
            <p:cNvPr id="15" name="TextBox 15"/>
            <p:cNvSpPr txBox="1"/>
            <p:nvPr/>
          </p:nvSpPr>
          <p:spPr>
            <a:xfrm rot="5400000">
              <a:off x="-511064" y="994145"/>
              <a:ext cx="2522727" cy="622797"/>
            </a:xfrm>
            <a:prstGeom prst="rect">
              <a:avLst/>
            </a:prstGeom>
          </p:spPr>
          <p:txBody>
            <a:bodyPr lIns="0" tIns="0" rIns="0" bIns="0" rtlCol="0" anchor="t">
              <a:spAutoFit/>
            </a:bodyPr>
            <a:lstStyle/>
            <a:p>
              <a:pPr algn="l">
                <a:lnSpc>
                  <a:spcPts val="3194"/>
                </a:lnSpc>
              </a:pPr>
              <a:r>
                <a:rPr lang="en-US" sz="3630" spc="-232">
                  <a:solidFill>
                    <a:srgbClr val="203D48"/>
                  </a:solidFill>
                  <a:latin typeface="League Spartan"/>
                  <a:ea typeface="League Spartan"/>
                  <a:cs typeface="League Spartan"/>
                  <a:sym typeface="League Spartan"/>
                </a:rPr>
                <a:t>JC</a:t>
              </a:r>
            </a:p>
          </p:txBody>
        </p:sp>
        <p:sp>
          <p:nvSpPr>
            <p:cNvPr id="16" name="Freeform 16"/>
            <p:cNvSpPr/>
            <p:nvPr/>
          </p:nvSpPr>
          <p:spPr>
            <a:xfrm rot="5400000">
              <a:off x="244242" y="1424020"/>
              <a:ext cx="1379498" cy="513863"/>
            </a:xfrm>
            <a:custGeom>
              <a:avLst/>
              <a:gdLst/>
              <a:ahLst/>
              <a:cxnLst/>
              <a:rect l="l" t="t" r="r" b="b"/>
              <a:pathLst>
                <a:path w="1379498" h="513863">
                  <a:moveTo>
                    <a:pt x="0" y="0"/>
                  </a:moveTo>
                  <a:lnTo>
                    <a:pt x="1379498" y="0"/>
                  </a:lnTo>
                  <a:lnTo>
                    <a:pt x="1379498" y="513863"/>
                  </a:lnTo>
                  <a:lnTo>
                    <a:pt x="0" y="51386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sp>
        <p:nvSpPr>
          <p:cNvPr id="17" name="TextBox 17"/>
          <p:cNvSpPr txBox="1"/>
          <p:nvPr/>
        </p:nvSpPr>
        <p:spPr>
          <a:xfrm>
            <a:off x="1028700" y="2181017"/>
            <a:ext cx="16230600" cy="6325997"/>
          </a:xfrm>
          <a:prstGeom prst="rect">
            <a:avLst/>
          </a:prstGeom>
        </p:spPr>
        <p:txBody>
          <a:bodyPr lIns="0" tIns="0" rIns="0" bIns="0" rtlCol="0" anchor="t">
            <a:spAutoFit/>
          </a:bodyPr>
          <a:lstStyle/>
          <a:p>
            <a:pPr marL="690881" lvl="1" indent="-345440" algn="l">
              <a:lnSpc>
                <a:spcPts val="6304"/>
              </a:lnSpc>
              <a:buAutoNum type="arabicPeriod"/>
            </a:pPr>
            <a:r>
              <a:rPr lang="en-US" sz="3200" b="1">
                <a:solidFill>
                  <a:srgbClr val="203D48"/>
                </a:solidFill>
                <a:latin typeface="Garet Bold"/>
                <a:ea typeface="Garet Bold"/>
                <a:cs typeface="Garet Bold"/>
                <a:sym typeface="Garet Bold"/>
              </a:rPr>
              <a:t>Higher Price – </a:t>
            </a:r>
            <a:r>
              <a:rPr lang="en-US" sz="3200">
                <a:solidFill>
                  <a:srgbClr val="203D48"/>
                </a:solidFill>
                <a:latin typeface="Garet"/>
                <a:ea typeface="Garet"/>
                <a:cs typeface="Garet"/>
                <a:sym typeface="Garet"/>
              </a:rPr>
              <a:t>If cereal becomes more expensive, fewer families buy it.</a:t>
            </a:r>
          </a:p>
          <a:p>
            <a:pPr marL="690881" lvl="1" indent="-345440" algn="l">
              <a:lnSpc>
                <a:spcPts val="6304"/>
              </a:lnSpc>
              <a:buAutoNum type="arabicPeriod"/>
            </a:pPr>
            <a:r>
              <a:rPr lang="en-US" sz="3200" b="1">
                <a:solidFill>
                  <a:srgbClr val="203D48"/>
                </a:solidFill>
                <a:latin typeface="Garet Bold"/>
                <a:ea typeface="Garet Bold"/>
                <a:cs typeface="Garet Bold"/>
                <a:sym typeface="Garet Bold"/>
              </a:rPr>
              <a:t>Cheaper Substitutes – </a:t>
            </a:r>
            <a:r>
              <a:rPr lang="en-US" sz="3200">
                <a:solidFill>
                  <a:srgbClr val="203D48"/>
                </a:solidFill>
                <a:latin typeface="Garet"/>
                <a:ea typeface="Garet"/>
                <a:cs typeface="Garet"/>
                <a:sym typeface="Garet"/>
              </a:rPr>
              <a:t>If rashers become cheaper, people switch.</a:t>
            </a:r>
          </a:p>
          <a:p>
            <a:pPr marL="690881" lvl="1" indent="-345440" algn="l">
              <a:lnSpc>
                <a:spcPts val="6304"/>
              </a:lnSpc>
              <a:buAutoNum type="arabicPeriod"/>
            </a:pPr>
            <a:r>
              <a:rPr lang="en-US" sz="3200" b="1">
                <a:solidFill>
                  <a:srgbClr val="203D48"/>
                </a:solidFill>
                <a:latin typeface="Garet Bold"/>
                <a:ea typeface="Garet Bold"/>
                <a:cs typeface="Garet Bold"/>
                <a:sym typeface="Garet Bold"/>
              </a:rPr>
              <a:t>Dearer Complements – </a:t>
            </a:r>
            <a:r>
              <a:rPr lang="en-US" sz="3200">
                <a:solidFill>
                  <a:srgbClr val="203D48"/>
                </a:solidFill>
                <a:latin typeface="Garet"/>
                <a:ea typeface="Garet"/>
                <a:cs typeface="Garet"/>
                <a:sym typeface="Garet"/>
              </a:rPr>
              <a:t>If milk costs more, people buy less of both.</a:t>
            </a:r>
          </a:p>
          <a:p>
            <a:pPr marL="690881" lvl="1" indent="-345440" algn="l">
              <a:lnSpc>
                <a:spcPts val="6304"/>
              </a:lnSpc>
              <a:buAutoNum type="arabicPeriod"/>
            </a:pPr>
            <a:r>
              <a:rPr lang="en-US" sz="3200" b="1">
                <a:solidFill>
                  <a:srgbClr val="203D48"/>
                </a:solidFill>
                <a:latin typeface="Garet Bold"/>
                <a:ea typeface="Garet Bold"/>
                <a:cs typeface="Garet Bold"/>
                <a:sym typeface="Garet Bold"/>
              </a:rPr>
              <a:t>Falling Incomes – </a:t>
            </a:r>
            <a:r>
              <a:rPr lang="en-US" sz="3200">
                <a:solidFill>
                  <a:srgbClr val="203D48"/>
                </a:solidFill>
                <a:latin typeface="Garet"/>
                <a:ea typeface="Garet"/>
                <a:cs typeface="Garet"/>
                <a:sym typeface="Garet"/>
              </a:rPr>
              <a:t>When incomes drop, households cut back on spending.</a:t>
            </a:r>
          </a:p>
          <a:p>
            <a:pPr marL="690881" lvl="1" indent="-345440" algn="l">
              <a:lnSpc>
                <a:spcPts val="6304"/>
              </a:lnSpc>
              <a:buAutoNum type="arabicPeriod"/>
            </a:pPr>
            <a:r>
              <a:rPr lang="en-US" sz="3200" b="1">
                <a:solidFill>
                  <a:srgbClr val="203D48"/>
                </a:solidFill>
                <a:latin typeface="Garet Bold"/>
                <a:ea typeface="Garet Bold"/>
                <a:cs typeface="Garet Bold"/>
                <a:sym typeface="Garet Bold"/>
              </a:rPr>
              <a:t>Negative Trends or Advertising – </a:t>
            </a:r>
            <a:r>
              <a:rPr lang="en-US" sz="3200">
                <a:solidFill>
                  <a:srgbClr val="203D48"/>
                </a:solidFill>
                <a:latin typeface="Garet"/>
                <a:ea typeface="Garet"/>
                <a:cs typeface="Garet"/>
                <a:sym typeface="Garet"/>
              </a:rPr>
              <a:t>Bad publicity or weak marketing reduces interest.</a:t>
            </a:r>
          </a:p>
          <a:p>
            <a:pPr marL="690881" lvl="1" indent="-345440" algn="l">
              <a:lnSpc>
                <a:spcPts val="6304"/>
              </a:lnSpc>
              <a:buAutoNum type="arabicPeriod"/>
            </a:pPr>
            <a:r>
              <a:rPr lang="en-US" sz="3200" b="1">
                <a:solidFill>
                  <a:srgbClr val="203D48"/>
                </a:solidFill>
                <a:latin typeface="Garet Bold"/>
                <a:ea typeface="Garet Bold"/>
                <a:cs typeface="Garet Bold"/>
                <a:sym typeface="Garet Bold"/>
              </a:rPr>
              <a:t>Unplanned factor – </a:t>
            </a:r>
            <a:r>
              <a:rPr lang="en-US" sz="3200">
                <a:solidFill>
                  <a:srgbClr val="203D48"/>
                </a:solidFill>
                <a:latin typeface="Garet"/>
                <a:ea typeface="Garet"/>
                <a:cs typeface="Garet"/>
                <a:sym typeface="Garet"/>
              </a:rPr>
              <a:t>Contamination scares for wheat could reduce the demand for cereal.</a:t>
            </a:r>
          </a:p>
        </p:txBody>
      </p:sp>
      <p:sp>
        <p:nvSpPr>
          <p:cNvPr id="18" name="TextBox 18"/>
          <p:cNvSpPr txBox="1"/>
          <p:nvPr/>
        </p:nvSpPr>
        <p:spPr>
          <a:xfrm>
            <a:off x="1028700" y="997968"/>
            <a:ext cx="16009683" cy="795020"/>
          </a:xfrm>
          <a:prstGeom prst="rect">
            <a:avLst/>
          </a:prstGeom>
        </p:spPr>
        <p:txBody>
          <a:bodyPr lIns="0" tIns="0" rIns="0" bIns="0" rtlCol="0" anchor="t">
            <a:spAutoFit/>
          </a:bodyPr>
          <a:lstStyle/>
          <a:p>
            <a:pPr algn="l">
              <a:lnSpc>
                <a:spcPts val="6580"/>
              </a:lnSpc>
            </a:pPr>
            <a:r>
              <a:rPr lang="en-US" sz="4700" b="1">
                <a:solidFill>
                  <a:srgbClr val="38B6FF"/>
                </a:solidFill>
                <a:latin typeface="Garet Bold"/>
                <a:ea typeface="Garet Bold"/>
                <a:cs typeface="Garet Bold"/>
                <a:sym typeface="Garet Bold"/>
              </a:rPr>
              <a:t>Factors that decrease demand for a good / service</a:t>
            </a:r>
          </a:p>
        </p:txBody>
      </p:sp>
      <p:sp>
        <p:nvSpPr>
          <p:cNvPr id="19" name="TextBox 19"/>
          <p:cNvSpPr txBox="1"/>
          <p:nvPr/>
        </p:nvSpPr>
        <p:spPr>
          <a:xfrm>
            <a:off x="2752518" y="9591295"/>
            <a:ext cx="1724348" cy="531587"/>
          </a:xfrm>
          <a:prstGeom prst="rect">
            <a:avLst/>
          </a:prstGeom>
        </p:spPr>
        <p:txBody>
          <a:bodyPr lIns="0" tIns="0" rIns="0" bIns="0" rtlCol="0" anchor="t">
            <a:spAutoFit/>
          </a:bodyPr>
          <a:lstStyle/>
          <a:p>
            <a:pPr algn="ctr">
              <a:lnSpc>
                <a:spcPts val="4404"/>
              </a:lnSpc>
            </a:pPr>
            <a:r>
              <a:rPr lang="en-US" sz="3145">
                <a:solidFill>
                  <a:srgbClr val="FFFFFF"/>
                </a:solidFill>
                <a:latin typeface="League Spartan"/>
                <a:ea typeface="League Spartan"/>
                <a:cs typeface="League Spartan"/>
                <a:sym typeface="League Spartan"/>
              </a:rPr>
              <a:t>CH 29:</a:t>
            </a:r>
          </a:p>
        </p:txBody>
      </p:sp>
      <p:sp>
        <p:nvSpPr>
          <p:cNvPr id="20" name="TextBox 20"/>
          <p:cNvSpPr txBox="1"/>
          <p:nvPr/>
        </p:nvSpPr>
        <p:spPr>
          <a:xfrm>
            <a:off x="4781666" y="9515095"/>
            <a:ext cx="4911099" cy="607788"/>
          </a:xfrm>
          <a:prstGeom prst="rect">
            <a:avLst/>
          </a:prstGeom>
        </p:spPr>
        <p:txBody>
          <a:bodyPr lIns="0" tIns="0" rIns="0" bIns="0" rtlCol="0" anchor="t">
            <a:spAutoFit/>
          </a:bodyPr>
          <a:lstStyle/>
          <a:p>
            <a:pPr algn="l">
              <a:lnSpc>
                <a:spcPts val="4404"/>
              </a:lnSpc>
              <a:spcBef>
                <a:spcPct val="0"/>
              </a:spcBef>
            </a:pPr>
            <a:r>
              <a:rPr lang="en-US" sz="3145" b="1" i="1">
                <a:solidFill>
                  <a:srgbClr val="FFFFFF"/>
                </a:solidFill>
                <a:latin typeface="Calibri (MS) Bold Italics"/>
                <a:ea typeface="Calibri (MS) Bold Italics"/>
                <a:cs typeface="Calibri (MS) Bold Italics"/>
                <a:sym typeface="Calibri (MS) Bold Italics"/>
              </a:rPr>
              <a:t>LO 3.3</a:t>
            </a:r>
            <a:r>
              <a:rPr lang="en-US" sz="3145" i="1">
                <a:solidFill>
                  <a:srgbClr val="FFFFFF"/>
                </a:solidFill>
                <a:latin typeface="Calibri (MS) Italics"/>
                <a:ea typeface="Calibri (MS) Italics"/>
                <a:cs typeface="Calibri (MS) Italics"/>
                <a:sym typeface="Calibri (MS) Italics"/>
              </a:rPr>
              <a:t>: Demand &amp; Supply</a:t>
            </a:r>
          </a:p>
        </p:txBody>
      </p:sp>
      <p:sp>
        <p:nvSpPr>
          <p:cNvPr id="21" name="TextBox 21"/>
          <p:cNvSpPr txBox="1"/>
          <p:nvPr/>
        </p:nvSpPr>
        <p:spPr>
          <a:xfrm>
            <a:off x="0" y="9591295"/>
            <a:ext cx="2567934" cy="531587"/>
          </a:xfrm>
          <a:prstGeom prst="rect">
            <a:avLst/>
          </a:prstGeom>
        </p:spPr>
        <p:txBody>
          <a:bodyPr lIns="0" tIns="0" rIns="0" bIns="0" rtlCol="0" anchor="t">
            <a:spAutoFit/>
          </a:bodyPr>
          <a:lstStyle/>
          <a:p>
            <a:pPr algn="ctr">
              <a:lnSpc>
                <a:spcPts val="4404"/>
              </a:lnSpc>
            </a:pPr>
            <a:r>
              <a:rPr lang="en-US" sz="3145">
                <a:solidFill>
                  <a:srgbClr val="FFFFFF"/>
                </a:solidFill>
                <a:latin typeface="League Spartan"/>
                <a:ea typeface="League Spartan"/>
                <a:cs typeface="League Spartan"/>
                <a:sym typeface="League Spartan"/>
              </a:rPr>
              <a:t>STRAND 3</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8F7F5"/>
        </a:solidFill>
        <a:effectLst/>
      </p:bgPr>
    </p:bg>
    <p:spTree>
      <p:nvGrpSpPr>
        <p:cNvPr id="1" name=""/>
        <p:cNvGrpSpPr/>
        <p:nvPr/>
      </p:nvGrpSpPr>
      <p:grpSpPr>
        <a:xfrm>
          <a:off x="0" y="0"/>
          <a:ext cx="0" cy="0"/>
          <a:chOff x="0" y="0"/>
          <a:chExt cx="0" cy="0"/>
        </a:xfrm>
      </p:grpSpPr>
      <p:grpSp>
        <p:nvGrpSpPr>
          <p:cNvPr id="2" name="Group 2"/>
          <p:cNvGrpSpPr/>
          <p:nvPr/>
        </p:nvGrpSpPr>
        <p:grpSpPr>
          <a:xfrm>
            <a:off x="17485329" y="2452226"/>
            <a:ext cx="802671" cy="7834774"/>
            <a:chOff x="0" y="0"/>
            <a:chExt cx="182880" cy="1785072"/>
          </a:xfrm>
        </p:grpSpPr>
        <p:sp>
          <p:nvSpPr>
            <p:cNvPr id="3" name="Freeform 3"/>
            <p:cNvSpPr/>
            <p:nvPr/>
          </p:nvSpPr>
          <p:spPr>
            <a:xfrm>
              <a:off x="0" y="0"/>
              <a:ext cx="182880" cy="1785072"/>
            </a:xfrm>
            <a:custGeom>
              <a:avLst/>
              <a:gdLst/>
              <a:ahLst/>
              <a:cxnLst/>
              <a:rect l="l" t="t" r="r" b="b"/>
              <a:pathLst>
                <a:path w="182880" h="1785072">
                  <a:moveTo>
                    <a:pt x="0" y="0"/>
                  </a:moveTo>
                  <a:lnTo>
                    <a:pt x="182880" y="0"/>
                  </a:lnTo>
                  <a:lnTo>
                    <a:pt x="182880" y="1785072"/>
                  </a:lnTo>
                  <a:lnTo>
                    <a:pt x="0" y="1785072"/>
                  </a:lnTo>
                  <a:close/>
                </a:path>
              </a:pathLst>
            </a:custGeom>
            <a:solidFill>
              <a:srgbClr val="203D48"/>
            </a:solidFill>
          </p:spPr>
          <p:txBody>
            <a:bodyPr/>
            <a:lstStyle/>
            <a:p>
              <a:endParaRPr lang="en-US"/>
            </a:p>
          </p:txBody>
        </p:sp>
        <p:sp>
          <p:nvSpPr>
            <p:cNvPr id="4" name="TextBox 4"/>
            <p:cNvSpPr txBox="1"/>
            <p:nvPr/>
          </p:nvSpPr>
          <p:spPr>
            <a:xfrm>
              <a:off x="0" y="-57150"/>
              <a:ext cx="182880" cy="1842222"/>
            </a:xfrm>
            <a:prstGeom prst="rect">
              <a:avLst/>
            </a:prstGeom>
          </p:spPr>
          <p:txBody>
            <a:bodyPr lIns="50800" tIns="50800" rIns="50800" bIns="50800" rtlCol="0" anchor="ctr"/>
            <a:lstStyle/>
            <a:p>
              <a:pPr algn="ctr">
                <a:lnSpc>
                  <a:spcPts val="1960"/>
                </a:lnSpc>
              </a:pPr>
              <a:endParaRPr/>
            </a:p>
          </p:txBody>
        </p:sp>
      </p:grpSp>
      <p:grpSp>
        <p:nvGrpSpPr>
          <p:cNvPr id="5" name="Group 5"/>
          <p:cNvGrpSpPr/>
          <p:nvPr/>
        </p:nvGrpSpPr>
        <p:grpSpPr>
          <a:xfrm>
            <a:off x="17485329" y="0"/>
            <a:ext cx="802671" cy="2452226"/>
            <a:chOff x="0" y="0"/>
            <a:chExt cx="182880" cy="558714"/>
          </a:xfrm>
        </p:grpSpPr>
        <p:sp>
          <p:nvSpPr>
            <p:cNvPr id="6" name="Freeform 6"/>
            <p:cNvSpPr/>
            <p:nvPr/>
          </p:nvSpPr>
          <p:spPr>
            <a:xfrm>
              <a:off x="0" y="0"/>
              <a:ext cx="182880" cy="558714"/>
            </a:xfrm>
            <a:custGeom>
              <a:avLst/>
              <a:gdLst/>
              <a:ahLst/>
              <a:cxnLst/>
              <a:rect l="l" t="t" r="r" b="b"/>
              <a:pathLst>
                <a:path w="182880" h="558714">
                  <a:moveTo>
                    <a:pt x="0" y="0"/>
                  </a:moveTo>
                  <a:lnTo>
                    <a:pt x="182880" y="0"/>
                  </a:lnTo>
                  <a:lnTo>
                    <a:pt x="182880" y="558714"/>
                  </a:lnTo>
                  <a:lnTo>
                    <a:pt x="0" y="558714"/>
                  </a:lnTo>
                  <a:close/>
                </a:path>
              </a:pathLst>
            </a:custGeom>
            <a:solidFill>
              <a:srgbClr val="38B6FF"/>
            </a:solidFill>
          </p:spPr>
          <p:txBody>
            <a:bodyPr/>
            <a:lstStyle/>
            <a:p>
              <a:endParaRPr lang="en-US"/>
            </a:p>
          </p:txBody>
        </p:sp>
        <p:sp>
          <p:nvSpPr>
            <p:cNvPr id="7" name="TextBox 7"/>
            <p:cNvSpPr txBox="1"/>
            <p:nvPr/>
          </p:nvSpPr>
          <p:spPr>
            <a:xfrm>
              <a:off x="0" y="-57150"/>
              <a:ext cx="182880" cy="615864"/>
            </a:xfrm>
            <a:prstGeom prst="rect">
              <a:avLst/>
            </a:prstGeom>
          </p:spPr>
          <p:txBody>
            <a:bodyPr lIns="50800" tIns="50800" rIns="50800" bIns="50800" rtlCol="0" anchor="ctr"/>
            <a:lstStyle/>
            <a:p>
              <a:pPr algn="ctr">
                <a:lnSpc>
                  <a:spcPts val="1960"/>
                </a:lnSpc>
              </a:pPr>
              <a:endParaRPr/>
            </a:p>
          </p:txBody>
        </p:sp>
      </p:grpSp>
      <p:grpSp>
        <p:nvGrpSpPr>
          <p:cNvPr id="8" name="Group 8"/>
          <p:cNvGrpSpPr/>
          <p:nvPr/>
        </p:nvGrpSpPr>
        <p:grpSpPr>
          <a:xfrm rot="-5400000">
            <a:off x="15822878" y="8755328"/>
            <a:ext cx="893192" cy="2170151"/>
            <a:chOff x="0" y="0"/>
            <a:chExt cx="1190923" cy="2893535"/>
          </a:xfrm>
        </p:grpSpPr>
        <p:grpSp>
          <p:nvGrpSpPr>
            <p:cNvPr id="9" name="Group 9"/>
            <p:cNvGrpSpPr/>
            <p:nvPr/>
          </p:nvGrpSpPr>
          <p:grpSpPr>
            <a:xfrm>
              <a:off x="141517" y="2519095"/>
              <a:ext cx="1028813" cy="374440"/>
              <a:chOff x="0" y="0"/>
              <a:chExt cx="1886901" cy="686745"/>
            </a:xfrm>
          </p:grpSpPr>
          <p:sp>
            <p:nvSpPr>
              <p:cNvPr id="10" name="Freeform 10"/>
              <p:cNvSpPr/>
              <p:nvPr/>
            </p:nvSpPr>
            <p:spPr>
              <a:xfrm>
                <a:off x="0" y="0"/>
                <a:ext cx="1886901" cy="686745"/>
              </a:xfrm>
              <a:custGeom>
                <a:avLst/>
                <a:gdLst/>
                <a:ahLst/>
                <a:cxnLst/>
                <a:rect l="l" t="t" r="r" b="b"/>
                <a:pathLst>
                  <a:path w="1886901" h="686745">
                    <a:moveTo>
                      <a:pt x="343372" y="0"/>
                    </a:moveTo>
                    <a:lnTo>
                      <a:pt x="1543529" y="0"/>
                    </a:lnTo>
                    <a:cubicBezTo>
                      <a:pt x="1733168" y="0"/>
                      <a:pt x="1886901" y="153733"/>
                      <a:pt x="1886901" y="343372"/>
                    </a:cubicBezTo>
                    <a:lnTo>
                      <a:pt x="1886901" y="343372"/>
                    </a:lnTo>
                    <a:cubicBezTo>
                      <a:pt x="1886901" y="533012"/>
                      <a:pt x="1733168" y="686745"/>
                      <a:pt x="1543529" y="686745"/>
                    </a:cubicBezTo>
                    <a:lnTo>
                      <a:pt x="343372" y="686745"/>
                    </a:lnTo>
                    <a:cubicBezTo>
                      <a:pt x="153733" y="686745"/>
                      <a:pt x="0" y="533012"/>
                      <a:pt x="0" y="343372"/>
                    </a:cubicBezTo>
                    <a:lnTo>
                      <a:pt x="0" y="343372"/>
                    </a:lnTo>
                    <a:cubicBezTo>
                      <a:pt x="0" y="153733"/>
                      <a:pt x="153733" y="0"/>
                      <a:pt x="343372" y="0"/>
                    </a:cubicBezTo>
                    <a:close/>
                  </a:path>
                </a:pathLst>
              </a:custGeom>
              <a:solidFill>
                <a:srgbClr val="94E3FF"/>
              </a:solidFill>
              <a:ln cap="rnd">
                <a:noFill/>
                <a:prstDash val="solid"/>
                <a:round/>
              </a:ln>
            </p:spPr>
            <p:txBody>
              <a:bodyPr/>
              <a:lstStyle/>
              <a:p>
                <a:endParaRPr lang="en-US"/>
              </a:p>
            </p:txBody>
          </p:sp>
          <p:sp>
            <p:nvSpPr>
              <p:cNvPr id="11" name="TextBox 11"/>
              <p:cNvSpPr txBox="1"/>
              <p:nvPr/>
            </p:nvSpPr>
            <p:spPr>
              <a:xfrm>
                <a:off x="0" y="-9525"/>
                <a:ext cx="1886901" cy="696270"/>
              </a:xfrm>
              <a:prstGeom prst="rect">
                <a:avLst/>
              </a:prstGeom>
            </p:spPr>
            <p:txBody>
              <a:bodyPr lIns="50800" tIns="50800" rIns="50800" bIns="50800" rtlCol="0" anchor="ctr"/>
              <a:lstStyle/>
              <a:p>
                <a:pPr algn="ctr">
                  <a:lnSpc>
                    <a:spcPts val="308"/>
                  </a:lnSpc>
                </a:pPr>
                <a:endParaRPr/>
              </a:p>
            </p:txBody>
          </p:sp>
        </p:grpSp>
        <p:sp>
          <p:nvSpPr>
            <p:cNvPr id="12" name="TextBox 12"/>
            <p:cNvSpPr txBox="1"/>
            <p:nvPr/>
          </p:nvSpPr>
          <p:spPr>
            <a:xfrm>
              <a:off x="441088" y="2698700"/>
              <a:ext cx="429671" cy="150386"/>
            </a:xfrm>
            <a:prstGeom prst="rect">
              <a:avLst/>
            </a:prstGeom>
          </p:spPr>
          <p:txBody>
            <a:bodyPr lIns="0" tIns="0" rIns="0" bIns="0" rtlCol="0" anchor="t">
              <a:spAutoFit/>
            </a:bodyPr>
            <a:lstStyle/>
            <a:p>
              <a:pPr algn="ctr">
                <a:lnSpc>
                  <a:spcPts val="581"/>
                </a:lnSpc>
              </a:pPr>
              <a:r>
                <a:rPr lang="en-US" sz="1163">
                  <a:solidFill>
                    <a:srgbClr val="203D48"/>
                  </a:solidFill>
                  <a:latin typeface="League Spartan"/>
                  <a:ea typeface="League Spartan"/>
                  <a:cs typeface="League Spartan"/>
                  <a:sym typeface="League Spartan"/>
                </a:rPr>
                <a:t>HUB</a:t>
              </a:r>
            </a:p>
          </p:txBody>
        </p:sp>
        <p:sp>
          <p:nvSpPr>
            <p:cNvPr id="13" name="TextBox 13"/>
            <p:cNvSpPr txBox="1"/>
            <p:nvPr/>
          </p:nvSpPr>
          <p:spPr>
            <a:xfrm rot="5400000">
              <a:off x="-972822" y="972822"/>
              <a:ext cx="2485990" cy="540345"/>
            </a:xfrm>
            <a:prstGeom prst="rect">
              <a:avLst/>
            </a:prstGeom>
          </p:spPr>
          <p:txBody>
            <a:bodyPr lIns="0" tIns="0" rIns="0" bIns="0" rtlCol="0" anchor="t">
              <a:spAutoFit/>
            </a:bodyPr>
            <a:lstStyle/>
            <a:p>
              <a:pPr algn="ctr">
                <a:lnSpc>
                  <a:spcPts val="2752"/>
                </a:lnSpc>
              </a:pPr>
              <a:r>
                <a:rPr lang="en-US" sz="3127" spc="-200">
                  <a:solidFill>
                    <a:srgbClr val="203D48"/>
                  </a:solidFill>
                  <a:latin typeface="League Spartan"/>
                  <a:ea typeface="League Spartan"/>
                  <a:cs typeface="League Spartan"/>
                  <a:sym typeface="League Spartan"/>
                </a:rPr>
                <a:t>BUSINESS</a:t>
              </a:r>
            </a:p>
          </p:txBody>
        </p:sp>
        <p:sp>
          <p:nvSpPr>
            <p:cNvPr id="14" name="TextBox 14"/>
            <p:cNvSpPr txBox="1"/>
            <p:nvPr/>
          </p:nvSpPr>
          <p:spPr>
            <a:xfrm rot="5400000">
              <a:off x="-511064" y="994145"/>
              <a:ext cx="2522727" cy="622797"/>
            </a:xfrm>
            <a:prstGeom prst="rect">
              <a:avLst/>
            </a:prstGeom>
          </p:spPr>
          <p:txBody>
            <a:bodyPr lIns="0" tIns="0" rIns="0" bIns="0" rtlCol="0" anchor="t">
              <a:spAutoFit/>
            </a:bodyPr>
            <a:lstStyle/>
            <a:p>
              <a:pPr algn="l">
                <a:lnSpc>
                  <a:spcPts val="3194"/>
                </a:lnSpc>
              </a:pPr>
              <a:r>
                <a:rPr lang="en-US" sz="3630" spc="-232">
                  <a:solidFill>
                    <a:srgbClr val="203D48"/>
                  </a:solidFill>
                  <a:latin typeface="League Spartan"/>
                  <a:ea typeface="League Spartan"/>
                  <a:cs typeface="League Spartan"/>
                  <a:sym typeface="League Spartan"/>
                </a:rPr>
                <a:t>JC</a:t>
              </a:r>
            </a:p>
          </p:txBody>
        </p:sp>
        <p:sp>
          <p:nvSpPr>
            <p:cNvPr id="15" name="Freeform 15"/>
            <p:cNvSpPr/>
            <p:nvPr/>
          </p:nvSpPr>
          <p:spPr>
            <a:xfrm rot="5400000">
              <a:off x="244242" y="1424020"/>
              <a:ext cx="1379498" cy="513863"/>
            </a:xfrm>
            <a:custGeom>
              <a:avLst/>
              <a:gdLst/>
              <a:ahLst/>
              <a:cxnLst/>
              <a:rect l="l" t="t" r="r" b="b"/>
              <a:pathLst>
                <a:path w="1379498" h="513863">
                  <a:moveTo>
                    <a:pt x="0" y="0"/>
                  </a:moveTo>
                  <a:lnTo>
                    <a:pt x="1379498" y="0"/>
                  </a:lnTo>
                  <a:lnTo>
                    <a:pt x="1379498" y="513863"/>
                  </a:lnTo>
                  <a:lnTo>
                    <a:pt x="0" y="51386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sp>
        <p:nvSpPr>
          <p:cNvPr id="16" name="TextBox 16"/>
          <p:cNvSpPr txBox="1"/>
          <p:nvPr/>
        </p:nvSpPr>
        <p:spPr>
          <a:xfrm>
            <a:off x="2636021" y="2695368"/>
            <a:ext cx="11843289" cy="6719570"/>
          </a:xfrm>
          <a:prstGeom prst="rect">
            <a:avLst/>
          </a:prstGeom>
        </p:spPr>
        <p:txBody>
          <a:bodyPr lIns="0" tIns="0" rIns="0" bIns="0" rtlCol="0" anchor="t">
            <a:spAutoFit/>
          </a:bodyPr>
          <a:lstStyle/>
          <a:p>
            <a:pPr algn="l">
              <a:lnSpc>
                <a:spcPts val="4480"/>
              </a:lnSpc>
            </a:pPr>
            <a:r>
              <a:rPr lang="en-US" sz="3200" b="1">
                <a:solidFill>
                  <a:srgbClr val="203C48"/>
                </a:solidFill>
                <a:latin typeface="Garet Bold"/>
                <a:ea typeface="Garet Bold"/>
                <a:cs typeface="Garet Bold"/>
                <a:sym typeface="Garet Bold"/>
              </a:rPr>
              <a:t> 3. What would happen to the price consumers are willing to pay on resale websites like Depop if:</a:t>
            </a:r>
          </a:p>
          <a:p>
            <a:pPr algn="l">
              <a:lnSpc>
                <a:spcPts val="4480"/>
              </a:lnSpc>
            </a:pPr>
            <a:endParaRPr lang="en-US" sz="3200" b="1">
              <a:solidFill>
                <a:srgbClr val="203C48"/>
              </a:solidFill>
              <a:latin typeface="Garet Bold"/>
              <a:ea typeface="Garet Bold"/>
              <a:cs typeface="Garet Bold"/>
              <a:sym typeface="Garet Bold"/>
            </a:endParaRPr>
          </a:p>
          <a:p>
            <a:pPr algn="l">
              <a:lnSpc>
                <a:spcPts val="4480"/>
              </a:lnSpc>
            </a:pPr>
            <a:r>
              <a:rPr lang="en-US" sz="3200" b="1">
                <a:solidFill>
                  <a:srgbClr val="203C48"/>
                </a:solidFill>
                <a:latin typeface="Garet Bold"/>
                <a:ea typeface="Garet Bold"/>
                <a:cs typeface="Garet Bold"/>
                <a:sym typeface="Garet Bold"/>
              </a:rPr>
              <a:t>(a) Adidas announce they are going to releases 5,000 more pairs of the trainers</a:t>
            </a:r>
          </a:p>
          <a:p>
            <a:pPr algn="l">
              <a:lnSpc>
                <a:spcPts val="4480"/>
              </a:lnSpc>
            </a:pPr>
            <a:endParaRPr lang="en-US" sz="3200" b="1">
              <a:solidFill>
                <a:srgbClr val="203C48"/>
              </a:solidFill>
              <a:latin typeface="Garet Bold"/>
              <a:ea typeface="Garet Bold"/>
              <a:cs typeface="Garet Bold"/>
              <a:sym typeface="Garet Bold"/>
            </a:endParaRPr>
          </a:p>
          <a:p>
            <a:pPr algn="l">
              <a:lnSpc>
                <a:spcPts val="4480"/>
              </a:lnSpc>
            </a:pPr>
            <a:r>
              <a:rPr lang="en-US" sz="3200" b="1">
                <a:solidFill>
                  <a:srgbClr val="203C48"/>
                </a:solidFill>
                <a:latin typeface="Garet Bold"/>
                <a:ea typeface="Garet Bold"/>
                <a:cs typeface="Garet Bold"/>
                <a:sym typeface="Garet Bold"/>
              </a:rPr>
              <a:t>(b) Nike release their version of a trainer that is a very similar style to Adidas, but is €100 cheaper</a:t>
            </a:r>
          </a:p>
          <a:p>
            <a:pPr algn="l">
              <a:lnSpc>
                <a:spcPts val="4480"/>
              </a:lnSpc>
            </a:pPr>
            <a:endParaRPr lang="en-US" sz="3200" b="1">
              <a:solidFill>
                <a:srgbClr val="203C48"/>
              </a:solidFill>
              <a:latin typeface="Garet Bold"/>
              <a:ea typeface="Garet Bold"/>
              <a:cs typeface="Garet Bold"/>
              <a:sym typeface="Garet Bold"/>
            </a:endParaRPr>
          </a:p>
          <a:p>
            <a:pPr algn="l">
              <a:lnSpc>
                <a:spcPts val="4480"/>
              </a:lnSpc>
            </a:pPr>
            <a:r>
              <a:rPr lang="en-US" sz="3200" b="1">
                <a:solidFill>
                  <a:srgbClr val="203C48"/>
                </a:solidFill>
                <a:latin typeface="Garet Bold"/>
                <a:ea typeface="Garet Bold"/>
                <a:cs typeface="Garet Bold"/>
                <a:sym typeface="Garet Bold"/>
              </a:rPr>
              <a:t>(c) A famous influencer posts about how cool the new Adidas trainer is on their social media channel with millions of followers</a:t>
            </a:r>
          </a:p>
        </p:txBody>
      </p:sp>
      <p:sp>
        <p:nvSpPr>
          <p:cNvPr id="17" name="TextBox 17"/>
          <p:cNvSpPr txBox="1"/>
          <p:nvPr/>
        </p:nvSpPr>
        <p:spPr>
          <a:xfrm rot="5400000">
            <a:off x="17053066" y="3348898"/>
            <a:ext cx="1724348" cy="531587"/>
          </a:xfrm>
          <a:prstGeom prst="rect">
            <a:avLst/>
          </a:prstGeom>
        </p:spPr>
        <p:txBody>
          <a:bodyPr lIns="0" tIns="0" rIns="0" bIns="0" rtlCol="0" anchor="t">
            <a:spAutoFit/>
          </a:bodyPr>
          <a:lstStyle/>
          <a:p>
            <a:pPr algn="ctr">
              <a:lnSpc>
                <a:spcPts val="4404"/>
              </a:lnSpc>
            </a:pPr>
            <a:r>
              <a:rPr lang="en-US" sz="3145">
                <a:solidFill>
                  <a:srgbClr val="FFFFFF"/>
                </a:solidFill>
                <a:latin typeface="League Spartan"/>
                <a:ea typeface="League Spartan"/>
                <a:cs typeface="League Spartan"/>
                <a:sym typeface="League Spartan"/>
              </a:rPr>
              <a:t>CH 29:</a:t>
            </a:r>
          </a:p>
        </p:txBody>
      </p:sp>
      <p:sp>
        <p:nvSpPr>
          <p:cNvPr id="18" name="TextBox 18"/>
          <p:cNvSpPr txBox="1"/>
          <p:nvPr/>
        </p:nvSpPr>
        <p:spPr>
          <a:xfrm rot="5400000">
            <a:off x="15497791" y="6933321"/>
            <a:ext cx="4911099" cy="607788"/>
          </a:xfrm>
          <a:prstGeom prst="rect">
            <a:avLst/>
          </a:prstGeom>
        </p:spPr>
        <p:txBody>
          <a:bodyPr lIns="0" tIns="0" rIns="0" bIns="0" rtlCol="0" anchor="t">
            <a:spAutoFit/>
          </a:bodyPr>
          <a:lstStyle/>
          <a:p>
            <a:pPr algn="l">
              <a:lnSpc>
                <a:spcPts val="4404"/>
              </a:lnSpc>
              <a:spcBef>
                <a:spcPct val="0"/>
              </a:spcBef>
            </a:pPr>
            <a:r>
              <a:rPr lang="en-US" sz="3145" b="1" i="1">
                <a:solidFill>
                  <a:srgbClr val="FFFFFF"/>
                </a:solidFill>
                <a:latin typeface="Calibri (MS) Bold Italics"/>
                <a:ea typeface="Calibri (MS) Bold Italics"/>
                <a:cs typeface="Calibri (MS) Bold Italics"/>
                <a:sym typeface="Calibri (MS) Bold Italics"/>
              </a:rPr>
              <a:t>LO 3.3</a:t>
            </a:r>
            <a:r>
              <a:rPr lang="en-US" sz="3145" i="1">
                <a:solidFill>
                  <a:srgbClr val="FFFFFF"/>
                </a:solidFill>
                <a:latin typeface="Calibri (MS) Italics"/>
                <a:ea typeface="Calibri (MS) Italics"/>
                <a:cs typeface="Calibri (MS) Italics"/>
                <a:sym typeface="Calibri (MS) Italics"/>
              </a:rPr>
              <a:t>: Demand &amp; Supply</a:t>
            </a:r>
          </a:p>
        </p:txBody>
      </p:sp>
      <p:sp>
        <p:nvSpPr>
          <p:cNvPr id="19" name="TextBox 19"/>
          <p:cNvSpPr txBox="1"/>
          <p:nvPr/>
        </p:nvSpPr>
        <p:spPr>
          <a:xfrm>
            <a:off x="1028700" y="854764"/>
            <a:ext cx="16009683" cy="1392307"/>
          </a:xfrm>
          <a:prstGeom prst="rect">
            <a:avLst/>
          </a:prstGeom>
        </p:spPr>
        <p:txBody>
          <a:bodyPr lIns="0" tIns="0" rIns="0" bIns="0" rtlCol="0" anchor="t">
            <a:spAutoFit/>
          </a:bodyPr>
          <a:lstStyle/>
          <a:p>
            <a:pPr algn="l">
              <a:lnSpc>
                <a:spcPts val="11458"/>
              </a:lnSpc>
            </a:pPr>
            <a:r>
              <a:rPr lang="en-US" sz="8184" b="1">
                <a:solidFill>
                  <a:srgbClr val="38B6FF"/>
                </a:solidFill>
                <a:latin typeface="Garet Bold"/>
                <a:ea typeface="Garet Bold"/>
                <a:cs typeface="Garet Bold"/>
                <a:sym typeface="Garet Bold"/>
              </a:rPr>
              <a:t>Introduction Activity (Pg1)</a:t>
            </a:r>
          </a:p>
        </p:txBody>
      </p:sp>
      <p:sp>
        <p:nvSpPr>
          <p:cNvPr id="20" name="TextBox 20"/>
          <p:cNvSpPr txBox="1"/>
          <p:nvPr/>
        </p:nvSpPr>
        <p:spPr>
          <a:xfrm rot="5400000">
            <a:off x="16686664" y="962782"/>
            <a:ext cx="2457152" cy="531587"/>
          </a:xfrm>
          <a:prstGeom prst="rect">
            <a:avLst/>
          </a:prstGeom>
        </p:spPr>
        <p:txBody>
          <a:bodyPr lIns="0" tIns="0" rIns="0" bIns="0" rtlCol="0" anchor="t">
            <a:spAutoFit/>
          </a:bodyPr>
          <a:lstStyle/>
          <a:p>
            <a:pPr algn="ctr">
              <a:lnSpc>
                <a:spcPts val="4404"/>
              </a:lnSpc>
            </a:pPr>
            <a:r>
              <a:rPr lang="en-US" sz="3145">
                <a:solidFill>
                  <a:srgbClr val="FFFFFF"/>
                </a:solidFill>
                <a:latin typeface="League Spartan"/>
                <a:ea typeface="League Spartan"/>
                <a:cs typeface="League Spartan"/>
                <a:sym typeface="League Spartan"/>
              </a:rPr>
              <a:t>STRAND 3</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CB78B"/>
        </a:solidFill>
        <a:effectLst/>
      </p:bgPr>
    </p:bg>
    <p:spTree>
      <p:nvGrpSpPr>
        <p:cNvPr id="1" name=""/>
        <p:cNvGrpSpPr/>
        <p:nvPr/>
      </p:nvGrpSpPr>
      <p:grpSpPr>
        <a:xfrm>
          <a:off x="0" y="0"/>
          <a:ext cx="0" cy="0"/>
          <a:chOff x="0" y="0"/>
          <a:chExt cx="0" cy="0"/>
        </a:xfrm>
      </p:grpSpPr>
      <p:sp>
        <p:nvSpPr>
          <p:cNvPr id="2" name="Freeform 2"/>
          <p:cNvSpPr/>
          <p:nvPr/>
        </p:nvSpPr>
        <p:spPr>
          <a:xfrm>
            <a:off x="-1438435" y="-5183063"/>
            <a:ext cx="20653126" cy="20653126"/>
          </a:xfrm>
          <a:custGeom>
            <a:avLst/>
            <a:gdLst/>
            <a:ahLst/>
            <a:cxnLst/>
            <a:rect l="l" t="t" r="r" b="b"/>
            <a:pathLst>
              <a:path w="20653126" h="20653126">
                <a:moveTo>
                  <a:pt x="0" y="0"/>
                </a:moveTo>
                <a:lnTo>
                  <a:pt x="20653126" y="0"/>
                </a:lnTo>
                <a:lnTo>
                  <a:pt x="20653126" y="20653126"/>
                </a:lnTo>
                <a:lnTo>
                  <a:pt x="0" y="20653126"/>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 name="Freeform 3"/>
          <p:cNvSpPr/>
          <p:nvPr/>
        </p:nvSpPr>
        <p:spPr>
          <a:xfrm>
            <a:off x="14842941" y="618206"/>
            <a:ext cx="2551413" cy="2714269"/>
          </a:xfrm>
          <a:custGeom>
            <a:avLst/>
            <a:gdLst/>
            <a:ahLst/>
            <a:cxnLst/>
            <a:rect l="l" t="t" r="r" b="b"/>
            <a:pathLst>
              <a:path w="2551413" h="2714269">
                <a:moveTo>
                  <a:pt x="0" y="0"/>
                </a:moveTo>
                <a:lnTo>
                  <a:pt x="2551412" y="0"/>
                </a:lnTo>
                <a:lnTo>
                  <a:pt x="2551412" y="2714269"/>
                </a:lnTo>
                <a:lnTo>
                  <a:pt x="0" y="271426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4" name="Group 4"/>
          <p:cNvGrpSpPr/>
          <p:nvPr/>
        </p:nvGrpSpPr>
        <p:grpSpPr>
          <a:xfrm>
            <a:off x="227666" y="3489263"/>
            <a:ext cx="11114226" cy="5892542"/>
            <a:chOff x="0" y="0"/>
            <a:chExt cx="2927204" cy="1551945"/>
          </a:xfrm>
        </p:grpSpPr>
        <p:sp>
          <p:nvSpPr>
            <p:cNvPr id="5" name="Freeform 5"/>
            <p:cNvSpPr/>
            <p:nvPr/>
          </p:nvSpPr>
          <p:spPr>
            <a:xfrm>
              <a:off x="0" y="0"/>
              <a:ext cx="2927204" cy="1551945"/>
            </a:xfrm>
            <a:custGeom>
              <a:avLst/>
              <a:gdLst/>
              <a:ahLst/>
              <a:cxnLst/>
              <a:rect l="l" t="t" r="r" b="b"/>
              <a:pathLst>
                <a:path w="2927204" h="1551945">
                  <a:moveTo>
                    <a:pt x="44581" y="0"/>
                  </a:moveTo>
                  <a:lnTo>
                    <a:pt x="2882623" y="0"/>
                  </a:lnTo>
                  <a:cubicBezTo>
                    <a:pt x="2907244" y="0"/>
                    <a:pt x="2927204" y="19960"/>
                    <a:pt x="2927204" y="44581"/>
                  </a:cubicBezTo>
                  <a:lnTo>
                    <a:pt x="2927204" y="1507364"/>
                  </a:lnTo>
                  <a:cubicBezTo>
                    <a:pt x="2927204" y="1531986"/>
                    <a:pt x="2907244" y="1551945"/>
                    <a:pt x="2882623" y="1551945"/>
                  </a:cubicBezTo>
                  <a:lnTo>
                    <a:pt x="44581" y="1551945"/>
                  </a:lnTo>
                  <a:cubicBezTo>
                    <a:pt x="19960" y="1551945"/>
                    <a:pt x="0" y="1531986"/>
                    <a:pt x="0" y="1507364"/>
                  </a:cubicBezTo>
                  <a:lnTo>
                    <a:pt x="0" y="44581"/>
                  </a:lnTo>
                  <a:cubicBezTo>
                    <a:pt x="0" y="19960"/>
                    <a:pt x="19960" y="0"/>
                    <a:pt x="44581" y="0"/>
                  </a:cubicBezTo>
                  <a:close/>
                </a:path>
              </a:pathLst>
            </a:custGeom>
            <a:solidFill>
              <a:srgbClr val="FCFCFC"/>
            </a:solidFill>
            <a:ln w="38100" cap="rnd">
              <a:solidFill>
                <a:srgbClr val="000000"/>
              </a:solidFill>
              <a:prstDash val="solid"/>
              <a:round/>
            </a:ln>
          </p:spPr>
          <p:txBody>
            <a:bodyPr/>
            <a:lstStyle/>
            <a:p>
              <a:endParaRPr lang="en-US"/>
            </a:p>
          </p:txBody>
        </p:sp>
        <p:sp>
          <p:nvSpPr>
            <p:cNvPr id="6" name="TextBox 6"/>
            <p:cNvSpPr txBox="1"/>
            <p:nvPr/>
          </p:nvSpPr>
          <p:spPr>
            <a:xfrm>
              <a:off x="0" y="-57150"/>
              <a:ext cx="2927204" cy="1609095"/>
            </a:xfrm>
            <a:prstGeom prst="rect">
              <a:avLst/>
            </a:prstGeom>
          </p:spPr>
          <p:txBody>
            <a:bodyPr lIns="50800" tIns="50800" rIns="50800" bIns="50800" rtlCol="0" anchor="ctr"/>
            <a:lstStyle/>
            <a:p>
              <a:pPr algn="ctr">
                <a:lnSpc>
                  <a:spcPts val="1960"/>
                </a:lnSpc>
              </a:pPr>
              <a:endParaRPr/>
            </a:p>
          </p:txBody>
        </p:sp>
      </p:grpSp>
      <p:sp>
        <p:nvSpPr>
          <p:cNvPr id="7" name="Freeform 7"/>
          <p:cNvSpPr/>
          <p:nvPr/>
        </p:nvSpPr>
        <p:spPr>
          <a:xfrm>
            <a:off x="586144" y="4038935"/>
            <a:ext cx="10397270" cy="4793197"/>
          </a:xfrm>
          <a:custGeom>
            <a:avLst/>
            <a:gdLst/>
            <a:ahLst/>
            <a:cxnLst/>
            <a:rect l="l" t="t" r="r" b="b"/>
            <a:pathLst>
              <a:path w="10397270" h="4793197">
                <a:moveTo>
                  <a:pt x="0" y="0"/>
                </a:moveTo>
                <a:lnTo>
                  <a:pt x="10397270" y="0"/>
                </a:lnTo>
                <a:lnTo>
                  <a:pt x="10397270" y="4793198"/>
                </a:lnTo>
                <a:lnTo>
                  <a:pt x="0" y="4793198"/>
                </a:lnTo>
                <a:lnTo>
                  <a:pt x="0" y="0"/>
                </a:lnTo>
                <a:close/>
              </a:path>
            </a:pathLst>
          </a:custGeom>
          <a:blipFill>
            <a:blip r:embed="rId4"/>
            <a:stretch>
              <a:fillRect l="-6895"/>
            </a:stretch>
          </a:blipFill>
        </p:spPr>
        <p:txBody>
          <a:bodyPr/>
          <a:lstStyle/>
          <a:p>
            <a:endParaRPr lang="en-US"/>
          </a:p>
        </p:txBody>
      </p:sp>
      <p:sp>
        <p:nvSpPr>
          <p:cNvPr id="8" name="TextBox 8"/>
          <p:cNvSpPr txBox="1"/>
          <p:nvPr/>
        </p:nvSpPr>
        <p:spPr>
          <a:xfrm>
            <a:off x="11623927" y="5048250"/>
            <a:ext cx="5770426" cy="3975101"/>
          </a:xfrm>
          <a:prstGeom prst="rect">
            <a:avLst/>
          </a:prstGeom>
        </p:spPr>
        <p:txBody>
          <a:bodyPr lIns="0" tIns="0" rIns="0" bIns="0" rtlCol="0" anchor="t">
            <a:spAutoFit/>
          </a:bodyPr>
          <a:lstStyle/>
          <a:p>
            <a:pPr algn="l">
              <a:lnSpc>
                <a:spcPts val="3499"/>
              </a:lnSpc>
              <a:spcBef>
                <a:spcPct val="0"/>
              </a:spcBef>
            </a:pPr>
            <a:r>
              <a:rPr lang="en-US" sz="2499" b="1">
                <a:solidFill>
                  <a:srgbClr val="203D48"/>
                </a:solidFill>
                <a:latin typeface="Calibri (MS) Bold"/>
                <a:ea typeface="Calibri (MS) Bold"/>
                <a:cs typeface="Calibri (MS) Bold"/>
                <a:sym typeface="Calibri (MS) Bold"/>
              </a:rPr>
              <a:t>1. Cheaper books will increase demand for them</a:t>
            </a:r>
          </a:p>
          <a:p>
            <a:pPr algn="l">
              <a:lnSpc>
                <a:spcPts val="3499"/>
              </a:lnSpc>
              <a:spcBef>
                <a:spcPct val="0"/>
              </a:spcBef>
            </a:pPr>
            <a:r>
              <a:rPr lang="en-US" sz="2499" b="1">
                <a:solidFill>
                  <a:srgbClr val="203D48"/>
                </a:solidFill>
                <a:latin typeface="Calibri (MS) Bold"/>
                <a:ea typeface="Calibri (MS) Bold"/>
                <a:cs typeface="Calibri (MS) Bold"/>
                <a:sym typeface="Calibri (MS) Bold"/>
              </a:rPr>
              <a:t>2. If VAT led to higher book prices demand would decrease</a:t>
            </a:r>
          </a:p>
          <a:p>
            <a:pPr algn="l">
              <a:lnSpc>
                <a:spcPts val="3499"/>
              </a:lnSpc>
              <a:spcBef>
                <a:spcPct val="0"/>
              </a:spcBef>
            </a:pPr>
            <a:r>
              <a:rPr lang="en-US" sz="2499" b="1">
                <a:solidFill>
                  <a:srgbClr val="203D48"/>
                </a:solidFill>
                <a:latin typeface="Calibri (MS) Bold"/>
                <a:ea typeface="Calibri (MS) Bold"/>
                <a:cs typeface="Calibri (MS) Bold"/>
                <a:sym typeface="Calibri (MS) Bold"/>
              </a:rPr>
              <a:t>3. Broadband will allow Wicklow customers to order books online more easilty instead of New Chapter’s books</a:t>
            </a:r>
          </a:p>
          <a:p>
            <a:pPr algn="l">
              <a:lnSpc>
                <a:spcPts val="3499"/>
              </a:lnSpc>
              <a:spcBef>
                <a:spcPct val="0"/>
              </a:spcBef>
            </a:pPr>
            <a:r>
              <a:rPr lang="en-US" sz="2499" b="1">
                <a:solidFill>
                  <a:srgbClr val="203D48"/>
                </a:solidFill>
                <a:latin typeface="Calibri (MS) Bold"/>
                <a:ea typeface="Calibri (MS) Bold"/>
                <a:cs typeface="Calibri (MS) Bold"/>
                <a:sym typeface="Calibri (MS) Bold"/>
              </a:rPr>
              <a:t>4. Eason’s are a substitute for New Chapter, decreasing the demand for their books.</a:t>
            </a:r>
          </a:p>
        </p:txBody>
      </p:sp>
      <p:sp>
        <p:nvSpPr>
          <p:cNvPr id="9" name="TextBox 9"/>
          <p:cNvSpPr txBox="1"/>
          <p:nvPr/>
        </p:nvSpPr>
        <p:spPr>
          <a:xfrm>
            <a:off x="11623927" y="3637040"/>
            <a:ext cx="5635373" cy="1149399"/>
          </a:xfrm>
          <a:prstGeom prst="rect">
            <a:avLst/>
          </a:prstGeom>
        </p:spPr>
        <p:txBody>
          <a:bodyPr lIns="0" tIns="0" rIns="0" bIns="0" rtlCol="0" anchor="t">
            <a:spAutoFit/>
          </a:bodyPr>
          <a:lstStyle/>
          <a:p>
            <a:pPr algn="ctr">
              <a:lnSpc>
                <a:spcPts val="9460"/>
              </a:lnSpc>
            </a:pPr>
            <a:r>
              <a:rPr lang="en-US" sz="6757" b="1">
                <a:solidFill>
                  <a:srgbClr val="203D48"/>
                </a:solidFill>
                <a:latin typeface="Garet Bold"/>
                <a:ea typeface="Garet Bold"/>
                <a:cs typeface="Garet Bold"/>
                <a:sym typeface="Garet Bold"/>
              </a:rPr>
              <a:t>Explainer</a:t>
            </a:r>
          </a:p>
        </p:txBody>
      </p:sp>
      <p:sp>
        <p:nvSpPr>
          <p:cNvPr id="10" name="TextBox 10"/>
          <p:cNvSpPr txBox="1"/>
          <p:nvPr/>
        </p:nvSpPr>
        <p:spPr>
          <a:xfrm>
            <a:off x="4328542" y="456281"/>
            <a:ext cx="9630917" cy="2947523"/>
          </a:xfrm>
          <a:prstGeom prst="rect">
            <a:avLst/>
          </a:prstGeom>
        </p:spPr>
        <p:txBody>
          <a:bodyPr lIns="0" tIns="0" rIns="0" bIns="0" rtlCol="0" anchor="t">
            <a:spAutoFit/>
          </a:bodyPr>
          <a:lstStyle/>
          <a:p>
            <a:pPr algn="ctr">
              <a:lnSpc>
                <a:spcPts val="11838"/>
              </a:lnSpc>
            </a:pPr>
            <a:r>
              <a:rPr lang="en-US" sz="8455" b="1">
                <a:solidFill>
                  <a:srgbClr val="203D48"/>
                </a:solidFill>
                <a:latin typeface="Garet Bold"/>
                <a:ea typeface="Garet Bold"/>
                <a:cs typeface="Garet Bold"/>
                <a:sym typeface="Garet Bold"/>
              </a:rPr>
              <a:t>Exam Corner</a:t>
            </a:r>
          </a:p>
          <a:p>
            <a:pPr algn="ctr">
              <a:lnSpc>
                <a:spcPts val="11838"/>
              </a:lnSpc>
            </a:pPr>
            <a:r>
              <a:rPr lang="en-US" sz="8455" b="1">
                <a:solidFill>
                  <a:srgbClr val="203D48"/>
                </a:solidFill>
                <a:latin typeface="Garet Bold"/>
                <a:ea typeface="Garet Bold"/>
                <a:cs typeface="Garet Bold"/>
                <a:sym typeface="Garet Bold"/>
              </a:rPr>
              <a:t>2019 Q16 (iv)</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049F84"/>
        </a:solidFill>
        <a:effectLst/>
      </p:bgPr>
    </p:bg>
    <p:spTree>
      <p:nvGrpSpPr>
        <p:cNvPr id="1" name=""/>
        <p:cNvGrpSpPr/>
        <p:nvPr/>
      </p:nvGrpSpPr>
      <p:grpSpPr>
        <a:xfrm>
          <a:off x="0" y="0"/>
          <a:ext cx="0" cy="0"/>
          <a:chOff x="0" y="0"/>
          <a:chExt cx="0" cy="0"/>
        </a:xfrm>
      </p:grpSpPr>
      <p:grpSp>
        <p:nvGrpSpPr>
          <p:cNvPr id="2" name="Group 2"/>
          <p:cNvGrpSpPr/>
          <p:nvPr/>
        </p:nvGrpSpPr>
        <p:grpSpPr>
          <a:xfrm>
            <a:off x="1226113" y="2960453"/>
            <a:ext cx="15855490" cy="5890713"/>
            <a:chOff x="0" y="0"/>
            <a:chExt cx="5126268" cy="1904538"/>
          </a:xfrm>
        </p:grpSpPr>
        <p:sp>
          <p:nvSpPr>
            <p:cNvPr id="3" name="Freeform 3"/>
            <p:cNvSpPr/>
            <p:nvPr/>
          </p:nvSpPr>
          <p:spPr>
            <a:xfrm>
              <a:off x="0" y="0"/>
              <a:ext cx="5126268" cy="1904538"/>
            </a:xfrm>
            <a:custGeom>
              <a:avLst/>
              <a:gdLst/>
              <a:ahLst/>
              <a:cxnLst/>
              <a:rect l="l" t="t" r="r" b="b"/>
              <a:pathLst>
                <a:path w="5126268" h="1904538">
                  <a:moveTo>
                    <a:pt x="21973" y="0"/>
                  </a:moveTo>
                  <a:lnTo>
                    <a:pt x="5104295" y="0"/>
                  </a:lnTo>
                  <a:cubicBezTo>
                    <a:pt x="5110123" y="0"/>
                    <a:pt x="5115712" y="2315"/>
                    <a:pt x="5119832" y="6436"/>
                  </a:cubicBezTo>
                  <a:cubicBezTo>
                    <a:pt x="5123953" y="10556"/>
                    <a:pt x="5126268" y="16145"/>
                    <a:pt x="5126268" y="21973"/>
                  </a:cubicBezTo>
                  <a:lnTo>
                    <a:pt x="5126268" y="1882565"/>
                  </a:lnTo>
                  <a:cubicBezTo>
                    <a:pt x="5126268" y="1888392"/>
                    <a:pt x="5123953" y="1893981"/>
                    <a:pt x="5119832" y="1898102"/>
                  </a:cubicBezTo>
                  <a:cubicBezTo>
                    <a:pt x="5115712" y="1902223"/>
                    <a:pt x="5110123" y="1904538"/>
                    <a:pt x="5104295" y="1904538"/>
                  </a:cubicBezTo>
                  <a:lnTo>
                    <a:pt x="21973" y="1904538"/>
                  </a:lnTo>
                  <a:cubicBezTo>
                    <a:pt x="16145" y="1904538"/>
                    <a:pt x="10556" y="1902223"/>
                    <a:pt x="6436" y="1898102"/>
                  </a:cubicBezTo>
                  <a:cubicBezTo>
                    <a:pt x="2315" y="1893981"/>
                    <a:pt x="0" y="1888392"/>
                    <a:pt x="0" y="1882565"/>
                  </a:cubicBezTo>
                  <a:lnTo>
                    <a:pt x="0" y="21973"/>
                  </a:lnTo>
                  <a:cubicBezTo>
                    <a:pt x="0" y="16145"/>
                    <a:pt x="2315" y="10556"/>
                    <a:pt x="6436" y="6436"/>
                  </a:cubicBezTo>
                  <a:cubicBezTo>
                    <a:pt x="10556" y="2315"/>
                    <a:pt x="16145" y="0"/>
                    <a:pt x="21973" y="0"/>
                  </a:cubicBezTo>
                  <a:close/>
                </a:path>
              </a:pathLst>
            </a:custGeom>
            <a:solidFill>
              <a:srgbClr val="F4F6FC"/>
            </a:solidFill>
            <a:ln w="28575" cap="rnd">
              <a:solidFill>
                <a:srgbClr val="000000"/>
              </a:solidFill>
              <a:prstDash val="solid"/>
              <a:round/>
            </a:ln>
          </p:spPr>
          <p:txBody>
            <a:bodyPr/>
            <a:lstStyle/>
            <a:p>
              <a:endParaRPr lang="en-US"/>
            </a:p>
          </p:txBody>
        </p:sp>
        <p:sp>
          <p:nvSpPr>
            <p:cNvPr id="4" name="TextBox 4"/>
            <p:cNvSpPr txBox="1"/>
            <p:nvPr/>
          </p:nvSpPr>
          <p:spPr>
            <a:xfrm>
              <a:off x="0" y="-57150"/>
              <a:ext cx="5126268" cy="1961688"/>
            </a:xfrm>
            <a:prstGeom prst="rect">
              <a:avLst/>
            </a:prstGeom>
          </p:spPr>
          <p:txBody>
            <a:bodyPr lIns="50800" tIns="50800" rIns="50800" bIns="50800" rtlCol="0" anchor="ctr"/>
            <a:lstStyle/>
            <a:p>
              <a:pPr algn="ctr">
                <a:lnSpc>
                  <a:spcPts val="1960"/>
                </a:lnSpc>
              </a:pPr>
              <a:endParaRPr/>
            </a:p>
          </p:txBody>
        </p:sp>
      </p:grpSp>
      <p:grpSp>
        <p:nvGrpSpPr>
          <p:cNvPr id="5" name="Group 5"/>
          <p:cNvGrpSpPr/>
          <p:nvPr/>
        </p:nvGrpSpPr>
        <p:grpSpPr>
          <a:xfrm rot="-5400000">
            <a:off x="9968777" y="1967777"/>
            <a:ext cx="802671" cy="15835774"/>
            <a:chOff x="0" y="0"/>
            <a:chExt cx="182880" cy="3608017"/>
          </a:xfrm>
        </p:grpSpPr>
        <p:sp>
          <p:nvSpPr>
            <p:cNvPr id="6" name="Freeform 6"/>
            <p:cNvSpPr/>
            <p:nvPr/>
          </p:nvSpPr>
          <p:spPr>
            <a:xfrm>
              <a:off x="0" y="0"/>
              <a:ext cx="182880" cy="3608017"/>
            </a:xfrm>
            <a:custGeom>
              <a:avLst/>
              <a:gdLst/>
              <a:ahLst/>
              <a:cxnLst/>
              <a:rect l="l" t="t" r="r" b="b"/>
              <a:pathLst>
                <a:path w="182880" h="3608017">
                  <a:moveTo>
                    <a:pt x="0" y="0"/>
                  </a:moveTo>
                  <a:lnTo>
                    <a:pt x="182880" y="0"/>
                  </a:lnTo>
                  <a:lnTo>
                    <a:pt x="182880" y="3608017"/>
                  </a:lnTo>
                  <a:lnTo>
                    <a:pt x="0" y="3608017"/>
                  </a:lnTo>
                  <a:close/>
                </a:path>
              </a:pathLst>
            </a:custGeom>
            <a:solidFill>
              <a:srgbClr val="203D48"/>
            </a:solidFill>
          </p:spPr>
          <p:txBody>
            <a:bodyPr/>
            <a:lstStyle/>
            <a:p>
              <a:endParaRPr lang="en-US"/>
            </a:p>
          </p:txBody>
        </p:sp>
        <p:sp>
          <p:nvSpPr>
            <p:cNvPr id="7" name="TextBox 7"/>
            <p:cNvSpPr txBox="1"/>
            <p:nvPr/>
          </p:nvSpPr>
          <p:spPr>
            <a:xfrm>
              <a:off x="0" y="-57150"/>
              <a:ext cx="182880" cy="3665167"/>
            </a:xfrm>
            <a:prstGeom prst="rect">
              <a:avLst/>
            </a:prstGeom>
          </p:spPr>
          <p:txBody>
            <a:bodyPr lIns="50800" tIns="50800" rIns="50800" bIns="50800" rtlCol="0" anchor="ctr"/>
            <a:lstStyle/>
            <a:p>
              <a:pPr algn="ctr">
                <a:lnSpc>
                  <a:spcPts val="1960"/>
                </a:lnSpc>
              </a:pPr>
              <a:endParaRPr/>
            </a:p>
          </p:txBody>
        </p:sp>
      </p:grpSp>
      <p:sp>
        <p:nvSpPr>
          <p:cNvPr id="8" name="Freeform 8"/>
          <p:cNvSpPr/>
          <p:nvPr/>
        </p:nvSpPr>
        <p:spPr>
          <a:xfrm>
            <a:off x="1662945" y="291666"/>
            <a:ext cx="2813920" cy="2170236"/>
          </a:xfrm>
          <a:custGeom>
            <a:avLst/>
            <a:gdLst/>
            <a:ahLst/>
            <a:cxnLst/>
            <a:rect l="l" t="t" r="r" b="b"/>
            <a:pathLst>
              <a:path w="2813920" h="2170236">
                <a:moveTo>
                  <a:pt x="0" y="0"/>
                </a:moveTo>
                <a:lnTo>
                  <a:pt x="2813921" y="0"/>
                </a:lnTo>
                <a:lnTo>
                  <a:pt x="2813921" y="2170236"/>
                </a:lnTo>
                <a:lnTo>
                  <a:pt x="0" y="2170236"/>
                </a:lnTo>
                <a:lnTo>
                  <a:pt x="0" y="0"/>
                </a:lnTo>
                <a:close/>
              </a:path>
            </a:pathLst>
          </a:custGeom>
          <a:blipFill>
            <a:blip r:embed="rId2"/>
            <a:stretch>
              <a:fillRect/>
            </a:stretch>
          </a:blipFill>
        </p:spPr>
        <p:txBody>
          <a:bodyPr/>
          <a:lstStyle/>
          <a:p>
            <a:endParaRPr lang="en-US"/>
          </a:p>
        </p:txBody>
      </p:sp>
      <p:grpSp>
        <p:nvGrpSpPr>
          <p:cNvPr id="9" name="Group 9"/>
          <p:cNvGrpSpPr/>
          <p:nvPr/>
        </p:nvGrpSpPr>
        <p:grpSpPr>
          <a:xfrm rot="-5400000">
            <a:off x="824777" y="8659552"/>
            <a:ext cx="802671" cy="2452226"/>
            <a:chOff x="0" y="0"/>
            <a:chExt cx="182880" cy="558714"/>
          </a:xfrm>
        </p:grpSpPr>
        <p:sp>
          <p:nvSpPr>
            <p:cNvPr id="10" name="Freeform 10"/>
            <p:cNvSpPr/>
            <p:nvPr/>
          </p:nvSpPr>
          <p:spPr>
            <a:xfrm>
              <a:off x="0" y="0"/>
              <a:ext cx="182880" cy="558714"/>
            </a:xfrm>
            <a:custGeom>
              <a:avLst/>
              <a:gdLst/>
              <a:ahLst/>
              <a:cxnLst/>
              <a:rect l="l" t="t" r="r" b="b"/>
              <a:pathLst>
                <a:path w="182880" h="558714">
                  <a:moveTo>
                    <a:pt x="0" y="0"/>
                  </a:moveTo>
                  <a:lnTo>
                    <a:pt x="182880" y="0"/>
                  </a:lnTo>
                  <a:lnTo>
                    <a:pt x="182880" y="558714"/>
                  </a:lnTo>
                  <a:lnTo>
                    <a:pt x="0" y="558714"/>
                  </a:lnTo>
                  <a:close/>
                </a:path>
              </a:pathLst>
            </a:custGeom>
            <a:solidFill>
              <a:srgbClr val="38B6FF"/>
            </a:solidFill>
          </p:spPr>
          <p:txBody>
            <a:bodyPr/>
            <a:lstStyle/>
            <a:p>
              <a:endParaRPr lang="en-US"/>
            </a:p>
          </p:txBody>
        </p:sp>
        <p:sp>
          <p:nvSpPr>
            <p:cNvPr id="11" name="TextBox 11"/>
            <p:cNvSpPr txBox="1"/>
            <p:nvPr/>
          </p:nvSpPr>
          <p:spPr>
            <a:xfrm>
              <a:off x="0" y="-57150"/>
              <a:ext cx="182880" cy="615864"/>
            </a:xfrm>
            <a:prstGeom prst="rect">
              <a:avLst/>
            </a:prstGeom>
          </p:spPr>
          <p:txBody>
            <a:bodyPr lIns="50800" tIns="50800" rIns="50800" bIns="50800" rtlCol="0" anchor="ctr"/>
            <a:lstStyle/>
            <a:p>
              <a:pPr algn="ctr">
                <a:lnSpc>
                  <a:spcPts val="1960"/>
                </a:lnSpc>
              </a:pPr>
              <a:endParaRPr/>
            </a:p>
          </p:txBody>
        </p:sp>
      </p:grpSp>
      <p:sp>
        <p:nvSpPr>
          <p:cNvPr id="12" name="Freeform 12"/>
          <p:cNvSpPr/>
          <p:nvPr/>
        </p:nvSpPr>
        <p:spPr>
          <a:xfrm>
            <a:off x="14173271" y="4229564"/>
            <a:ext cx="2501796" cy="3352490"/>
          </a:xfrm>
          <a:custGeom>
            <a:avLst/>
            <a:gdLst/>
            <a:ahLst/>
            <a:cxnLst/>
            <a:rect l="l" t="t" r="r" b="b"/>
            <a:pathLst>
              <a:path w="2501796" h="3352490">
                <a:moveTo>
                  <a:pt x="0" y="0"/>
                </a:moveTo>
                <a:lnTo>
                  <a:pt x="2501796" y="0"/>
                </a:lnTo>
                <a:lnTo>
                  <a:pt x="2501796" y="3352491"/>
                </a:lnTo>
                <a:lnTo>
                  <a:pt x="0" y="3352491"/>
                </a:lnTo>
                <a:lnTo>
                  <a:pt x="0" y="0"/>
                </a:lnTo>
                <a:close/>
              </a:path>
            </a:pathLst>
          </a:custGeom>
          <a:blipFill>
            <a:blip r:embed="rId3"/>
            <a:stretch>
              <a:fillRect/>
            </a:stretch>
          </a:blipFill>
        </p:spPr>
        <p:txBody>
          <a:bodyPr/>
          <a:lstStyle/>
          <a:p>
            <a:endParaRPr lang="en-US"/>
          </a:p>
        </p:txBody>
      </p:sp>
      <p:sp>
        <p:nvSpPr>
          <p:cNvPr id="13" name="TextBox 13"/>
          <p:cNvSpPr txBox="1"/>
          <p:nvPr/>
        </p:nvSpPr>
        <p:spPr>
          <a:xfrm>
            <a:off x="1536296" y="3456608"/>
            <a:ext cx="12636974" cy="4765053"/>
          </a:xfrm>
          <a:prstGeom prst="rect">
            <a:avLst/>
          </a:prstGeom>
        </p:spPr>
        <p:txBody>
          <a:bodyPr lIns="0" tIns="0" rIns="0" bIns="0" rtlCol="0" anchor="t">
            <a:spAutoFit/>
          </a:bodyPr>
          <a:lstStyle/>
          <a:p>
            <a:pPr algn="l">
              <a:lnSpc>
                <a:spcPts val="4231"/>
              </a:lnSpc>
            </a:pPr>
            <a:r>
              <a:rPr lang="en-US" sz="2418" b="1">
                <a:solidFill>
                  <a:srgbClr val="203D48"/>
                </a:solidFill>
                <a:latin typeface="Garet Bold"/>
                <a:ea typeface="Garet Bold"/>
                <a:cs typeface="Garet Bold"/>
                <a:sym typeface="Garet Bold"/>
              </a:rPr>
              <a:t>Q1 </a:t>
            </a:r>
            <a:r>
              <a:rPr lang="en-US" sz="2418">
                <a:solidFill>
                  <a:srgbClr val="203D48"/>
                </a:solidFill>
                <a:latin typeface="Garet"/>
                <a:ea typeface="Garet"/>
                <a:cs typeface="Garet"/>
                <a:sym typeface="Garet"/>
              </a:rPr>
              <a:t>Choose the correct option to show whether each statement would lead to an </a:t>
            </a:r>
            <a:r>
              <a:rPr lang="en-US" sz="2418" b="1">
                <a:solidFill>
                  <a:srgbClr val="203D48"/>
                </a:solidFill>
                <a:latin typeface="Garet Bold"/>
                <a:ea typeface="Garet Bold"/>
                <a:cs typeface="Garet Bold"/>
                <a:sym typeface="Garet Bold"/>
              </a:rPr>
              <a:t>increase</a:t>
            </a:r>
            <a:r>
              <a:rPr lang="en-US" sz="2418">
                <a:solidFill>
                  <a:srgbClr val="203D48"/>
                </a:solidFill>
                <a:latin typeface="Garet"/>
                <a:ea typeface="Garet"/>
                <a:cs typeface="Garet"/>
                <a:sym typeface="Garet"/>
              </a:rPr>
              <a:t> or </a:t>
            </a:r>
            <a:r>
              <a:rPr lang="en-US" sz="2418" b="1">
                <a:solidFill>
                  <a:srgbClr val="203D48"/>
                </a:solidFill>
                <a:latin typeface="Garet Bold"/>
                <a:ea typeface="Garet Bold"/>
                <a:cs typeface="Garet Bold"/>
                <a:sym typeface="Garet Bold"/>
              </a:rPr>
              <a:t>decrease</a:t>
            </a:r>
            <a:r>
              <a:rPr lang="en-US" sz="2418">
                <a:solidFill>
                  <a:srgbClr val="203D48"/>
                </a:solidFill>
                <a:latin typeface="Garet"/>
                <a:ea typeface="Garet"/>
                <a:cs typeface="Garet"/>
                <a:sym typeface="Garet"/>
              </a:rPr>
              <a:t> in </a:t>
            </a:r>
            <a:r>
              <a:rPr lang="en-US" sz="2418" b="1">
                <a:solidFill>
                  <a:srgbClr val="203D48"/>
                </a:solidFill>
                <a:latin typeface="Garet Bold"/>
                <a:ea typeface="Garet Bold"/>
                <a:cs typeface="Garet Bold"/>
                <a:sym typeface="Garet Bold"/>
              </a:rPr>
              <a:t>demand for Mooju chocolate milk.</a:t>
            </a:r>
          </a:p>
          <a:p>
            <a:pPr algn="l">
              <a:lnSpc>
                <a:spcPts val="4231"/>
              </a:lnSpc>
            </a:pPr>
            <a:endParaRPr lang="en-US" sz="2418" b="1">
              <a:solidFill>
                <a:srgbClr val="203D48"/>
              </a:solidFill>
              <a:latin typeface="Garet Bold"/>
              <a:ea typeface="Garet Bold"/>
              <a:cs typeface="Garet Bold"/>
              <a:sym typeface="Garet Bold"/>
            </a:endParaRPr>
          </a:p>
          <a:p>
            <a:pPr marL="522046" lvl="1" indent="-261023" algn="l">
              <a:lnSpc>
                <a:spcPts val="4231"/>
              </a:lnSpc>
              <a:buAutoNum type="arabicPeriod"/>
            </a:pPr>
            <a:r>
              <a:rPr lang="en-US" sz="2418" b="1">
                <a:solidFill>
                  <a:srgbClr val="203D48"/>
                </a:solidFill>
                <a:latin typeface="Garet Bold"/>
                <a:ea typeface="Garet Bold"/>
                <a:cs typeface="Garet Bold"/>
                <a:sym typeface="Garet Bold"/>
              </a:rPr>
              <a:t>The price of an alternative chocolate milk drink Yazoo decreases</a:t>
            </a:r>
          </a:p>
          <a:p>
            <a:pPr marL="522046" lvl="1" indent="-261023" algn="l">
              <a:lnSpc>
                <a:spcPts val="4231"/>
              </a:lnSpc>
              <a:buAutoNum type="arabicPeriod"/>
            </a:pPr>
            <a:r>
              <a:rPr lang="en-US" sz="2418" b="1">
                <a:solidFill>
                  <a:srgbClr val="203D48"/>
                </a:solidFill>
                <a:latin typeface="Garet Bold"/>
                <a:ea typeface="Garet Bold"/>
                <a:cs typeface="Garet Bold"/>
                <a:sym typeface="Garet Bold"/>
              </a:rPr>
              <a:t>An online trend on TikTok goes viral of people using Mooju to make smoothies at home</a:t>
            </a:r>
          </a:p>
          <a:p>
            <a:pPr marL="522046" lvl="1" indent="-261023" algn="l">
              <a:lnSpc>
                <a:spcPts val="4231"/>
              </a:lnSpc>
              <a:buAutoNum type="arabicPeriod"/>
            </a:pPr>
            <a:r>
              <a:rPr lang="en-US" sz="2418" b="1">
                <a:solidFill>
                  <a:srgbClr val="203D48"/>
                </a:solidFill>
                <a:latin typeface="Garet Bold"/>
                <a:ea typeface="Garet Bold"/>
                <a:cs typeface="Garet Bold"/>
                <a:sym typeface="Garet Bold"/>
              </a:rPr>
              <a:t>A new report is released suggesting milk may not be suitable for lots of people to drink</a:t>
            </a:r>
          </a:p>
          <a:p>
            <a:pPr marL="522046" lvl="1" indent="-261023" algn="l">
              <a:lnSpc>
                <a:spcPts val="4231"/>
              </a:lnSpc>
              <a:buAutoNum type="arabicPeriod"/>
            </a:pPr>
            <a:r>
              <a:rPr lang="en-US" sz="2418" b="1">
                <a:solidFill>
                  <a:srgbClr val="203D48"/>
                </a:solidFill>
                <a:latin typeface="Garet Bold"/>
                <a:ea typeface="Garet Bold"/>
                <a:cs typeface="Garet Bold"/>
                <a:sym typeface="Garet Bold"/>
              </a:rPr>
              <a:t>People get an increase in their disposable income</a:t>
            </a:r>
          </a:p>
        </p:txBody>
      </p:sp>
      <p:sp>
        <p:nvSpPr>
          <p:cNvPr id="14" name="TextBox 14"/>
          <p:cNvSpPr txBox="1"/>
          <p:nvPr/>
        </p:nvSpPr>
        <p:spPr>
          <a:xfrm>
            <a:off x="87513" y="1016791"/>
            <a:ext cx="1882375" cy="1445112"/>
          </a:xfrm>
          <a:prstGeom prst="rect">
            <a:avLst/>
          </a:prstGeom>
        </p:spPr>
        <p:txBody>
          <a:bodyPr lIns="0" tIns="0" rIns="0" bIns="0" rtlCol="0" anchor="t">
            <a:spAutoFit/>
          </a:bodyPr>
          <a:lstStyle/>
          <a:p>
            <a:pPr algn="ctr">
              <a:lnSpc>
                <a:spcPts val="3861"/>
              </a:lnSpc>
              <a:spcBef>
                <a:spcPct val="0"/>
              </a:spcBef>
            </a:pPr>
            <a:r>
              <a:rPr lang="en-US" sz="2758">
                <a:solidFill>
                  <a:srgbClr val="F4F6FC"/>
                </a:solidFill>
                <a:latin typeface="League Spartan"/>
                <a:ea typeface="League Spartan"/>
                <a:cs typeface="League Spartan"/>
                <a:sym typeface="League Spartan"/>
              </a:rPr>
              <a:t>CLASS ACTIVITY 29.4</a:t>
            </a:r>
          </a:p>
        </p:txBody>
      </p:sp>
      <p:sp>
        <p:nvSpPr>
          <p:cNvPr id="15" name="TextBox 15"/>
          <p:cNvSpPr txBox="1"/>
          <p:nvPr/>
        </p:nvSpPr>
        <p:spPr>
          <a:xfrm>
            <a:off x="2752518" y="9600820"/>
            <a:ext cx="1724348" cy="531587"/>
          </a:xfrm>
          <a:prstGeom prst="rect">
            <a:avLst/>
          </a:prstGeom>
        </p:spPr>
        <p:txBody>
          <a:bodyPr lIns="0" tIns="0" rIns="0" bIns="0" rtlCol="0" anchor="t">
            <a:spAutoFit/>
          </a:bodyPr>
          <a:lstStyle/>
          <a:p>
            <a:pPr algn="ctr">
              <a:lnSpc>
                <a:spcPts val="4404"/>
              </a:lnSpc>
            </a:pPr>
            <a:r>
              <a:rPr lang="en-US" sz="3145">
                <a:solidFill>
                  <a:srgbClr val="FFFFFF"/>
                </a:solidFill>
                <a:latin typeface="League Spartan"/>
                <a:ea typeface="League Spartan"/>
                <a:cs typeface="League Spartan"/>
                <a:sym typeface="League Spartan"/>
              </a:rPr>
              <a:t>CH 29:</a:t>
            </a:r>
          </a:p>
        </p:txBody>
      </p:sp>
      <p:sp>
        <p:nvSpPr>
          <p:cNvPr id="16" name="TextBox 16"/>
          <p:cNvSpPr txBox="1"/>
          <p:nvPr/>
        </p:nvSpPr>
        <p:spPr>
          <a:xfrm>
            <a:off x="4781666" y="9515095"/>
            <a:ext cx="4911099" cy="607788"/>
          </a:xfrm>
          <a:prstGeom prst="rect">
            <a:avLst/>
          </a:prstGeom>
        </p:spPr>
        <p:txBody>
          <a:bodyPr lIns="0" tIns="0" rIns="0" bIns="0" rtlCol="0" anchor="t">
            <a:spAutoFit/>
          </a:bodyPr>
          <a:lstStyle/>
          <a:p>
            <a:pPr algn="l">
              <a:lnSpc>
                <a:spcPts val="4404"/>
              </a:lnSpc>
              <a:spcBef>
                <a:spcPct val="0"/>
              </a:spcBef>
            </a:pPr>
            <a:r>
              <a:rPr lang="en-US" sz="3145" b="1" i="1">
                <a:solidFill>
                  <a:srgbClr val="FFFFFF"/>
                </a:solidFill>
                <a:latin typeface="Calibri (MS) Bold Italics"/>
                <a:ea typeface="Calibri (MS) Bold Italics"/>
                <a:cs typeface="Calibri (MS) Bold Italics"/>
                <a:sym typeface="Calibri (MS) Bold Italics"/>
              </a:rPr>
              <a:t>LO 3.3</a:t>
            </a:r>
            <a:r>
              <a:rPr lang="en-US" sz="3145" i="1">
                <a:solidFill>
                  <a:srgbClr val="FFFFFF"/>
                </a:solidFill>
                <a:latin typeface="Calibri (MS) Italics"/>
                <a:ea typeface="Calibri (MS) Italics"/>
                <a:cs typeface="Calibri (MS) Italics"/>
                <a:sym typeface="Calibri (MS) Italics"/>
              </a:rPr>
              <a:t>: Demand &amp; Supply</a:t>
            </a:r>
          </a:p>
        </p:txBody>
      </p:sp>
      <p:sp>
        <p:nvSpPr>
          <p:cNvPr id="17" name="TextBox 17"/>
          <p:cNvSpPr txBox="1"/>
          <p:nvPr/>
        </p:nvSpPr>
        <p:spPr>
          <a:xfrm>
            <a:off x="5238061" y="696103"/>
            <a:ext cx="7811878" cy="1471930"/>
          </a:xfrm>
          <a:prstGeom prst="rect">
            <a:avLst/>
          </a:prstGeom>
        </p:spPr>
        <p:txBody>
          <a:bodyPr lIns="0" tIns="0" rIns="0" bIns="0" rtlCol="0" anchor="t">
            <a:spAutoFit/>
          </a:bodyPr>
          <a:lstStyle/>
          <a:p>
            <a:pPr algn="ctr">
              <a:lnSpc>
                <a:spcPts val="3919"/>
              </a:lnSpc>
              <a:spcBef>
                <a:spcPct val="0"/>
              </a:spcBef>
            </a:pPr>
            <a:r>
              <a:rPr lang="en-US" sz="2799">
                <a:solidFill>
                  <a:srgbClr val="FFFFFF"/>
                </a:solidFill>
                <a:latin typeface="League Spartan"/>
                <a:ea typeface="League Spartan"/>
                <a:cs typeface="League Spartan"/>
                <a:sym typeface="League Spartan"/>
              </a:rPr>
              <a:t>Identify whether a factor would increase or decrease the demand for a good or service</a:t>
            </a:r>
          </a:p>
        </p:txBody>
      </p:sp>
      <p:sp>
        <p:nvSpPr>
          <p:cNvPr id="18" name="TextBox 18"/>
          <p:cNvSpPr txBox="1"/>
          <p:nvPr/>
        </p:nvSpPr>
        <p:spPr>
          <a:xfrm>
            <a:off x="0" y="9591295"/>
            <a:ext cx="2567934" cy="531587"/>
          </a:xfrm>
          <a:prstGeom prst="rect">
            <a:avLst/>
          </a:prstGeom>
        </p:spPr>
        <p:txBody>
          <a:bodyPr lIns="0" tIns="0" rIns="0" bIns="0" rtlCol="0" anchor="t">
            <a:spAutoFit/>
          </a:bodyPr>
          <a:lstStyle/>
          <a:p>
            <a:pPr algn="ctr">
              <a:lnSpc>
                <a:spcPts val="4404"/>
              </a:lnSpc>
            </a:pPr>
            <a:r>
              <a:rPr lang="en-US" sz="3145">
                <a:solidFill>
                  <a:srgbClr val="FFFFFF"/>
                </a:solidFill>
                <a:latin typeface="League Spartan"/>
                <a:ea typeface="League Spartan"/>
                <a:cs typeface="League Spartan"/>
                <a:sym typeface="League Spartan"/>
              </a:rPr>
              <a:t>STRAND 3</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049F84"/>
        </a:solidFill>
        <a:effectLst/>
      </p:bgPr>
    </p:bg>
    <p:spTree>
      <p:nvGrpSpPr>
        <p:cNvPr id="1" name=""/>
        <p:cNvGrpSpPr/>
        <p:nvPr/>
      </p:nvGrpSpPr>
      <p:grpSpPr>
        <a:xfrm>
          <a:off x="0" y="0"/>
          <a:ext cx="0" cy="0"/>
          <a:chOff x="0" y="0"/>
          <a:chExt cx="0" cy="0"/>
        </a:xfrm>
      </p:grpSpPr>
      <p:grpSp>
        <p:nvGrpSpPr>
          <p:cNvPr id="2" name="Group 2"/>
          <p:cNvGrpSpPr/>
          <p:nvPr/>
        </p:nvGrpSpPr>
        <p:grpSpPr>
          <a:xfrm>
            <a:off x="1226113" y="2960453"/>
            <a:ext cx="15855490" cy="5890713"/>
            <a:chOff x="0" y="0"/>
            <a:chExt cx="5126268" cy="1904538"/>
          </a:xfrm>
        </p:grpSpPr>
        <p:sp>
          <p:nvSpPr>
            <p:cNvPr id="3" name="Freeform 3"/>
            <p:cNvSpPr/>
            <p:nvPr/>
          </p:nvSpPr>
          <p:spPr>
            <a:xfrm>
              <a:off x="0" y="0"/>
              <a:ext cx="5126268" cy="1904538"/>
            </a:xfrm>
            <a:custGeom>
              <a:avLst/>
              <a:gdLst/>
              <a:ahLst/>
              <a:cxnLst/>
              <a:rect l="l" t="t" r="r" b="b"/>
              <a:pathLst>
                <a:path w="5126268" h="1904538">
                  <a:moveTo>
                    <a:pt x="21973" y="0"/>
                  </a:moveTo>
                  <a:lnTo>
                    <a:pt x="5104295" y="0"/>
                  </a:lnTo>
                  <a:cubicBezTo>
                    <a:pt x="5110123" y="0"/>
                    <a:pt x="5115712" y="2315"/>
                    <a:pt x="5119832" y="6436"/>
                  </a:cubicBezTo>
                  <a:cubicBezTo>
                    <a:pt x="5123953" y="10556"/>
                    <a:pt x="5126268" y="16145"/>
                    <a:pt x="5126268" y="21973"/>
                  </a:cubicBezTo>
                  <a:lnTo>
                    <a:pt x="5126268" y="1882565"/>
                  </a:lnTo>
                  <a:cubicBezTo>
                    <a:pt x="5126268" y="1888392"/>
                    <a:pt x="5123953" y="1893981"/>
                    <a:pt x="5119832" y="1898102"/>
                  </a:cubicBezTo>
                  <a:cubicBezTo>
                    <a:pt x="5115712" y="1902223"/>
                    <a:pt x="5110123" y="1904538"/>
                    <a:pt x="5104295" y="1904538"/>
                  </a:cubicBezTo>
                  <a:lnTo>
                    <a:pt x="21973" y="1904538"/>
                  </a:lnTo>
                  <a:cubicBezTo>
                    <a:pt x="16145" y="1904538"/>
                    <a:pt x="10556" y="1902223"/>
                    <a:pt x="6436" y="1898102"/>
                  </a:cubicBezTo>
                  <a:cubicBezTo>
                    <a:pt x="2315" y="1893981"/>
                    <a:pt x="0" y="1888392"/>
                    <a:pt x="0" y="1882565"/>
                  </a:cubicBezTo>
                  <a:lnTo>
                    <a:pt x="0" y="21973"/>
                  </a:lnTo>
                  <a:cubicBezTo>
                    <a:pt x="0" y="16145"/>
                    <a:pt x="2315" y="10556"/>
                    <a:pt x="6436" y="6436"/>
                  </a:cubicBezTo>
                  <a:cubicBezTo>
                    <a:pt x="10556" y="2315"/>
                    <a:pt x="16145" y="0"/>
                    <a:pt x="21973" y="0"/>
                  </a:cubicBezTo>
                  <a:close/>
                </a:path>
              </a:pathLst>
            </a:custGeom>
            <a:solidFill>
              <a:srgbClr val="F4F6FC"/>
            </a:solidFill>
            <a:ln w="28575" cap="rnd">
              <a:solidFill>
                <a:srgbClr val="000000"/>
              </a:solidFill>
              <a:prstDash val="solid"/>
              <a:round/>
            </a:ln>
          </p:spPr>
          <p:txBody>
            <a:bodyPr/>
            <a:lstStyle/>
            <a:p>
              <a:endParaRPr lang="en-US"/>
            </a:p>
          </p:txBody>
        </p:sp>
        <p:sp>
          <p:nvSpPr>
            <p:cNvPr id="4" name="TextBox 4"/>
            <p:cNvSpPr txBox="1"/>
            <p:nvPr/>
          </p:nvSpPr>
          <p:spPr>
            <a:xfrm>
              <a:off x="0" y="-57150"/>
              <a:ext cx="5126268" cy="1961688"/>
            </a:xfrm>
            <a:prstGeom prst="rect">
              <a:avLst/>
            </a:prstGeom>
          </p:spPr>
          <p:txBody>
            <a:bodyPr lIns="50800" tIns="50800" rIns="50800" bIns="50800" rtlCol="0" anchor="ctr"/>
            <a:lstStyle/>
            <a:p>
              <a:pPr algn="ctr">
                <a:lnSpc>
                  <a:spcPts val="1960"/>
                </a:lnSpc>
              </a:pPr>
              <a:endParaRPr/>
            </a:p>
          </p:txBody>
        </p:sp>
      </p:grpSp>
      <p:grpSp>
        <p:nvGrpSpPr>
          <p:cNvPr id="5" name="Group 5"/>
          <p:cNvGrpSpPr/>
          <p:nvPr/>
        </p:nvGrpSpPr>
        <p:grpSpPr>
          <a:xfrm rot="-5400000">
            <a:off x="9968777" y="1967777"/>
            <a:ext cx="802671" cy="15835774"/>
            <a:chOff x="0" y="0"/>
            <a:chExt cx="182880" cy="3608017"/>
          </a:xfrm>
        </p:grpSpPr>
        <p:sp>
          <p:nvSpPr>
            <p:cNvPr id="6" name="Freeform 6"/>
            <p:cNvSpPr/>
            <p:nvPr/>
          </p:nvSpPr>
          <p:spPr>
            <a:xfrm>
              <a:off x="0" y="0"/>
              <a:ext cx="182880" cy="3608017"/>
            </a:xfrm>
            <a:custGeom>
              <a:avLst/>
              <a:gdLst/>
              <a:ahLst/>
              <a:cxnLst/>
              <a:rect l="l" t="t" r="r" b="b"/>
              <a:pathLst>
                <a:path w="182880" h="3608017">
                  <a:moveTo>
                    <a:pt x="0" y="0"/>
                  </a:moveTo>
                  <a:lnTo>
                    <a:pt x="182880" y="0"/>
                  </a:lnTo>
                  <a:lnTo>
                    <a:pt x="182880" y="3608017"/>
                  </a:lnTo>
                  <a:lnTo>
                    <a:pt x="0" y="3608017"/>
                  </a:lnTo>
                  <a:close/>
                </a:path>
              </a:pathLst>
            </a:custGeom>
            <a:solidFill>
              <a:srgbClr val="203D48"/>
            </a:solidFill>
          </p:spPr>
          <p:txBody>
            <a:bodyPr/>
            <a:lstStyle/>
            <a:p>
              <a:endParaRPr lang="en-US"/>
            </a:p>
          </p:txBody>
        </p:sp>
        <p:sp>
          <p:nvSpPr>
            <p:cNvPr id="7" name="TextBox 7"/>
            <p:cNvSpPr txBox="1"/>
            <p:nvPr/>
          </p:nvSpPr>
          <p:spPr>
            <a:xfrm>
              <a:off x="0" y="-57150"/>
              <a:ext cx="182880" cy="3665167"/>
            </a:xfrm>
            <a:prstGeom prst="rect">
              <a:avLst/>
            </a:prstGeom>
          </p:spPr>
          <p:txBody>
            <a:bodyPr lIns="50800" tIns="50800" rIns="50800" bIns="50800" rtlCol="0" anchor="ctr"/>
            <a:lstStyle/>
            <a:p>
              <a:pPr algn="ctr">
                <a:lnSpc>
                  <a:spcPts val="1960"/>
                </a:lnSpc>
              </a:pPr>
              <a:endParaRPr/>
            </a:p>
          </p:txBody>
        </p:sp>
      </p:grpSp>
      <p:sp>
        <p:nvSpPr>
          <p:cNvPr id="8" name="Freeform 8"/>
          <p:cNvSpPr/>
          <p:nvPr/>
        </p:nvSpPr>
        <p:spPr>
          <a:xfrm>
            <a:off x="1662945" y="291666"/>
            <a:ext cx="2813920" cy="2170236"/>
          </a:xfrm>
          <a:custGeom>
            <a:avLst/>
            <a:gdLst/>
            <a:ahLst/>
            <a:cxnLst/>
            <a:rect l="l" t="t" r="r" b="b"/>
            <a:pathLst>
              <a:path w="2813920" h="2170236">
                <a:moveTo>
                  <a:pt x="0" y="0"/>
                </a:moveTo>
                <a:lnTo>
                  <a:pt x="2813921" y="0"/>
                </a:lnTo>
                <a:lnTo>
                  <a:pt x="2813921" y="2170236"/>
                </a:lnTo>
                <a:lnTo>
                  <a:pt x="0" y="2170236"/>
                </a:lnTo>
                <a:lnTo>
                  <a:pt x="0" y="0"/>
                </a:lnTo>
                <a:close/>
              </a:path>
            </a:pathLst>
          </a:custGeom>
          <a:blipFill>
            <a:blip r:embed="rId2"/>
            <a:stretch>
              <a:fillRect/>
            </a:stretch>
          </a:blipFill>
        </p:spPr>
        <p:txBody>
          <a:bodyPr/>
          <a:lstStyle/>
          <a:p>
            <a:endParaRPr lang="en-US"/>
          </a:p>
        </p:txBody>
      </p:sp>
      <p:grpSp>
        <p:nvGrpSpPr>
          <p:cNvPr id="9" name="Group 9"/>
          <p:cNvGrpSpPr/>
          <p:nvPr/>
        </p:nvGrpSpPr>
        <p:grpSpPr>
          <a:xfrm rot="-5400000">
            <a:off x="824777" y="8659552"/>
            <a:ext cx="802671" cy="2452226"/>
            <a:chOff x="0" y="0"/>
            <a:chExt cx="182880" cy="558714"/>
          </a:xfrm>
        </p:grpSpPr>
        <p:sp>
          <p:nvSpPr>
            <p:cNvPr id="10" name="Freeform 10"/>
            <p:cNvSpPr/>
            <p:nvPr/>
          </p:nvSpPr>
          <p:spPr>
            <a:xfrm>
              <a:off x="0" y="0"/>
              <a:ext cx="182880" cy="558714"/>
            </a:xfrm>
            <a:custGeom>
              <a:avLst/>
              <a:gdLst/>
              <a:ahLst/>
              <a:cxnLst/>
              <a:rect l="l" t="t" r="r" b="b"/>
              <a:pathLst>
                <a:path w="182880" h="558714">
                  <a:moveTo>
                    <a:pt x="0" y="0"/>
                  </a:moveTo>
                  <a:lnTo>
                    <a:pt x="182880" y="0"/>
                  </a:lnTo>
                  <a:lnTo>
                    <a:pt x="182880" y="558714"/>
                  </a:lnTo>
                  <a:lnTo>
                    <a:pt x="0" y="558714"/>
                  </a:lnTo>
                  <a:close/>
                </a:path>
              </a:pathLst>
            </a:custGeom>
            <a:solidFill>
              <a:srgbClr val="38B6FF"/>
            </a:solidFill>
          </p:spPr>
          <p:txBody>
            <a:bodyPr/>
            <a:lstStyle/>
            <a:p>
              <a:endParaRPr lang="en-US"/>
            </a:p>
          </p:txBody>
        </p:sp>
        <p:sp>
          <p:nvSpPr>
            <p:cNvPr id="11" name="TextBox 11"/>
            <p:cNvSpPr txBox="1"/>
            <p:nvPr/>
          </p:nvSpPr>
          <p:spPr>
            <a:xfrm>
              <a:off x="0" y="-57150"/>
              <a:ext cx="182880" cy="615864"/>
            </a:xfrm>
            <a:prstGeom prst="rect">
              <a:avLst/>
            </a:prstGeom>
          </p:spPr>
          <p:txBody>
            <a:bodyPr lIns="50800" tIns="50800" rIns="50800" bIns="50800" rtlCol="0" anchor="ctr"/>
            <a:lstStyle/>
            <a:p>
              <a:pPr algn="ctr">
                <a:lnSpc>
                  <a:spcPts val="1960"/>
                </a:lnSpc>
              </a:pPr>
              <a:endParaRPr/>
            </a:p>
          </p:txBody>
        </p:sp>
      </p:grpSp>
      <p:sp>
        <p:nvSpPr>
          <p:cNvPr id="12" name="Freeform 12"/>
          <p:cNvSpPr/>
          <p:nvPr/>
        </p:nvSpPr>
        <p:spPr>
          <a:xfrm>
            <a:off x="14173271" y="4229564"/>
            <a:ext cx="2501796" cy="3352490"/>
          </a:xfrm>
          <a:custGeom>
            <a:avLst/>
            <a:gdLst/>
            <a:ahLst/>
            <a:cxnLst/>
            <a:rect l="l" t="t" r="r" b="b"/>
            <a:pathLst>
              <a:path w="2501796" h="3352490">
                <a:moveTo>
                  <a:pt x="0" y="0"/>
                </a:moveTo>
                <a:lnTo>
                  <a:pt x="2501796" y="0"/>
                </a:lnTo>
                <a:lnTo>
                  <a:pt x="2501796" y="3352491"/>
                </a:lnTo>
                <a:lnTo>
                  <a:pt x="0" y="3352491"/>
                </a:lnTo>
                <a:lnTo>
                  <a:pt x="0" y="0"/>
                </a:lnTo>
                <a:close/>
              </a:path>
            </a:pathLst>
          </a:custGeom>
          <a:blipFill>
            <a:blip r:embed="rId3"/>
            <a:stretch>
              <a:fillRect/>
            </a:stretch>
          </a:blipFill>
        </p:spPr>
        <p:txBody>
          <a:bodyPr/>
          <a:lstStyle/>
          <a:p>
            <a:endParaRPr lang="en-US"/>
          </a:p>
        </p:txBody>
      </p:sp>
      <p:sp>
        <p:nvSpPr>
          <p:cNvPr id="13" name="TextBox 13"/>
          <p:cNvSpPr txBox="1"/>
          <p:nvPr/>
        </p:nvSpPr>
        <p:spPr>
          <a:xfrm>
            <a:off x="1536296" y="3456608"/>
            <a:ext cx="12636974" cy="4231653"/>
          </a:xfrm>
          <a:prstGeom prst="rect">
            <a:avLst/>
          </a:prstGeom>
        </p:spPr>
        <p:txBody>
          <a:bodyPr lIns="0" tIns="0" rIns="0" bIns="0" rtlCol="0" anchor="t">
            <a:spAutoFit/>
          </a:bodyPr>
          <a:lstStyle/>
          <a:p>
            <a:pPr algn="l">
              <a:lnSpc>
                <a:spcPts val="4231"/>
              </a:lnSpc>
            </a:pPr>
            <a:r>
              <a:rPr lang="en-US" sz="2418" b="1">
                <a:solidFill>
                  <a:srgbClr val="203D48"/>
                </a:solidFill>
                <a:latin typeface="Garet Bold"/>
                <a:ea typeface="Garet Bold"/>
                <a:cs typeface="Garet Bold"/>
                <a:sym typeface="Garet Bold"/>
              </a:rPr>
              <a:t>Q2. </a:t>
            </a:r>
            <a:r>
              <a:rPr lang="en-US" sz="2418">
                <a:solidFill>
                  <a:srgbClr val="203D48"/>
                </a:solidFill>
                <a:latin typeface="Garet"/>
                <a:ea typeface="Garet"/>
                <a:cs typeface="Garet"/>
                <a:sym typeface="Garet"/>
              </a:rPr>
              <a:t>List </a:t>
            </a:r>
            <a:r>
              <a:rPr lang="en-US" sz="2418" b="1">
                <a:solidFill>
                  <a:srgbClr val="203D48"/>
                </a:solidFill>
                <a:latin typeface="Garet Bold"/>
                <a:ea typeface="Garet Bold"/>
                <a:cs typeface="Garet Bold"/>
                <a:sym typeface="Garet Bold"/>
              </a:rPr>
              <a:t>two</a:t>
            </a:r>
            <a:r>
              <a:rPr lang="en-US" sz="2418">
                <a:solidFill>
                  <a:srgbClr val="203D48"/>
                </a:solidFill>
                <a:latin typeface="Garet"/>
                <a:ea typeface="Garet"/>
                <a:cs typeface="Garet"/>
                <a:sym typeface="Garet"/>
              </a:rPr>
              <a:t> other reasons that the demand for Mooju might increase. </a:t>
            </a:r>
            <a:r>
              <a:rPr lang="en-US" sz="2418" b="1">
                <a:solidFill>
                  <a:srgbClr val="203D48"/>
                </a:solidFill>
                <a:latin typeface="Garet Bold"/>
                <a:ea typeface="Garet Bold"/>
                <a:cs typeface="Garet Bold"/>
                <a:sym typeface="Garet Bold"/>
              </a:rPr>
              <a:t>Explain</a:t>
            </a:r>
            <a:r>
              <a:rPr lang="en-US" sz="2418">
                <a:solidFill>
                  <a:srgbClr val="203D48"/>
                </a:solidFill>
                <a:latin typeface="Garet"/>
                <a:ea typeface="Garet"/>
                <a:cs typeface="Garet"/>
                <a:sym typeface="Garet"/>
              </a:rPr>
              <a:t> how each reason increases demand.</a:t>
            </a:r>
          </a:p>
          <a:p>
            <a:pPr algn="l">
              <a:lnSpc>
                <a:spcPts val="4231"/>
              </a:lnSpc>
            </a:pPr>
            <a:endParaRPr lang="en-US" sz="2418">
              <a:solidFill>
                <a:srgbClr val="203D48"/>
              </a:solidFill>
              <a:latin typeface="Garet"/>
              <a:ea typeface="Garet"/>
              <a:cs typeface="Garet"/>
              <a:sym typeface="Garet"/>
            </a:endParaRPr>
          </a:p>
          <a:p>
            <a:pPr algn="l">
              <a:lnSpc>
                <a:spcPts val="4231"/>
              </a:lnSpc>
            </a:pPr>
            <a:r>
              <a:rPr lang="en-US" sz="2418" b="1">
                <a:solidFill>
                  <a:srgbClr val="203D48"/>
                </a:solidFill>
                <a:latin typeface="Garet Bold"/>
                <a:ea typeface="Garet Bold"/>
                <a:cs typeface="Garet Bold"/>
                <a:sym typeface="Garet Bold"/>
              </a:rPr>
              <a:t>Q3. </a:t>
            </a:r>
            <a:r>
              <a:rPr lang="en-US" sz="2418">
                <a:solidFill>
                  <a:srgbClr val="203D48"/>
                </a:solidFill>
                <a:latin typeface="Garet"/>
                <a:ea typeface="Garet"/>
                <a:cs typeface="Garet"/>
                <a:sym typeface="Garet"/>
              </a:rPr>
              <a:t>Choose a good or service that you and your friends use regularly. </a:t>
            </a:r>
          </a:p>
          <a:p>
            <a:pPr algn="l">
              <a:lnSpc>
                <a:spcPts val="4231"/>
              </a:lnSpc>
            </a:pPr>
            <a:r>
              <a:rPr lang="en-US" sz="2418">
                <a:solidFill>
                  <a:srgbClr val="203D48"/>
                </a:solidFill>
                <a:latin typeface="Garet"/>
                <a:ea typeface="Garet"/>
                <a:cs typeface="Garet"/>
                <a:sym typeface="Garet"/>
              </a:rPr>
              <a:t>Create TWO statements that could lead to an increase in demand for it, and TWO statements that could lead to a decrease in demand for it.</a:t>
            </a:r>
          </a:p>
          <a:p>
            <a:pPr algn="l">
              <a:lnSpc>
                <a:spcPts val="4231"/>
              </a:lnSpc>
            </a:pPr>
            <a:endParaRPr lang="en-US" sz="2418">
              <a:solidFill>
                <a:srgbClr val="203D48"/>
              </a:solidFill>
              <a:latin typeface="Garet"/>
              <a:ea typeface="Garet"/>
              <a:cs typeface="Garet"/>
              <a:sym typeface="Garet"/>
            </a:endParaRPr>
          </a:p>
          <a:p>
            <a:pPr algn="l">
              <a:lnSpc>
                <a:spcPts val="4231"/>
              </a:lnSpc>
            </a:pPr>
            <a:r>
              <a:rPr lang="en-US" sz="2418">
                <a:solidFill>
                  <a:srgbClr val="203D48"/>
                </a:solidFill>
                <a:latin typeface="Garet"/>
                <a:ea typeface="Garet"/>
                <a:cs typeface="Garet"/>
                <a:sym typeface="Garet"/>
              </a:rPr>
              <a:t>Then test your questions on other students in your class.</a:t>
            </a:r>
          </a:p>
        </p:txBody>
      </p:sp>
      <p:sp>
        <p:nvSpPr>
          <p:cNvPr id="14" name="TextBox 14"/>
          <p:cNvSpPr txBox="1"/>
          <p:nvPr/>
        </p:nvSpPr>
        <p:spPr>
          <a:xfrm>
            <a:off x="87513" y="1016791"/>
            <a:ext cx="1882375" cy="1445112"/>
          </a:xfrm>
          <a:prstGeom prst="rect">
            <a:avLst/>
          </a:prstGeom>
        </p:spPr>
        <p:txBody>
          <a:bodyPr lIns="0" tIns="0" rIns="0" bIns="0" rtlCol="0" anchor="t">
            <a:spAutoFit/>
          </a:bodyPr>
          <a:lstStyle/>
          <a:p>
            <a:pPr algn="ctr">
              <a:lnSpc>
                <a:spcPts val="3861"/>
              </a:lnSpc>
              <a:spcBef>
                <a:spcPct val="0"/>
              </a:spcBef>
            </a:pPr>
            <a:r>
              <a:rPr lang="en-US" sz="2758">
                <a:solidFill>
                  <a:srgbClr val="F4F6FC"/>
                </a:solidFill>
                <a:latin typeface="League Spartan"/>
                <a:ea typeface="League Spartan"/>
                <a:cs typeface="League Spartan"/>
                <a:sym typeface="League Spartan"/>
              </a:rPr>
              <a:t>CLASS ACTIVITY 29.4</a:t>
            </a:r>
          </a:p>
        </p:txBody>
      </p:sp>
      <p:sp>
        <p:nvSpPr>
          <p:cNvPr id="15" name="TextBox 15"/>
          <p:cNvSpPr txBox="1"/>
          <p:nvPr/>
        </p:nvSpPr>
        <p:spPr>
          <a:xfrm>
            <a:off x="2752518" y="9600820"/>
            <a:ext cx="1724348" cy="531587"/>
          </a:xfrm>
          <a:prstGeom prst="rect">
            <a:avLst/>
          </a:prstGeom>
        </p:spPr>
        <p:txBody>
          <a:bodyPr lIns="0" tIns="0" rIns="0" bIns="0" rtlCol="0" anchor="t">
            <a:spAutoFit/>
          </a:bodyPr>
          <a:lstStyle/>
          <a:p>
            <a:pPr algn="ctr">
              <a:lnSpc>
                <a:spcPts val="4404"/>
              </a:lnSpc>
            </a:pPr>
            <a:r>
              <a:rPr lang="en-US" sz="3145">
                <a:solidFill>
                  <a:srgbClr val="FFFFFF"/>
                </a:solidFill>
                <a:latin typeface="League Spartan"/>
                <a:ea typeface="League Spartan"/>
                <a:cs typeface="League Spartan"/>
                <a:sym typeface="League Spartan"/>
              </a:rPr>
              <a:t>CH 29:</a:t>
            </a:r>
          </a:p>
        </p:txBody>
      </p:sp>
      <p:sp>
        <p:nvSpPr>
          <p:cNvPr id="16" name="TextBox 16"/>
          <p:cNvSpPr txBox="1"/>
          <p:nvPr/>
        </p:nvSpPr>
        <p:spPr>
          <a:xfrm>
            <a:off x="4781666" y="9515095"/>
            <a:ext cx="4911099" cy="607788"/>
          </a:xfrm>
          <a:prstGeom prst="rect">
            <a:avLst/>
          </a:prstGeom>
        </p:spPr>
        <p:txBody>
          <a:bodyPr lIns="0" tIns="0" rIns="0" bIns="0" rtlCol="0" anchor="t">
            <a:spAutoFit/>
          </a:bodyPr>
          <a:lstStyle/>
          <a:p>
            <a:pPr algn="l">
              <a:lnSpc>
                <a:spcPts val="4404"/>
              </a:lnSpc>
              <a:spcBef>
                <a:spcPct val="0"/>
              </a:spcBef>
            </a:pPr>
            <a:r>
              <a:rPr lang="en-US" sz="3145" b="1" i="1">
                <a:solidFill>
                  <a:srgbClr val="FFFFFF"/>
                </a:solidFill>
                <a:latin typeface="Calibri (MS) Bold Italics"/>
                <a:ea typeface="Calibri (MS) Bold Italics"/>
                <a:cs typeface="Calibri (MS) Bold Italics"/>
                <a:sym typeface="Calibri (MS) Bold Italics"/>
              </a:rPr>
              <a:t>LO 3.3</a:t>
            </a:r>
            <a:r>
              <a:rPr lang="en-US" sz="3145" i="1">
                <a:solidFill>
                  <a:srgbClr val="FFFFFF"/>
                </a:solidFill>
                <a:latin typeface="Calibri (MS) Italics"/>
                <a:ea typeface="Calibri (MS) Italics"/>
                <a:cs typeface="Calibri (MS) Italics"/>
                <a:sym typeface="Calibri (MS) Italics"/>
              </a:rPr>
              <a:t>: Demand &amp; Supply</a:t>
            </a:r>
          </a:p>
        </p:txBody>
      </p:sp>
      <p:sp>
        <p:nvSpPr>
          <p:cNvPr id="17" name="TextBox 17"/>
          <p:cNvSpPr txBox="1"/>
          <p:nvPr/>
        </p:nvSpPr>
        <p:spPr>
          <a:xfrm>
            <a:off x="5238061" y="696103"/>
            <a:ext cx="7811878" cy="1471930"/>
          </a:xfrm>
          <a:prstGeom prst="rect">
            <a:avLst/>
          </a:prstGeom>
        </p:spPr>
        <p:txBody>
          <a:bodyPr lIns="0" tIns="0" rIns="0" bIns="0" rtlCol="0" anchor="t">
            <a:spAutoFit/>
          </a:bodyPr>
          <a:lstStyle/>
          <a:p>
            <a:pPr algn="ctr">
              <a:lnSpc>
                <a:spcPts val="3919"/>
              </a:lnSpc>
              <a:spcBef>
                <a:spcPct val="0"/>
              </a:spcBef>
            </a:pPr>
            <a:r>
              <a:rPr lang="en-US" sz="2799">
                <a:solidFill>
                  <a:srgbClr val="FFFFFF"/>
                </a:solidFill>
                <a:latin typeface="League Spartan"/>
                <a:ea typeface="League Spartan"/>
                <a:cs typeface="League Spartan"/>
                <a:sym typeface="League Spartan"/>
              </a:rPr>
              <a:t>Identify whether a factor would increase or decrease the demand for a good or service</a:t>
            </a:r>
          </a:p>
        </p:txBody>
      </p:sp>
      <p:sp>
        <p:nvSpPr>
          <p:cNvPr id="18" name="TextBox 18"/>
          <p:cNvSpPr txBox="1"/>
          <p:nvPr/>
        </p:nvSpPr>
        <p:spPr>
          <a:xfrm>
            <a:off x="0" y="9591295"/>
            <a:ext cx="2567934" cy="531587"/>
          </a:xfrm>
          <a:prstGeom prst="rect">
            <a:avLst/>
          </a:prstGeom>
        </p:spPr>
        <p:txBody>
          <a:bodyPr lIns="0" tIns="0" rIns="0" bIns="0" rtlCol="0" anchor="t">
            <a:spAutoFit/>
          </a:bodyPr>
          <a:lstStyle/>
          <a:p>
            <a:pPr algn="ctr">
              <a:lnSpc>
                <a:spcPts val="4404"/>
              </a:lnSpc>
            </a:pPr>
            <a:r>
              <a:rPr lang="en-US" sz="3145">
                <a:solidFill>
                  <a:srgbClr val="FFFFFF"/>
                </a:solidFill>
                <a:latin typeface="League Spartan"/>
                <a:ea typeface="League Spartan"/>
                <a:cs typeface="League Spartan"/>
                <a:sym typeface="League Spartan"/>
              </a:rPr>
              <a:t>STRAND 3</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551A8B"/>
        </a:solidFill>
        <a:effectLst/>
      </p:bgPr>
    </p:bg>
    <p:spTree>
      <p:nvGrpSpPr>
        <p:cNvPr id="1" name=""/>
        <p:cNvGrpSpPr/>
        <p:nvPr/>
      </p:nvGrpSpPr>
      <p:grpSpPr>
        <a:xfrm>
          <a:off x="0" y="0"/>
          <a:ext cx="0" cy="0"/>
          <a:chOff x="0" y="0"/>
          <a:chExt cx="0" cy="0"/>
        </a:xfrm>
      </p:grpSpPr>
      <p:sp>
        <p:nvSpPr>
          <p:cNvPr id="2" name="Freeform 2"/>
          <p:cNvSpPr/>
          <p:nvPr/>
        </p:nvSpPr>
        <p:spPr>
          <a:xfrm>
            <a:off x="184584" y="-4199731"/>
            <a:ext cx="18103416" cy="7135763"/>
          </a:xfrm>
          <a:custGeom>
            <a:avLst/>
            <a:gdLst/>
            <a:ahLst/>
            <a:cxnLst/>
            <a:rect l="l" t="t" r="r" b="b"/>
            <a:pathLst>
              <a:path w="18103416" h="7135763">
                <a:moveTo>
                  <a:pt x="0" y="0"/>
                </a:moveTo>
                <a:lnTo>
                  <a:pt x="18103416" y="0"/>
                </a:lnTo>
                <a:lnTo>
                  <a:pt x="18103416" y="7135763"/>
                </a:lnTo>
                <a:lnTo>
                  <a:pt x="0" y="713576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 name="Freeform 3">
            <a:hlinkClick r:id="rId3" tooltip="https://create.kahoot.it/details/d94a0c99-6795-4ab7-83cc-50d64f0462cc"/>
          </p:cNvPr>
          <p:cNvSpPr/>
          <p:nvPr/>
        </p:nvSpPr>
        <p:spPr>
          <a:xfrm>
            <a:off x="3645281" y="2936032"/>
            <a:ext cx="6356958" cy="6356958"/>
          </a:xfrm>
          <a:custGeom>
            <a:avLst/>
            <a:gdLst/>
            <a:ahLst/>
            <a:cxnLst/>
            <a:rect l="l" t="t" r="r" b="b"/>
            <a:pathLst>
              <a:path w="6356958" h="6356958">
                <a:moveTo>
                  <a:pt x="0" y="0"/>
                </a:moveTo>
                <a:lnTo>
                  <a:pt x="6356958" y="0"/>
                </a:lnTo>
                <a:lnTo>
                  <a:pt x="6356958" y="6356958"/>
                </a:lnTo>
                <a:lnTo>
                  <a:pt x="0" y="6356958"/>
                </a:lnTo>
                <a:lnTo>
                  <a:pt x="0" y="0"/>
                </a:lnTo>
                <a:close/>
              </a:path>
            </a:pathLst>
          </a:custGeom>
          <a:blipFill>
            <a:blip r:embed="rId4"/>
            <a:stretch>
              <a:fillRect/>
            </a:stretch>
          </a:blipFill>
          <a:ln w="266700" cap="rnd">
            <a:solidFill>
              <a:srgbClr val="FFFFFF"/>
            </a:solidFill>
            <a:prstDash val="solid"/>
            <a:round/>
          </a:ln>
        </p:spPr>
        <p:txBody>
          <a:bodyPr/>
          <a:lstStyle/>
          <a:p>
            <a:endParaRPr lang="en-US" dirty="0"/>
          </a:p>
        </p:txBody>
      </p:sp>
      <p:sp>
        <p:nvSpPr>
          <p:cNvPr id="4" name="Freeform 4"/>
          <p:cNvSpPr/>
          <p:nvPr/>
        </p:nvSpPr>
        <p:spPr>
          <a:xfrm rot="-904220">
            <a:off x="8239038" y="4619666"/>
            <a:ext cx="6968536" cy="6917856"/>
          </a:xfrm>
          <a:custGeom>
            <a:avLst/>
            <a:gdLst/>
            <a:ahLst/>
            <a:cxnLst/>
            <a:rect l="l" t="t" r="r" b="b"/>
            <a:pathLst>
              <a:path w="6968536" h="6917856">
                <a:moveTo>
                  <a:pt x="0" y="0"/>
                </a:moveTo>
                <a:lnTo>
                  <a:pt x="6968536" y="0"/>
                </a:lnTo>
                <a:lnTo>
                  <a:pt x="6968536" y="6917856"/>
                </a:lnTo>
                <a:lnTo>
                  <a:pt x="0" y="6917856"/>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5" name="Freeform 5"/>
          <p:cNvSpPr/>
          <p:nvPr/>
        </p:nvSpPr>
        <p:spPr>
          <a:xfrm>
            <a:off x="11209371" y="456495"/>
            <a:ext cx="4777707" cy="4114800"/>
          </a:xfrm>
          <a:custGeom>
            <a:avLst/>
            <a:gdLst/>
            <a:ahLst/>
            <a:cxnLst/>
            <a:rect l="l" t="t" r="r" b="b"/>
            <a:pathLst>
              <a:path w="4777707" h="4114800">
                <a:moveTo>
                  <a:pt x="0" y="0"/>
                </a:moveTo>
                <a:lnTo>
                  <a:pt x="4777707" y="0"/>
                </a:lnTo>
                <a:lnTo>
                  <a:pt x="4777707" y="4114800"/>
                </a:lnTo>
                <a:lnTo>
                  <a:pt x="0" y="4114800"/>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6" name="TextBox 6"/>
          <p:cNvSpPr txBox="1"/>
          <p:nvPr/>
        </p:nvSpPr>
        <p:spPr>
          <a:xfrm>
            <a:off x="15174267" y="5048250"/>
            <a:ext cx="2085033" cy="2637544"/>
          </a:xfrm>
          <a:prstGeom prst="rect">
            <a:avLst/>
          </a:prstGeom>
        </p:spPr>
        <p:txBody>
          <a:bodyPr lIns="0" tIns="0" rIns="0" bIns="0" rtlCol="0" anchor="t">
            <a:spAutoFit/>
          </a:bodyPr>
          <a:lstStyle/>
          <a:p>
            <a:pPr algn="ctr">
              <a:lnSpc>
                <a:spcPts val="7032"/>
              </a:lnSpc>
            </a:pPr>
            <a:r>
              <a:rPr lang="en-US" sz="5023" b="1">
                <a:solidFill>
                  <a:srgbClr val="FFFFFF"/>
                </a:solidFill>
                <a:latin typeface="Garet Bold"/>
                <a:ea typeface="Garet Bold"/>
                <a:cs typeface="Garet Bold"/>
                <a:sym typeface="Garet Bold"/>
              </a:rPr>
              <a:t>Click to play</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4F6FC"/>
        </a:solidFill>
        <a:effectLst/>
      </p:bgPr>
    </p:bg>
    <p:spTree>
      <p:nvGrpSpPr>
        <p:cNvPr id="1" name=""/>
        <p:cNvGrpSpPr/>
        <p:nvPr/>
      </p:nvGrpSpPr>
      <p:grpSpPr>
        <a:xfrm>
          <a:off x="0" y="0"/>
          <a:ext cx="0" cy="0"/>
          <a:chOff x="0" y="0"/>
          <a:chExt cx="0" cy="0"/>
        </a:xfrm>
      </p:grpSpPr>
      <p:sp>
        <p:nvSpPr>
          <p:cNvPr id="2" name="Freeform 2">
            <a:hlinkClick r:id="rId2" tooltip="https://jcbusinesshub.com/wp-content/uploads/sites/3/2026/02/Snakes-and-Ladders-DS.pdf"/>
          </p:cNvPr>
          <p:cNvSpPr/>
          <p:nvPr/>
        </p:nvSpPr>
        <p:spPr>
          <a:xfrm rot="-787344">
            <a:off x="6686351" y="1530659"/>
            <a:ext cx="9519394" cy="6734971"/>
          </a:xfrm>
          <a:custGeom>
            <a:avLst/>
            <a:gdLst/>
            <a:ahLst/>
            <a:cxnLst/>
            <a:rect l="l" t="t" r="r" b="b"/>
            <a:pathLst>
              <a:path w="9519394" h="6734971">
                <a:moveTo>
                  <a:pt x="0" y="0"/>
                </a:moveTo>
                <a:lnTo>
                  <a:pt x="9519394" y="0"/>
                </a:lnTo>
                <a:lnTo>
                  <a:pt x="9519394" y="6734971"/>
                </a:lnTo>
                <a:lnTo>
                  <a:pt x="0" y="6734971"/>
                </a:lnTo>
                <a:lnTo>
                  <a:pt x="0" y="0"/>
                </a:lnTo>
                <a:close/>
              </a:path>
            </a:pathLst>
          </a:custGeom>
          <a:blipFill>
            <a:blip r:embed="rId3"/>
            <a:stretch>
              <a:fillRect/>
            </a:stretch>
          </a:blipFill>
        </p:spPr>
        <p:txBody>
          <a:bodyPr/>
          <a:lstStyle/>
          <a:p>
            <a:endParaRPr lang="en-US"/>
          </a:p>
        </p:txBody>
      </p:sp>
      <p:sp>
        <p:nvSpPr>
          <p:cNvPr id="3" name="TextBox 3"/>
          <p:cNvSpPr txBox="1"/>
          <p:nvPr/>
        </p:nvSpPr>
        <p:spPr>
          <a:xfrm>
            <a:off x="583216" y="2471765"/>
            <a:ext cx="4758544" cy="2105025"/>
          </a:xfrm>
          <a:prstGeom prst="rect">
            <a:avLst/>
          </a:prstGeom>
        </p:spPr>
        <p:txBody>
          <a:bodyPr lIns="0" tIns="0" rIns="0" bIns="0" rtlCol="0" anchor="t">
            <a:spAutoFit/>
          </a:bodyPr>
          <a:lstStyle/>
          <a:p>
            <a:pPr algn="ctr">
              <a:lnSpc>
                <a:spcPts val="8400"/>
              </a:lnSpc>
            </a:pPr>
            <a:r>
              <a:rPr lang="en-US" sz="6000">
                <a:solidFill>
                  <a:srgbClr val="00B2FF"/>
                </a:solidFill>
                <a:latin typeface="League Spartan"/>
                <a:ea typeface="League Spartan"/>
                <a:cs typeface="League Spartan"/>
                <a:sym typeface="League Spartan"/>
              </a:rPr>
              <a:t>Print &amp; Play</a:t>
            </a:r>
          </a:p>
          <a:p>
            <a:pPr algn="ctr">
              <a:lnSpc>
                <a:spcPts val="8400"/>
              </a:lnSpc>
            </a:pPr>
            <a:r>
              <a:rPr lang="en-US" sz="6000">
                <a:solidFill>
                  <a:srgbClr val="00B2FF"/>
                </a:solidFill>
                <a:latin typeface="League Spartan"/>
                <a:ea typeface="League Spartan"/>
                <a:cs typeface="League Spartan"/>
                <a:sym typeface="League Spartan"/>
              </a:rPr>
              <a:t>Worksheet!</a:t>
            </a:r>
          </a:p>
        </p:txBody>
      </p:sp>
      <p:sp>
        <p:nvSpPr>
          <p:cNvPr id="4" name="Freeform 4"/>
          <p:cNvSpPr/>
          <p:nvPr/>
        </p:nvSpPr>
        <p:spPr>
          <a:xfrm rot="435897" flipV="1">
            <a:off x="2647099" y="5306975"/>
            <a:ext cx="2645480" cy="945759"/>
          </a:xfrm>
          <a:custGeom>
            <a:avLst/>
            <a:gdLst/>
            <a:ahLst/>
            <a:cxnLst/>
            <a:rect l="l" t="t" r="r" b="b"/>
            <a:pathLst>
              <a:path w="2645480" h="945759">
                <a:moveTo>
                  <a:pt x="0" y="945759"/>
                </a:moveTo>
                <a:lnTo>
                  <a:pt x="2645481" y="945759"/>
                </a:lnTo>
                <a:lnTo>
                  <a:pt x="2645481" y="0"/>
                </a:lnTo>
                <a:lnTo>
                  <a:pt x="0" y="0"/>
                </a:lnTo>
                <a:lnTo>
                  <a:pt x="0" y="945759"/>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D96C4C"/>
        </a:solidFill>
        <a:effectLst/>
      </p:bgPr>
    </p:bg>
    <p:spTree>
      <p:nvGrpSpPr>
        <p:cNvPr id="1" name=""/>
        <p:cNvGrpSpPr/>
        <p:nvPr/>
      </p:nvGrpSpPr>
      <p:grpSpPr>
        <a:xfrm>
          <a:off x="0" y="0"/>
          <a:ext cx="0" cy="0"/>
          <a:chOff x="0" y="0"/>
          <a:chExt cx="0" cy="0"/>
        </a:xfrm>
      </p:grpSpPr>
      <p:sp>
        <p:nvSpPr>
          <p:cNvPr id="2" name="TextBox 2"/>
          <p:cNvSpPr txBox="1"/>
          <p:nvPr/>
        </p:nvSpPr>
        <p:spPr>
          <a:xfrm>
            <a:off x="1139158" y="5778499"/>
            <a:ext cx="16009683" cy="3479801"/>
          </a:xfrm>
          <a:prstGeom prst="rect">
            <a:avLst/>
          </a:prstGeom>
        </p:spPr>
        <p:txBody>
          <a:bodyPr lIns="0" tIns="0" rIns="0" bIns="0" rtlCol="0" anchor="t">
            <a:spAutoFit/>
          </a:bodyPr>
          <a:lstStyle/>
          <a:p>
            <a:pPr algn="ctr">
              <a:lnSpc>
                <a:spcPts val="13999"/>
              </a:lnSpc>
            </a:pPr>
            <a:r>
              <a:rPr lang="en-US" sz="9999" b="1">
                <a:solidFill>
                  <a:srgbClr val="FFFFFF"/>
                </a:solidFill>
                <a:latin typeface="Garet Bold"/>
                <a:ea typeface="Garet Bold"/>
                <a:cs typeface="Garet Bold"/>
                <a:sym typeface="Garet Bold"/>
              </a:rPr>
              <a:t>Workbook Qs</a:t>
            </a:r>
          </a:p>
          <a:p>
            <a:pPr algn="ctr">
              <a:lnSpc>
                <a:spcPts val="13999"/>
              </a:lnSpc>
            </a:pPr>
            <a:r>
              <a:rPr lang="en-US" sz="9999" b="1">
                <a:solidFill>
                  <a:srgbClr val="FFFFFF"/>
                </a:solidFill>
                <a:latin typeface="Garet Bold"/>
                <a:ea typeface="Garet Bold"/>
                <a:cs typeface="Garet Bold"/>
                <a:sym typeface="Garet Bold"/>
              </a:rPr>
              <a:t>Q13 -&gt; Q16</a:t>
            </a:r>
          </a:p>
        </p:txBody>
      </p:sp>
      <p:sp>
        <p:nvSpPr>
          <p:cNvPr id="3" name="Freeform 3"/>
          <p:cNvSpPr/>
          <p:nvPr/>
        </p:nvSpPr>
        <p:spPr>
          <a:xfrm>
            <a:off x="184584" y="-3567882"/>
            <a:ext cx="18103416" cy="7135763"/>
          </a:xfrm>
          <a:custGeom>
            <a:avLst/>
            <a:gdLst/>
            <a:ahLst/>
            <a:cxnLst/>
            <a:rect l="l" t="t" r="r" b="b"/>
            <a:pathLst>
              <a:path w="18103416" h="7135763">
                <a:moveTo>
                  <a:pt x="0" y="0"/>
                </a:moveTo>
                <a:lnTo>
                  <a:pt x="18103416" y="0"/>
                </a:lnTo>
                <a:lnTo>
                  <a:pt x="18103416" y="7135764"/>
                </a:lnTo>
                <a:lnTo>
                  <a:pt x="0" y="713576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4" name="Freeform 4"/>
          <p:cNvSpPr/>
          <p:nvPr/>
        </p:nvSpPr>
        <p:spPr>
          <a:xfrm>
            <a:off x="7041931" y="1028700"/>
            <a:ext cx="4204138" cy="4114800"/>
          </a:xfrm>
          <a:custGeom>
            <a:avLst/>
            <a:gdLst/>
            <a:ahLst/>
            <a:cxnLst/>
            <a:rect l="l" t="t" r="r" b="b"/>
            <a:pathLst>
              <a:path w="4204138" h="4114800">
                <a:moveTo>
                  <a:pt x="0" y="0"/>
                </a:moveTo>
                <a:lnTo>
                  <a:pt x="4204138" y="0"/>
                </a:lnTo>
                <a:lnTo>
                  <a:pt x="4204138" y="4114800"/>
                </a:lnTo>
                <a:lnTo>
                  <a:pt x="0" y="411480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9968777" y="1967777"/>
            <a:ext cx="802671" cy="15835774"/>
            <a:chOff x="0" y="0"/>
            <a:chExt cx="182880" cy="3608017"/>
          </a:xfrm>
        </p:grpSpPr>
        <p:sp>
          <p:nvSpPr>
            <p:cNvPr id="3" name="Freeform 3"/>
            <p:cNvSpPr/>
            <p:nvPr/>
          </p:nvSpPr>
          <p:spPr>
            <a:xfrm>
              <a:off x="0" y="0"/>
              <a:ext cx="182880" cy="3608017"/>
            </a:xfrm>
            <a:custGeom>
              <a:avLst/>
              <a:gdLst/>
              <a:ahLst/>
              <a:cxnLst/>
              <a:rect l="l" t="t" r="r" b="b"/>
              <a:pathLst>
                <a:path w="182880" h="3608017">
                  <a:moveTo>
                    <a:pt x="0" y="0"/>
                  </a:moveTo>
                  <a:lnTo>
                    <a:pt x="182880" y="0"/>
                  </a:lnTo>
                  <a:lnTo>
                    <a:pt x="182880" y="3608017"/>
                  </a:lnTo>
                  <a:lnTo>
                    <a:pt x="0" y="3608017"/>
                  </a:lnTo>
                  <a:close/>
                </a:path>
              </a:pathLst>
            </a:custGeom>
            <a:solidFill>
              <a:srgbClr val="203D48"/>
            </a:solidFill>
          </p:spPr>
          <p:txBody>
            <a:bodyPr/>
            <a:lstStyle/>
            <a:p>
              <a:endParaRPr lang="en-US"/>
            </a:p>
          </p:txBody>
        </p:sp>
        <p:sp>
          <p:nvSpPr>
            <p:cNvPr id="4" name="TextBox 4"/>
            <p:cNvSpPr txBox="1"/>
            <p:nvPr/>
          </p:nvSpPr>
          <p:spPr>
            <a:xfrm>
              <a:off x="0" y="-57150"/>
              <a:ext cx="182880" cy="3665167"/>
            </a:xfrm>
            <a:prstGeom prst="rect">
              <a:avLst/>
            </a:prstGeom>
          </p:spPr>
          <p:txBody>
            <a:bodyPr lIns="50800" tIns="50800" rIns="50800" bIns="50800" rtlCol="0" anchor="ctr"/>
            <a:lstStyle/>
            <a:p>
              <a:pPr algn="ctr">
                <a:lnSpc>
                  <a:spcPts val="1960"/>
                </a:lnSpc>
              </a:pPr>
              <a:endParaRPr/>
            </a:p>
          </p:txBody>
        </p:sp>
      </p:grpSp>
      <p:grpSp>
        <p:nvGrpSpPr>
          <p:cNvPr id="5" name="Group 5"/>
          <p:cNvGrpSpPr/>
          <p:nvPr/>
        </p:nvGrpSpPr>
        <p:grpSpPr>
          <a:xfrm rot="-5400000">
            <a:off x="824777" y="8659552"/>
            <a:ext cx="802671" cy="2452226"/>
            <a:chOff x="0" y="0"/>
            <a:chExt cx="182880" cy="558714"/>
          </a:xfrm>
        </p:grpSpPr>
        <p:sp>
          <p:nvSpPr>
            <p:cNvPr id="6" name="Freeform 6"/>
            <p:cNvSpPr/>
            <p:nvPr/>
          </p:nvSpPr>
          <p:spPr>
            <a:xfrm>
              <a:off x="0" y="0"/>
              <a:ext cx="182880" cy="558714"/>
            </a:xfrm>
            <a:custGeom>
              <a:avLst/>
              <a:gdLst/>
              <a:ahLst/>
              <a:cxnLst/>
              <a:rect l="l" t="t" r="r" b="b"/>
              <a:pathLst>
                <a:path w="182880" h="558714">
                  <a:moveTo>
                    <a:pt x="0" y="0"/>
                  </a:moveTo>
                  <a:lnTo>
                    <a:pt x="182880" y="0"/>
                  </a:lnTo>
                  <a:lnTo>
                    <a:pt x="182880" y="558714"/>
                  </a:lnTo>
                  <a:lnTo>
                    <a:pt x="0" y="558714"/>
                  </a:lnTo>
                  <a:close/>
                </a:path>
              </a:pathLst>
            </a:custGeom>
            <a:solidFill>
              <a:srgbClr val="38B6FF"/>
            </a:solidFill>
          </p:spPr>
          <p:txBody>
            <a:bodyPr/>
            <a:lstStyle/>
            <a:p>
              <a:endParaRPr lang="en-US"/>
            </a:p>
          </p:txBody>
        </p:sp>
        <p:sp>
          <p:nvSpPr>
            <p:cNvPr id="7" name="TextBox 7"/>
            <p:cNvSpPr txBox="1"/>
            <p:nvPr/>
          </p:nvSpPr>
          <p:spPr>
            <a:xfrm>
              <a:off x="0" y="-57150"/>
              <a:ext cx="182880" cy="615864"/>
            </a:xfrm>
            <a:prstGeom prst="rect">
              <a:avLst/>
            </a:prstGeom>
          </p:spPr>
          <p:txBody>
            <a:bodyPr lIns="50800" tIns="50800" rIns="50800" bIns="50800" rtlCol="0" anchor="ctr"/>
            <a:lstStyle/>
            <a:p>
              <a:pPr algn="ctr">
                <a:lnSpc>
                  <a:spcPts val="1960"/>
                </a:lnSpc>
              </a:pPr>
              <a:endParaRPr/>
            </a:p>
          </p:txBody>
        </p:sp>
      </p:grpSp>
      <p:sp>
        <p:nvSpPr>
          <p:cNvPr id="8" name="Freeform 8"/>
          <p:cNvSpPr/>
          <p:nvPr/>
        </p:nvSpPr>
        <p:spPr>
          <a:xfrm rot="-597275">
            <a:off x="-3368911" y="-2959270"/>
            <a:ext cx="4075990" cy="4075990"/>
          </a:xfrm>
          <a:custGeom>
            <a:avLst/>
            <a:gdLst/>
            <a:ahLst/>
            <a:cxnLst/>
            <a:rect l="l" t="t" r="r" b="b"/>
            <a:pathLst>
              <a:path w="4075990" h="4075990">
                <a:moveTo>
                  <a:pt x="0" y="0"/>
                </a:moveTo>
                <a:lnTo>
                  <a:pt x="4075990" y="0"/>
                </a:lnTo>
                <a:lnTo>
                  <a:pt x="4075990" y="4075989"/>
                </a:lnTo>
                <a:lnTo>
                  <a:pt x="0" y="407598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9" name="Freeform 9"/>
          <p:cNvSpPr/>
          <p:nvPr/>
        </p:nvSpPr>
        <p:spPr>
          <a:xfrm>
            <a:off x="7716399" y="1908388"/>
            <a:ext cx="9066592" cy="5303956"/>
          </a:xfrm>
          <a:custGeom>
            <a:avLst/>
            <a:gdLst/>
            <a:ahLst/>
            <a:cxnLst/>
            <a:rect l="l" t="t" r="r" b="b"/>
            <a:pathLst>
              <a:path w="9066592" h="5303956">
                <a:moveTo>
                  <a:pt x="0" y="0"/>
                </a:moveTo>
                <a:lnTo>
                  <a:pt x="9066592" y="0"/>
                </a:lnTo>
                <a:lnTo>
                  <a:pt x="9066592" y="5303957"/>
                </a:lnTo>
                <a:lnTo>
                  <a:pt x="0" y="5303957"/>
                </a:lnTo>
                <a:lnTo>
                  <a:pt x="0" y="0"/>
                </a:lnTo>
                <a:close/>
              </a:path>
            </a:pathLst>
          </a:custGeom>
          <a:blipFill>
            <a:blip r:embed="rId3"/>
            <a:stretch>
              <a:fillRect/>
            </a:stretch>
          </a:blipFill>
        </p:spPr>
        <p:txBody>
          <a:bodyPr/>
          <a:lstStyle/>
          <a:p>
            <a:endParaRPr lang="en-US"/>
          </a:p>
        </p:txBody>
      </p:sp>
      <p:grpSp>
        <p:nvGrpSpPr>
          <p:cNvPr id="10" name="Group 10"/>
          <p:cNvGrpSpPr/>
          <p:nvPr/>
        </p:nvGrpSpPr>
        <p:grpSpPr>
          <a:xfrm>
            <a:off x="8743486" y="3893083"/>
            <a:ext cx="542012" cy="542012"/>
            <a:chOff x="0" y="0"/>
            <a:chExt cx="812800" cy="812800"/>
          </a:xfrm>
        </p:grpSpPr>
        <p:sp>
          <p:nvSpPr>
            <p:cNvPr id="11" name="Freeform 1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DE5C">
                <a:alpha val="35686"/>
              </a:srgbClr>
            </a:solidFill>
            <a:ln w="38100" cap="sq">
              <a:solidFill>
                <a:srgbClr val="203D48">
                  <a:alpha val="35686"/>
                </a:srgbClr>
              </a:solidFill>
              <a:prstDash val="solid"/>
              <a:miter/>
            </a:ln>
          </p:spPr>
          <p:txBody>
            <a:bodyPr/>
            <a:lstStyle/>
            <a:p>
              <a:endParaRPr lang="en-US"/>
            </a:p>
          </p:txBody>
        </p:sp>
        <p:sp>
          <p:nvSpPr>
            <p:cNvPr id="12" name="TextBox 12"/>
            <p:cNvSpPr txBox="1"/>
            <p:nvPr/>
          </p:nvSpPr>
          <p:spPr>
            <a:xfrm>
              <a:off x="76200" y="19050"/>
              <a:ext cx="660400" cy="717550"/>
            </a:xfrm>
            <a:prstGeom prst="rect">
              <a:avLst/>
            </a:prstGeom>
          </p:spPr>
          <p:txBody>
            <a:bodyPr lIns="50800" tIns="50800" rIns="50800" bIns="50800" rtlCol="0" anchor="ctr"/>
            <a:lstStyle/>
            <a:p>
              <a:pPr algn="ctr">
                <a:lnSpc>
                  <a:spcPts val="1960"/>
                </a:lnSpc>
              </a:pPr>
              <a:endParaRPr/>
            </a:p>
          </p:txBody>
        </p:sp>
      </p:grpSp>
      <p:sp>
        <p:nvSpPr>
          <p:cNvPr id="13" name="AutoShape 13"/>
          <p:cNvSpPr/>
          <p:nvPr/>
        </p:nvSpPr>
        <p:spPr>
          <a:xfrm flipV="1">
            <a:off x="9372511" y="4164089"/>
            <a:ext cx="3823272" cy="19050"/>
          </a:xfrm>
          <a:prstGeom prst="line">
            <a:avLst/>
          </a:prstGeom>
          <a:ln w="38100" cap="flat">
            <a:solidFill>
              <a:srgbClr val="FFA700"/>
            </a:solidFill>
            <a:prstDash val="sysDash"/>
            <a:headEnd type="none" w="sm" len="sm"/>
            <a:tailEnd type="none" w="sm" len="sm"/>
          </a:ln>
        </p:spPr>
        <p:txBody>
          <a:bodyPr/>
          <a:lstStyle/>
          <a:p>
            <a:endParaRPr lang="en-US"/>
          </a:p>
        </p:txBody>
      </p:sp>
      <p:sp>
        <p:nvSpPr>
          <p:cNvPr id="14" name="AutoShape 14"/>
          <p:cNvSpPr/>
          <p:nvPr/>
        </p:nvSpPr>
        <p:spPr>
          <a:xfrm flipH="1" flipV="1">
            <a:off x="13195783" y="4164089"/>
            <a:ext cx="0" cy="1777682"/>
          </a:xfrm>
          <a:prstGeom prst="line">
            <a:avLst/>
          </a:prstGeom>
          <a:ln w="38100" cap="flat">
            <a:solidFill>
              <a:srgbClr val="FFA700"/>
            </a:solidFill>
            <a:prstDash val="sysDash"/>
            <a:headEnd type="none" w="sm" len="sm"/>
            <a:tailEnd type="none" w="sm" len="sm"/>
          </a:ln>
        </p:spPr>
        <p:txBody>
          <a:bodyPr/>
          <a:lstStyle/>
          <a:p>
            <a:endParaRPr lang="en-US"/>
          </a:p>
        </p:txBody>
      </p:sp>
      <p:grpSp>
        <p:nvGrpSpPr>
          <p:cNvPr id="15" name="Group 15"/>
          <p:cNvGrpSpPr/>
          <p:nvPr/>
        </p:nvGrpSpPr>
        <p:grpSpPr>
          <a:xfrm>
            <a:off x="8743486" y="3262866"/>
            <a:ext cx="542012" cy="542012"/>
            <a:chOff x="0" y="0"/>
            <a:chExt cx="812800" cy="812800"/>
          </a:xfrm>
        </p:grpSpPr>
        <p:sp>
          <p:nvSpPr>
            <p:cNvPr id="16" name="Freeform 1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2B1FF">
                <a:alpha val="35686"/>
              </a:srgbClr>
            </a:solidFill>
            <a:ln w="38100" cap="sq">
              <a:solidFill>
                <a:srgbClr val="203D48">
                  <a:alpha val="35686"/>
                </a:srgbClr>
              </a:solidFill>
              <a:prstDash val="solid"/>
              <a:miter/>
            </a:ln>
          </p:spPr>
          <p:txBody>
            <a:bodyPr/>
            <a:lstStyle/>
            <a:p>
              <a:endParaRPr lang="en-US"/>
            </a:p>
          </p:txBody>
        </p:sp>
        <p:sp>
          <p:nvSpPr>
            <p:cNvPr id="17" name="TextBox 17"/>
            <p:cNvSpPr txBox="1"/>
            <p:nvPr/>
          </p:nvSpPr>
          <p:spPr>
            <a:xfrm>
              <a:off x="76200" y="19050"/>
              <a:ext cx="660400" cy="717550"/>
            </a:xfrm>
            <a:prstGeom prst="rect">
              <a:avLst/>
            </a:prstGeom>
          </p:spPr>
          <p:txBody>
            <a:bodyPr lIns="50800" tIns="50800" rIns="50800" bIns="50800" rtlCol="0" anchor="ctr"/>
            <a:lstStyle/>
            <a:p>
              <a:pPr algn="ctr">
                <a:lnSpc>
                  <a:spcPts val="1960"/>
                </a:lnSpc>
              </a:pPr>
              <a:endParaRPr/>
            </a:p>
          </p:txBody>
        </p:sp>
      </p:grpSp>
      <p:grpSp>
        <p:nvGrpSpPr>
          <p:cNvPr id="18" name="Group 18"/>
          <p:cNvGrpSpPr/>
          <p:nvPr/>
        </p:nvGrpSpPr>
        <p:grpSpPr>
          <a:xfrm>
            <a:off x="12870224" y="5993800"/>
            <a:ext cx="690084" cy="510839"/>
            <a:chOff x="0" y="0"/>
            <a:chExt cx="1034849" cy="766053"/>
          </a:xfrm>
        </p:grpSpPr>
        <p:sp>
          <p:nvSpPr>
            <p:cNvPr id="19" name="Freeform 19"/>
            <p:cNvSpPr/>
            <p:nvPr/>
          </p:nvSpPr>
          <p:spPr>
            <a:xfrm>
              <a:off x="0" y="0"/>
              <a:ext cx="1034849" cy="766053"/>
            </a:xfrm>
            <a:custGeom>
              <a:avLst/>
              <a:gdLst/>
              <a:ahLst/>
              <a:cxnLst/>
              <a:rect l="l" t="t" r="r" b="b"/>
              <a:pathLst>
                <a:path w="1034849" h="766053">
                  <a:moveTo>
                    <a:pt x="517424" y="0"/>
                  </a:moveTo>
                  <a:cubicBezTo>
                    <a:pt x="231659" y="0"/>
                    <a:pt x="0" y="171487"/>
                    <a:pt x="0" y="383026"/>
                  </a:cubicBezTo>
                  <a:cubicBezTo>
                    <a:pt x="0" y="594566"/>
                    <a:pt x="231659" y="766053"/>
                    <a:pt x="517424" y="766053"/>
                  </a:cubicBezTo>
                  <a:cubicBezTo>
                    <a:pt x="803190" y="766053"/>
                    <a:pt x="1034849" y="594566"/>
                    <a:pt x="1034849" y="383026"/>
                  </a:cubicBezTo>
                  <a:cubicBezTo>
                    <a:pt x="1034849" y="171487"/>
                    <a:pt x="803190" y="0"/>
                    <a:pt x="517424" y="0"/>
                  </a:cubicBezTo>
                  <a:close/>
                </a:path>
              </a:pathLst>
            </a:custGeom>
            <a:solidFill>
              <a:srgbClr val="FFDE5C">
                <a:alpha val="35686"/>
              </a:srgbClr>
            </a:solidFill>
            <a:ln w="38100" cap="sq">
              <a:solidFill>
                <a:srgbClr val="203D48">
                  <a:alpha val="35686"/>
                </a:srgbClr>
              </a:solidFill>
              <a:prstDash val="solid"/>
              <a:miter/>
            </a:ln>
          </p:spPr>
          <p:txBody>
            <a:bodyPr/>
            <a:lstStyle/>
            <a:p>
              <a:endParaRPr lang="en-US"/>
            </a:p>
          </p:txBody>
        </p:sp>
        <p:sp>
          <p:nvSpPr>
            <p:cNvPr id="20" name="TextBox 20"/>
            <p:cNvSpPr txBox="1"/>
            <p:nvPr/>
          </p:nvSpPr>
          <p:spPr>
            <a:xfrm>
              <a:off x="97017" y="14667"/>
              <a:ext cx="840815" cy="679568"/>
            </a:xfrm>
            <a:prstGeom prst="rect">
              <a:avLst/>
            </a:prstGeom>
          </p:spPr>
          <p:txBody>
            <a:bodyPr lIns="50800" tIns="50800" rIns="50800" bIns="50800" rtlCol="0" anchor="ctr"/>
            <a:lstStyle/>
            <a:p>
              <a:pPr algn="ctr">
                <a:lnSpc>
                  <a:spcPts val="1960"/>
                </a:lnSpc>
              </a:pPr>
              <a:endParaRPr/>
            </a:p>
          </p:txBody>
        </p:sp>
      </p:grpSp>
      <p:grpSp>
        <p:nvGrpSpPr>
          <p:cNvPr id="21" name="Group 21"/>
          <p:cNvGrpSpPr/>
          <p:nvPr/>
        </p:nvGrpSpPr>
        <p:grpSpPr>
          <a:xfrm>
            <a:off x="11592992" y="5993800"/>
            <a:ext cx="690084" cy="510839"/>
            <a:chOff x="0" y="0"/>
            <a:chExt cx="1034849" cy="766053"/>
          </a:xfrm>
        </p:grpSpPr>
        <p:sp>
          <p:nvSpPr>
            <p:cNvPr id="22" name="Freeform 22"/>
            <p:cNvSpPr/>
            <p:nvPr/>
          </p:nvSpPr>
          <p:spPr>
            <a:xfrm>
              <a:off x="0" y="0"/>
              <a:ext cx="1034849" cy="766053"/>
            </a:xfrm>
            <a:custGeom>
              <a:avLst/>
              <a:gdLst/>
              <a:ahLst/>
              <a:cxnLst/>
              <a:rect l="l" t="t" r="r" b="b"/>
              <a:pathLst>
                <a:path w="1034849" h="766053">
                  <a:moveTo>
                    <a:pt x="517424" y="0"/>
                  </a:moveTo>
                  <a:cubicBezTo>
                    <a:pt x="231659" y="0"/>
                    <a:pt x="0" y="171487"/>
                    <a:pt x="0" y="383026"/>
                  </a:cubicBezTo>
                  <a:cubicBezTo>
                    <a:pt x="0" y="594566"/>
                    <a:pt x="231659" y="766053"/>
                    <a:pt x="517424" y="766053"/>
                  </a:cubicBezTo>
                  <a:cubicBezTo>
                    <a:pt x="803190" y="766053"/>
                    <a:pt x="1034849" y="594566"/>
                    <a:pt x="1034849" y="383026"/>
                  </a:cubicBezTo>
                  <a:cubicBezTo>
                    <a:pt x="1034849" y="171487"/>
                    <a:pt x="803190" y="0"/>
                    <a:pt x="517424" y="0"/>
                  </a:cubicBezTo>
                  <a:close/>
                </a:path>
              </a:pathLst>
            </a:custGeom>
            <a:solidFill>
              <a:srgbClr val="02B1FF">
                <a:alpha val="35686"/>
              </a:srgbClr>
            </a:solidFill>
            <a:ln w="38100" cap="sq">
              <a:solidFill>
                <a:srgbClr val="203D48">
                  <a:alpha val="35686"/>
                </a:srgbClr>
              </a:solidFill>
              <a:prstDash val="solid"/>
              <a:miter/>
            </a:ln>
          </p:spPr>
          <p:txBody>
            <a:bodyPr/>
            <a:lstStyle/>
            <a:p>
              <a:endParaRPr lang="en-US"/>
            </a:p>
          </p:txBody>
        </p:sp>
        <p:sp>
          <p:nvSpPr>
            <p:cNvPr id="23" name="TextBox 23"/>
            <p:cNvSpPr txBox="1"/>
            <p:nvPr/>
          </p:nvSpPr>
          <p:spPr>
            <a:xfrm>
              <a:off x="97017" y="14667"/>
              <a:ext cx="840815" cy="679568"/>
            </a:xfrm>
            <a:prstGeom prst="rect">
              <a:avLst/>
            </a:prstGeom>
          </p:spPr>
          <p:txBody>
            <a:bodyPr lIns="50800" tIns="50800" rIns="50800" bIns="50800" rtlCol="0" anchor="ctr"/>
            <a:lstStyle/>
            <a:p>
              <a:pPr algn="ctr">
                <a:lnSpc>
                  <a:spcPts val="1960"/>
                </a:lnSpc>
              </a:pPr>
              <a:endParaRPr/>
            </a:p>
          </p:txBody>
        </p:sp>
      </p:grpSp>
      <p:sp>
        <p:nvSpPr>
          <p:cNvPr id="24" name="AutoShape 24"/>
          <p:cNvSpPr/>
          <p:nvPr/>
        </p:nvSpPr>
        <p:spPr>
          <a:xfrm flipV="1">
            <a:off x="9372416" y="3533872"/>
            <a:ext cx="2565618" cy="28575"/>
          </a:xfrm>
          <a:prstGeom prst="line">
            <a:avLst/>
          </a:prstGeom>
          <a:ln w="38100" cap="flat">
            <a:solidFill>
              <a:srgbClr val="38B6FF"/>
            </a:solidFill>
            <a:prstDash val="sysDash"/>
            <a:headEnd type="none" w="sm" len="sm"/>
            <a:tailEnd type="none" w="sm" len="sm"/>
          </a:ln>
        </p:spPr>
        <p:txBody>
          <a:bodyPr/>
          <a:lstStyle/>
          <a:p>
            <a:endParaRPr lang="en-US"/>
          </a:p>
        </p:txBody>
      </p:sp>
      <p:sp>
        <p:nvSpPr>
          <p:cNvPr id="25" name="AutoShape 25"/>
          <p:cNvSpPr/>
          <p:nvPr/>
        </p:nvSpPr>
        <p:spPr>
          <a:xfrm flipV="1">
            <a:off x="11938034" y="3533872"/>
            <a:ext cx="0" cy="2459928"/>
          </a:xfrm>
          <a:prstGeom prst="line">
            <a:avLst/>
          </a:prstGeom>
          <a:ln w="38100" cap="flat">
            <a:solidFill>
              <a:srgbClr val="38B6FF"/>
            </a:solidFill>
            <a:prstDash val="sysDash"/>
            <a:headEnd type="none" w="sm" len="sm"/>
            <a:tailEnd type="none" w="sm" len="sm"/>
          </a:ln>
        </p:spPr>
        <p:txBody>
          <a:bodyPr/>
          <a:lstStyle/>
          <a:p>
            <a:endParaRPr lang="en-US"/>
          </a:p>
        </p:txBody>
      </p:sp>
      <p:grpSp>
        <p:nvGrpSpPr>
          <p:cNvPr id="26" name="Group 26"/>
          <p:cNvGrpSpPr/>
          <p:nvPr/>
        </p:nvGrpSpPr>
        <p:grpSpPr>
          <a:xfrm rot="5400000">
            <a:off x="8324946" y="3583605"/>
            <a:ext cx="563639" cy="464173"/>
            <a:chOff x="0" y="0"/>
            <a:chExt cx="647700" cy="533400"/>
          </a:xfrm>
        </p:grpSpPr>
        <p:sp>
          <p:nvSpPr>
            <p:cNvPr id="27" name="Freeform 27"/>
            <p:cNvSpPr/>
            <p:nvPr/>
          </p:nvSpPr>
          <p:spPr>
            <a:xfrm>
              <a:off x="0" y="0"/>
              <a:ext cx="647700" cy="533400"/>
            </a:xfrm>
            <a:custGeom>
              <a:avLst/>
              <a:gdLst/>
              <a:ahLst/>
              <a:cxnLst/>
              <a:rect l="l" t="t" r="r" b="b"/>
              <a:pathLst>
                <a:path w="647700" h="533400">
                  <a:moveTo>
                    <a:pt x="239386" y="166418"/>
                  </a:moveTo>
                  <a:lnTo>
                    <a:pt x="647700" y="166418"/>
                  </a:lnTo>
                  <a:lnTo>
                    <a:pt x="647700" y="366942"/>
                  </a:lnTo>
                  <a:lnTo>
                    <a:pt x="239373" y="366942"/>
                  </a:lnTo>
                  <a:lnTo>
                    <a:pt x="302255" y="533400"/>
                  </a:lnTo>
                  <a:lnTo>
                    <a:pt x="0" y="266700"/>
                  </a:lnTo>
                  <a:lnTo>
                    <a:pt x="302255" y="0"/>
                  </a:lnTo>
                  <a:lnTo>
                    <a:pt x="239386" y="166418"/>
                  </a:lnTo>
                  <a:close/>
                </a:path>
              </a:pathLst>
            </a:custGeom>
            <a:solidFill>
              <a:srgbClr val="02B1FF"/>
            </a:solidFill>
          </p:spPr>
          <p:txBody>
            <a:bodyPr/>
            <a:lstStyle/>
            <a:p>
              <a:endParaRPr lang="en-US"/>
            </a:p>
          </p:txBody>
        </p:sp>
        <p:sp>
          <p:nvSpPr>
            <p:cNvPr id="28" name="TextBox 28"/>
            <p:cNvSpPr txBox="1"/>
            <p:nvPr/>
          </p:nvSpPr>
          <p:spPr>
            <a:xfrm>
              <a:off x="120650" y="107950"/>
              <a:ext cx="527050" cy="260350"/>
            </a:xfrm>
            <a:prstGeom prst="rect">
              <a:avLst/>
            </a:prstGeom>
          </p:spPr>
          <p:txBody>
            <a:bodyPr lIns="50800" tIns="50800" rIns="50800" bIns="50800" rtlCol="0" anchor="ctr"/>
            <a:lstStyle/>
            <a:p>
              <a:pPr algn="ctr">
                <a:lnSpc>
                  <a:spcPts val="1960"/>
                </a:lnSpc>
              </a:pPr>
              <a:endParaRPr/>
            </a:p>
          </p:txBody>
        </p:sp>
      </p:grpSp>
      <p:sp>
        <p:nvSpPr>
          <p:cNvPr id="29" name="TextBox 29"/>
          <p:cNvSpPr txBox="1"/>
          <p:nvPr/>
        </p:nvSpPr>
        <p:spPr>
          <a:xfrm>
            <a:off x="1121465" y="2392841"/>
            <a:ext cx="6004384" cy="5424607"/>
          </a:xfrm>
          <a:prstGeom prst="rect">
            <a:avLst/>
          </a:prstGeom>
        </p:spPr>
        <p:txBody>
          <a:bodyPr lIns="0" tIns="0" rIns="0" bIns="0" rtlCol="0" anchor="t">
            <a:spAutoFit/>
          </a:bodyPr>
          <a:lstStyle/>
          <a:p>
            <a:pPr algn="l">
              <a:lnSpc>
                <a:spcPts val="3930"/>
              </a:lnSpc>
            </a:pPr>
            <a:r>
              <a:rPr lang="en-US" sz="2807">
                <a:solidFill>
                  <a:srgbClr val="203C48"/>
                </a:solidFill>
                <a:latin typeface="Garet"/>
                <a:ea typeface="Garet"/>
                <a:cs typeface="Garet"/>
                <a:sym typeface="Garet"/>
              </a:rPr>
              <a:t>We have already looked at how when the price of concert tickets increased from €75 to €100, the quantity demanded for tickets fell from 12,000 to 8,000 units.</a:t>
            </a:r>
          </a:p>
          <a:p>
            <a:pPr algn="l">
              <a:lnSpc>
                <a:spcPts val="3930"/>
              </a:lnSpc>
            </a:pPr>
            <a:endParaRPr lang="en-US" sz="2807">
              <a:solidFill>
                <a:srgbClr val="203C48"/>
              </a:solidFill>
              <a:latin typeface="Garet"/>
              <a:ea typeface="Garet"/>
              <a:cs typeface="Garet"/>
              <a:sym typeface="Garet"/>
            </a:endParaRPr>
          </a:p>
          <a:p>
            <a:pPr algn="l">
              <a:lnSpc>
                <a:spcPts val="3930"/>
              </a:lnSpc>
            </a:pPr>
            <a:r>
              <a:rPr lang="en-US" sz="2807">
                <a:solidFill>
                  <a:srgbClr val="203C48"/>
                </a:solidFill>
                <a:latin typeface="Garet"/>
                <a:ea typeface="Garet"/>
                <a:cs typeface="Garet"/>
                <a:sym typeface="Garet"/>
              </a:rPr>
              <a:t>A change in the price of a good or service will cause a movement along a demand curve.</a:t>
            </a:r>
          </a:p>
        </p:txBody>
      </p:sp>
      <p:sp>
        <p:nvSpPr>
          <p:cNvPr id="30" name="TextBox 30"/>
          <p:cNvSpPr txBox="1"/>
          <p:nvPr/>
        </p:nvSpPr>
        <p:spPr>
          <a:xfrm>
            <a:off x="2752518" y="9591295"/>
            <a:ext cx="1724348" cy="531587"/>
          </a:xfrm>
          <a:prstGeom prst="rect">
            <a:avLst/>
          </a:prstGeom>
        </p:spPr>
        <p:txBody>
          <a:bodyPr lIns="0" tIns="0" rIns="0" bIns="0" rtlCol="0" anchor="t">
            <a:spAutoFit/>
          </a:bodyPr>
          <a:lstStyle/>
          <a:p>
            <a:pPr algn="ctr">
              <a:lnSpc>
                <a:spcPts val="4404"/>
              </a:lnSpc>
            </a:pPr>
            <a:r>
              <a:rPr lang="en-US" sz="3145">
                <a:solidFill>
                  <a:srgbClr val="FFFFFF"/>
                </a:solidFill>
                <a:latin typeface="League Spartan"/>
                <a:ea typeface="League Spartan"/>
                <a:cs typeface="League Spartan"/>
                <a:sym typeface="League Spartan"/>
              </a:rPr>
              <a:t>CH 29:</a:t>
            </a:r>
          </a:p>
        </p:txBody>
      </p:sp>
      <p:sp>
        <p:nvSpPr>
          <p:cNvPr id="31" name="TextBox 31"/>
          <p:cNvSpPr txBox="1"/>
          <p:nvPr/>
        </p:nvSpPr>
        <p:spPr>
          <a:xfrm>
            <a:off x="4781666" y="9515095"/>
            <a:ext cx="4911099" cy="607788"/>
          </a:xfrm>
          <a:prstGeom prst="rect">
            <a:avLst/>
          </a:prstGeom>
        </p:spPr>
        <p:txBody>
          <a:bodyPr lIns="0" tIns="0" rIns="0" bIns="0" rtlCol="0" anchor="t">
            <a:spAutoFit/>
          </a:bodyPr>
          <a:lstStyle/>
          <a:p>
            <a:pPr algn="l">
              <a:lnSpc>
                <a:spcPts val="4404"/>
              </a:lnSpc>
              <a:spcBef>
                <a:spcPct val="0"/>
              </a:spcBef>
            </a:pPr>
            <a:r>
              <a:rPr lang="en-US" sz="3145" b="1" i="1">
                <a:solidFill>
                  <a:srgbClr val="FFFFFF"/>
                </a:solidFill>
                <a:latin typeface="Calibri (MS) Bold Italics"/>
                <a:ea typeface="Calibri (MS) Bold Italics"/>
                <a:cs typeface="Calibri (MS) Bold Italics"/>
                <a:sym typeface="Calibri (MS) Bold Italics"/>
              </a:rPr>
              <a:t>LO 3.3</a:t>
            </a:r>
            <a:r>
              <a:rPr lang="en-US" sz="3145" i="1">
                <a:solidFill>
                  <a:srgbClr val="FFFFFF"/>
                </a:solidFill>
                <a:latin typeface="Calibri (MS) Italics"/>
                <a:ea typeface="Calibri (MS) Italics"/>
                <a:cs typeface="Calibri (MS) Italics"/>
                <a:sym typeface="Calibri (MS) Italics"/>
              </a:rPr>
              <a:t>: Demand &amp; Supply</a:t>
            </a:r>
          </a:p>
        </p:txBody>
      </p:sp>
      <p:sp>
        <p:nvSpPr>
          <p:cNvPr id="32" name="TextBox 32"/>
          <p:cNvSpPr txBox="1"/>
          <p:nvPr/>
        </p:nvSpPr>
        <p:spPr>
          <a:xfrm>
            <a:off x="1028700" y="685630"/>
            <a:ext cx="16009683" cy="1194183"/>
          </a:xfrm>
          <a:prstGeom prst="rect">
            <a:avLst/>
          </a:prstGeom>
        </p:spPr>
        <p:txBody>
          <a:bodyPr lIns="0" tIns="0" rIns="0" bIns="0" rtlCol="0" anchor="t">
            <a:spAutoFit/>
          </a:bodyPr>
          <a:lstStyle/>
          <a:p>
            <a:pPr algn="l">
              <a:lnSpc>
                <a:spcPts val="9778"/>
              </a:lnSpc>
            </a:pPr>
            <a:r>
              <a:rPr lang="en-US" sz="6984" b="1">
                <a:solidFill>
                  <a:srgbClr val="38B6FF"/>
                </a:solidFill>
                <a:latin typeface="Garet Bold"/>
                <a:ea typeface="Garet Bold"/>
                <a:cs typeface="Garet Bold"/>
                <a:sym typeface="Garet Bold"/>
              </a:rPr>
              <a:t>Changes in Demand from a graph</a:t>
            </a:r>
          </a:p>
        </p:txBody>
      </p:sp>
      <p:grpSp>
        <p:nvGrpSpPr>
          <p:cNvPr id="33" name="Group 33"/>
          <p:cNvGrpSpPr/>
          <p:nvPr/>
        </p:nvGrpSpPr>
        <p:grpSpPr>
          <a:xfrm>
            <a:off x="12283076" y="6040466"/>
            <a:ext cx="563639" cy="464173"/>
            <a:chOff x="0" y="0"/>
            <a:chExt cx="647700" cy="533400"/>
          </a:xfrm>
        </p:grpSpPr>
        <p:sp>
          <p:nvSpPr>
            <p:cNvPr id="34" name="Freeform 34"/>
            <p:cNvSpPr/>
            <p:nvPr/>
          </p:nvSpPr>
          <p:spPr>
            <a:xfrm>
              <a:off x="0" y="0"/>
              <a:ext cx="647700" cy="533400"/>
            </a:xfrm>
            <a:custGeom>
              <a:avLst/>
              <a:gdLst/>
              <a:ahLst/>
              <a:cxnLst/>
              <a:rect l="l" t="t" r="r" b="b"/>
              <a:pathLst>
                <a:path w="647700" h="533400">
                  <a:moveTo>
                    <a:pt x="239386" y="166418"/>
                  </a:moveTo>
                  <a:lnTo>
                    <a:pt x="647700" y="166418"/>
                  </a:lnTo>
                  <a:lnTo>
                    <a:pt x="647700" y="366942"/>
                  </a:lnTo>
                  <a:lnTo>
                    <a:pt x="239373" y="366942"/>
                  </a:lnTo>
                  <a:lnTo>
                    <a:pt x="302255" y="533400"/>
                  </a:lnTo>
                  <a:lnTo>
                    <a:pt x="0" y="266700"/>
                  </a:lnTo>
                  <a:lnTo>
                    <a:pt x="302255" y="0"/>
                  </a:lnTo>
                  <a:lnTo>
                    <a:pt x="239386" y="166418"/>
                  </a:lnTo>
                  <a:close/>
                </a:path>
              </a:pathLst>
            </a:custGeom>
            <a:solidFill>
              <a:srgbClr val="02B1FF"/>
            </a:solidFill>
          </p:spPr>
          <p:txBody>
            <a:bodyPr/>
            <a:lstStyle/>
            <a:p>
              <a:endParaRPr lang="en-US"/>
            </a:p>
          </p:txBody>
        </p:sp>
        <p:sp>
          <p:nvSpPr>
            <p:cNvPr id="35" name="TextBox 35"/>
            <p:cNvSpPr txBox="1"/>
            <p:nvPr/>
          </p:nvSpPr>
          <p:spPr>
            <a:xfrm>
              <a:off x="120650" y="107950"/>
              <a:ext cx="527050" cy="260350"/>
            </a:xfrm>
            <a:prstGeom prst="rect">
              <a:avLst/>
            </a:prstGeom>
          </p:spPr>
          <p:txBody>
            <a:bodyPr lIns="50800" tIns="50800" rIns="50800" bIns="50800" rtlCol="0" anchor="ctr"/>
            <a:lstStyle/>
            <a:p>
              <a:pPr algn="ctr">
                <a:lnSpc>
                  <a:spcPts val="1960"/>
                </a:lnSpc>
              </a:pPr>
              <a:endParaRPr/>
            </a:p>
          </p:txBody>
        </p:sp>
      </p:grpSp>
      <p:sp>
        <p:nvSpPr>
          <p:cNvPr id="36" name="TextBox 36"/>
          <p:cNvSpPr txBox="1"/>
          <p:nvPr/>
        </p:nvSpPr>
        <p:spPr>
          <a:xfrm>
            <a:off x="7716399" y="7517145"/>
            <a:ext cx="9734646" cy="543458"/>
          </a:xfrm>
          <a:prstGeom prst="rect">
            <a:avLst/>
          </a:prstGeom>
        </p:spPr>
        <p:txBody>
          <a:bodyPr lIns="0" tIns="0" rIns="0" bIns="0" rtlCol="0" anchor="t">
            <a:spAutoFit/>
          </a:bodyPr>
          <a:lstStyle/>
          <a:p>
            <a:pPr algn="l">
              <a:lnSpc>
                <a:spcPts val="4486"/>
              </a:lnSpc>
            </a:pPr>
            <a:r>
              <a:rPr lang="en-US" sz="3204" b="1">
                <a:solidFill>
                  <a:srgbClr val="203D48"/>
                </a:solidFill>
                <a:latin typeface="League Spartan"/>
                <a:ea typeface="League Spartan"/>
                <a:cs typeface="League Spartan"/>
                <a:sym typeface="League Spartan"/>
              </a:rPr>
              <a:t>When prices rise, the quantity demanded falls</a:t>
            </a:r>
          </a:p>
        </p:txBody>
      </p:sp>
      <p:sp>
        <p:nvSpPr>
          <p:cNvPr id="37" name="AutoShape 37"/>
          <p:cNvSpPr/>
          <p:nvPr/>
        </p:nvSpPr>
        <p:spPr>
          <a:xfrm flipH="1" flipV="1">
            <a:off x="8979514" y="3973917"/>
            <a:ext cx="828498" cy="3600377"/>
          </a:xfrm>
          <a:prstGeom prst="line">
            <a:avLst/>
          </a:prstGeom>
          <a:ln w="38100" cap="flat">
            <a:solidFill>
              <a:srgbClr val="38B6FF">
                <a:alpha val="49804"/>
              </a:srgbClr>
            </a:solidFill>
            <a:prstDash val="solid"/>
            <a:headEnd type="none" w="sm" len="sm"/>
            <a:tailEnd type="arrow" w="med" len="sm"/>
          </a:ln>
        </p:spPr>
        <p:txBody>
          <a:bodyPr/>
          <a:lstStyle/>
          <a:p>
            <a:endParaRPr lang="en-US"/>
          </a:p>
        </p:txBody>
      </p:sp>
      <p:sp>
        <p:nvSpPr>
          <p:cNvPr id="38" name="AutoShape 38"/>
          <p:cNvSpPr/>
          <p:nvPr/>
        </p:nvSpPr>
        <p:spPr>
          <a:xfrm flipH="1" flipV="1">
            <a:off x="12846715" y="6649731"/>
            <a:ext cx="1320388" cy="1052430"/>
          </a:xfrm>
          <a:prstGeom prst="line">
            <a:avLst/>
          </a:prstGeom>
          <a:ln w="38100" cap="flat">
            <a:solidFill>
              <a:srgbClr val="38B6FF">
                <a:alpha val="49804"/>
              </a:srgbClr>
            </a:solidFill>
            <a:prstDash val="solid"/>
            <a:headEnd type="none" w="sm" len="sm"/>
            <a:tailEnd type="arrow" w="med" len="sm"/>
          </a:ln>
        </p:spPr>
        <p:txBody>
          <a:bodyPr/>
          <a:lstStyle/>
          <a:p>
            <a:endParaRPr lang="en-US"/>
          </a:p>
        </p:txBody>
      </p:sp>
      <p:sp>
        <p:nvSpPr>
          <p:cNvPr id="39" name="TextBox 39"/>
          <p:cNvSpPr txBox="1"/>
          <p:nvPr/>
        </p:nvSpPr>
        <p:spPr>
          <a:xfrm>
            <a:off x="0" y="9591295"/>
            <a:ext cx="2567934" cy="531587"/>
          </a:xfrm>
          <a:prstGeom prst="rect">
            <a:avLst/>
          </a:prstGeom>
        </p:spPr>
        <p:txBody>
          <a:bodyPr lIns="0" tIns="0" rIns="0" bIns="0" rtlCol="0" anchor="t">
            <a:spAutoFit/>
          </a:bodyPr>
          <a:lstStyle/>
          <a:p>
            <a:pPr algn="ctr">
              <a:lnSpc>
                <a:spcPts val="4404"/>
              </a:lnSpc>
            </a:pPr>
            <a:r>
              <a:rPr lang="en-US" sz="3145">
                <a:solidFill>
                  <a:srgbClr val="FFFFFF"/>
                </a:solidFill>
                <a:latin typeface="League Spartan"/>
                <a:ea typeface="League Spartan"/>
                <a:cs typeface="League Spartan"/>
                <a:sym typeface="League Spartan"/>
              </a:rPr>
              <a:t>STRAND 3</a:t>
            </a:r>
          </a:p>
        </p:txBody>
      </p:sp>
      <p:grpSp>
        <p:nvGrpSpPr>
          <p:cNvPr id="40" name="Group 40"/>
          <p:cNvGrpSpPr/>
          <p:nvPr/>
        </p:nvGrpSpPr>
        <p:grpSpPr>
          <a:xfrm rot="-5400000">
            <a:off x="16670603" y="-571804"/>
            <a:ext cx="893192" cy="2170151"/>
            <a:chOff x="0" y="0"/>
            <a:chExt cx="1190923" cy="2893535"/>
          </a:xfrm>
        </p:grpSpPr>
        <p:grpSp>
          <p:nvGrpSpPr>
            <p:cNvPr id="41" name="Group 41"/>
            <p:cNvGrpSpPr/>
            <p:nvPr/>
          </p:nvGrpSpPr>
          <p:grpSpPr>
            <a:xfrm>
              <a:off x="141517" y="2519095"/>
              <a:ext cx="1028813" cy="374440"/>
              <a:chOff x="0" y="0"/>
              <a:chExt cx="1886901" cy="686745"/>
            </a:xfrm>
          </p:grpSpPr>
          <p:sp>
            <p:nvSpPr>
              <p:cNvPr id="42" name="Freeform 42"/>
              <p:cNvSpPr/>
              <p:nvPr/>
            </p:nvSpPr>
            <p:spPr>
              <a:xfrm>
                <a:off x="0" y="0"/>
                <a:ext cx="1886901" cy="686745"/>
              </a:xfrm>
              <a:custGeom>
                <a:avLst/>
                <a:gdLst/>
                <a:ahLst/>
                <a:cxnLst/>
                <a:rect l="l" t="t" r="r" b="b"/>
                <a:pathLst>
                  <a:path w="1886901" h="686745">
                    <a:moveTo>
                      <a:pt x="343372" y="0"/>
                    </a:moveTo>
                    <a:lnTo>
                      <a:pt x="1543529" y="0"/>
                    </a:lnTo>
                    <a:cubicBezTo>
                      <a:pt x="1733168" y="0"/>
                      <a:pt x="1886901" y="153733"/>
                      <a:pt x="1886901" y="343372"/>
                    </a:cubicBezTo>
                    <a:lnTo>
                      <a:pt x="1886901" y="343372"/>
                    </a:lnTo>
                    <a:cubicBezTo>
                      <a:pt x="1886901" y="533012"/>
                      <a:pt x="1733168" y="686745"/>
                      <a:pt x="1543529" y="686745"/>
                    </a:cubicBezTo>
                    <a:lnTo>
                      <a:pt x="343372" y="686745"/>
                    </a:lnTo>
                    <a:cubicBezTo>
                      <a:pt x="153733" y="686745"/>
                      <a:pt x="0" y="533012"/>
                      <a:pt x="0" y="343372"/>
                    </a:cubicBezTo>
                    <a:lnTo>
                      <a:pt x="0" y="343372"/>
                    </a:lnTo>
                    <a:cubicBezTo>
                      <a:pt x="0" y="153733"/>
                      <a:pt x="153733" y="0"/>
                      <a:pt x="343372" y="0"/>
                    </a:cubicBezTo>
                    <a:close/>
                  </a:path>
                </a:pathLst>
              </a:custGeom>
              <a:solidFill>
                <a:srgbClr val="94E3FF"/>
              </a:solidFill>
              <a:ln cap="rnd">
                <a:noFill/>
                <a:prstDash val="solid"/>
                <a:round/>
              </a:ln>
            </p:spPr>
            <p:txBody>
              <a:bodyPr/>
              <a:lstStyle/>
              <a:p>
                <a:endParaRPr lang="en-US"/>
              </a:p>
            </p:txBody>
          </p:sp>
          <p:sp>
            <p:nvSpPr>
              <p:cNvPr id="43" name="TextBox 43"/>
              <p:cNvSpPr txBox="1"/>
              <p:nvPr/>
            </p:nvSpPr>
            <p:spPr>
              <a:xfrm>
                <a:off x="0" y="-9525"/>
                <a:ext cx="1886901" cy="696270"/>
              </a:xfrm>
              <a:prstGeom prst="rect">
                <a:avLst/>
              </a:prstGeom>
            </p:spPr>
            <p:txBody>
              <a:bodyPr lIns="50800" tIns="50800" rIns="50800" bIns="50800" rtlCol="0" anchor="ctr"/>
              <a:lstStyle/>
              <a:p>
                <a:pPr algn="ctr">
                  <a:lnSpc>
                    <a:spcPts val="308"/>
                  </a:lnSpc>
                </a:pPr>
                <a:endParaRPr/>
              </a:p>
            </p:txBody>
          </p:sp>
        </p:grpSp>
        <p:sp>
          <p:nvSpPr>
            <p:cNvPr id="44" name="TextBox 44"/>
            <p:cNvSpPr txBox="1"/>
            <p:nvPr/>
          </p:nvSpPr>
          <p:spPr>
            <a:xfrm>
              <a:off x="441088" y="2698700"/>
              <a:ext cx="429671" cy="150386"/>
            </a:xfrm>
            <a:prstGeom prst="rect">
              <a:avLst/>
            </a:prstGeom>
          </p:spPr>
          <p:txBody>
            <a:bodyPr lIns="0" tIns="0" rIns="0" bIns="0" rtlCol="0" anchor="t">
              <a:spAutoFit/>
            </a:bodyPr>
            <a:lstStyle/>
            <a:p>
              <a:pPr algn="ctr">
                <a:lnSpc>
                  <a:spcPts val="581"/>
                </a:lnSpc>
              </a:pPr>
              <a:r>
                <a:rPr lang="en-US" sz="1163">
                  <a:solidFill>
                    <a:srgbClr val="203D48"/>
                  </a:solidFill>
                  <a:latin typeface="League Spartan"/>
                  <a:ea typeface="League Spartan"/>
                  <a:cs typeface="League Spartan"/>
                  <a:sym typeface="League Spartan"/>
                </a:rPr>
                <a:t>HUB</a:t>
              </a:r>
            </a:p>
          </p:txBody>
        </p:sp>
        <p:sp>
          <p:nvSpPr>
            <p:cNvPr id="45" name="TextBox 45"/>
            <p:cNvSpPr txBox="1"/>
            <p:nvPr/>
          </p:nvSpPr>
          <p:spPr>
            <a:xfrm rot="5400000">
              <a:off x="-972822" y="972822"/>
              <a:ext cx="2485990" cy="540345"/>
            </a:xfrm>
            <a:prstGeom prst="rect">
              <a:avLst/>
            </a:prstGeom>
          </p:spPr>
          <p:txBody>
            <a:bodyPr lIns="0" tIns="0" rIns="0" bIns="0" rtlCol="0" anchor="t">
              <a:spAutoFit/>
            </a:bodyPr>
            <a:lstStyle/>
            <a:p>
              <a:pPr algn="ctr">
                <a:lnSpc>
                  <a:spcPts val="2752"/>
                </a:lnSpc>
              </a:pPr>
              <a:r>
                <a:rPr lang="en-US" sz="3127" spc="-200">
                  <a:solidFill>
                    <a:srgbClr val="203D48"/>
                  </a:solidFill>
                  <a:latin typeface="League Spartan"/>
                  <a:ea typeface="League Spartan"/>
                  <a:cs typeface="League Spartan"/>
                  <a:sym typeface="League Spartan"/>
                </a:rPr>
                <a:t>BUSINESS</a:t>
              </a:r>
            </a:p>
          </p:txBody>
        </p:sp>
        <p:sp>
          <p:nvSpPr>
            <p:cNvPr id="46" name="TextBox 46"/>
            <p:cNvSpPr txBox="1"/>
            <p:nvPr/>
          </p:nvSpPr>
          <p:spPr>
            <a:xfrm rot="5400000">
              <a:off x="-511064" y="994145"/>
              <a:ext cx="2522727" cy="622797"/>
            </a:xfrm>
            <a:prstGeom prst="rect">
              <a:avLst/>
            </a:prstGeom>
          </p:spPr>
          <p:txBody>
            <a:bodyPr lIns="0" tIns="0" rIns="0" bIns="0" rtlCol="0" anchor="t">
              <a:spAutoFit/>
            </a:bodyPr>
            <a:lstStyle/>
            <a:p>
              <a:pPr algn="l">
                <a:lnSpc>
                  <a:spcPts val="3194"/>
                </a:lnSpc>
              </a:pPr>
              <a:r>
                <a:rPr lang="en-US" sz="3630" spc="-232">
                  <a:solidFill>
                    <a:srgbClr val="203D48"/>
                  </a:solidFill>
                  <a:latin typeface="League Spartan"/>
                  <a:ea typeface="League Spartan"/>
                  <a:cs typeface="League Spartan"/>
                  <a:sym typeface="League Spartan"/>
                </a:rPr>
                <a:t>JC</a:t>
              </a:r>
            </a:p>
          </p:txBody>
        </p:sp>
        <p:sp>
          <p:nvSpPr>
            <p:cNvPr id="47" name="Freeform 47"/>
            <p:cNvSpPr/>
            <p:nvPr/>
          </p:nvSpPr>
          <p:spPr>
            <a:xfrm rot="5400000">
              <a:off x="244242" y="1424020"/>
              <a:ext cx="1379498" cy="513863"/>
            </a:xfrm>
            <a:custGeom>
              <a:avLst/>
              <a:gdLst/>
              <a:ahLst/>
              <a:cxnLst/>
              <a:rect l="l" t="t" r="r" b="b"/>
              <a:pathLst>
                <a:path w="1379498" h="513863">
                  <a:moveTo>
                    <a:pt x="0" y="0"/>
                  </a:moveTo>
                  <a:lnTo>
                    <a:pt x="1379498" y="0"/>
                  </a:lnTo>
                  <a:lnTo>
                    <a:pt x="1379498" y="513863"/>
                  </a:lnTo>
                  <a:lnTo>
                    <a:pt x="0" y="513863"/>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grpSp>
      <p:sp>
        <p:nvSpPr>
          <p:cNvPr id="48" name="TextBox 48"/>
          <p:cNvSpPr txBox="1"/>
          <p:nvPr/>
        </p:nvSpPr>
        <p:spPr>
          <a:xfrm>
            <a:off x="13195783" y="3294533"/>
            <a:ext cx="2482682" cy="488204"/>
          </a:xfrm>
          <a:prstGeom prst="rect">
            <a:avLst/>
          </a:prstGeom>
        </p:spPr>
        <p:txBody>
          <a:bodyPr lIns="0" tIns="0" rIns="0" bIns="0" rtlCol="0" anchor="t">
            <a:spAutoFit/>
          </a:bodyPr>
          <a:lstStyle/>
          <a:p>
            <a:pPr algn="l">
              <a:lnSpc>
                <a:spcPts val="4066"/>
              </a:lnSpc>
            </a:pPr>
            <a:r>
              <a:rPr lang="en-US" sz="2904">
                <a:solidFill>
                  <a:srgbClr val="F32201"/>
                </a:solidFill>
                <a:latin typeface="League Spartan"/>
                <a:ea typeface="League Spartan"/>
                <a:cs typeface="League Spartan"/>
                <a:sym typeface="League Spartan"/>
              </a:rPr>
              <a:t>movement</a:t>
            </a:r>
          </a:p>
        </p:txBody>
      </p:sp>
      <p:sp>
        <p:nvSpPr>
          <p:cNvPr id="49" name="Freeform 49"/>
          <p:cNvSpPr/>
          <p:nvPr/>
        </p:nvSpPr>
        <p:spPr>
          <a:xfrm rot="-8889490" flipV="1">
            <a:off x="12152906" y="3392045"/>
            <a:ext cx="1042492" cy="372691"/>
          </a:xfrm>
          <a:custGeom>
            <a:avLst/>
            <a:gdLst/>
            <a:ahLst/>
            <a:cxnLst/>
            <a:rect l="l" t="t" r="r" b="b"/>
            <a:pathLst>
              <a:path w="1042492" h="372691">
                <a:moveTo>
                  <a:pt x="0" y="372691"/>
                </a:moveTo>
                <a:lnTo>
                  <a:pt x="1042492" y="372691"/>
                </a:lnTo>
                <a:lnTo>
                  <a:pt x="1042492" y="0"/>
                </a:lnTo>
                <a:lnTo>
                  <a:pt x="0" y="0"/>
                </a:lnTo>
                <a:lnTo>
                  <a:pt x="0" y="372691"/>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9968777" y="1967777"/>
            <a:ext cx="802671" cy="15835774"/>
            <a:chOff x="0" y="0"/>
            <a:chExt cx="182880" cy="3608017"/>
          </a:xfrm>
        </p:grpSpPr>
        <p:sp>
          <p:nvSpPr>
            <p:cNvPr id="3" name="Freeform 3"/>
            <p:cNvSpPr/>
            <p:nvPr/>
          </p:nvSpPr>
          <p:spPr>
            <a:xfrm>
              <a:off x="0" y="0"/>
              <a:ext cx="182880" cy="3608017"/>
            </a:xfrm>
            <a:custGeom>
              <a:avLst/>
              <a:gdLst/>
              <a:ahLst/>
              <a:cxnLst/>
              <a:rect l="l" t="t" r="r" b="b"/>
              <a:pathLst>
                <a:path w="182880" h="3608017">
                  <a:moveTo>
                    <a:pt x="0" y="0"/>
                  </a:moveTo>
                  <a:lnTo>
                    <a:pt x="182880" y="0"/>
                  </a:lnTo>
                  <a:lnTo>
                    <a:pt x="182880" y="3608017"/>
                  </a:lnTo>
                  <a:lnTo>
                    <a:pt x="0" y="3608017"/>
                  </a:lnTo>
                  <a:close/>
                </a:path>
              </a:pathLst>
            </a:custGeom>
            <a:solidFill>
              <a:srgbClr val="203D48"/>
            </a:solidFill>
          </p:spPr>
          <p:txBody>
            <a:bodyPr/>
            <a:lstStyle/>
            <a:p>
              <a:endParaRPr lang="en-US"/>
            </a:p>
          </p:txBody>
        </p:sp>
        <p:sp>
          <p:nvSpPr>
            <p:cNvPr id="4" name="TextBox 4"/>
            <p:cNvSpPr txBox="1"/>
            <p:nvPr/>
          </p:nvSpPr>
          <p:spPr>
            <a:xfrm>
              <a:off x="0" y="-57150"/>
              <a:ext cx="182880" cy="3665167"/>
            </a:xfrm>
            <a:prstGeom prst="rect">
              <a:avLst/>
            </a:prstGeom>
          </p:spPr>
          <p:txBody>
            <a:bodyPr lIns="50800" tIns="50800" rIns="50800" bIns="50800" rtlCol="0" anchor="ctr"/>
            <a:lstStyle/>
            <a:p>
              <a:pPr algn="ctr">
                <a:lnSpc>
                  <a:spcPts val="1960"/>
                </a:lnSpc>
              </a:pPr>
              <a:endParaRPr/>
            </a:p>
          </p:txBody>
        </p:sp>
      </p:grpSp>
      <p:grpSp>
        <p:nvGrpSpPr>
          <p:cNvPr id="5" name="Group 5"/>
          <p:cNvGrpSpPr/>
          <p:nvPr/>
        </p:nvGrpSpPr>
        <p:grpSpPr>
          <a:xfrm rot="-5400000">
            <a:off x="824777" y="8659552"/>
            <a:ext cx="802671" cy="2452226"/>
            <a:chOff x="0" y="0"/>
            <a:chExt cx="182880" cy="558714"/>
          </a:xfrm>
        </p:grpSpPr>
        <p:sp>
          <p:nvSpPr>
            <p:cNvPr id="6" name="Freeform 6"/>
            <p:cNvSpPr/>
            <p:nvPr/>
          </p:nvSpPr>
          <p:spPr>
            <a:xfrm>
              <a:off x="0" y="0"/>
              <a:ext cx="182880" cy="558714"/>
            </a:xfrm>
            <a:custGeom>
              <a:avLst/>
              <a:gdLst/>
              <a:ahLst/>
              <a:cxnLst/>
              <a:rect l="l" t="t" r="r" b="b"/>
              <a:pathLst>
                <a:path w="182880" h="558714">
                  <a:moveTo>
                    <a:pt x="0" y="0"/>
                  </a:moveTo>
                  <a:lnTo>
                    <a:pt x="182880" y="0"/>
                  </a:lnTo>
                  <a:lnTo>
                    <a:pt x="182880" y="558714"/>
                  </a:lnTo>
                  <a:lnTo>
                    <a:pt x="0" y="558714"/>
                  </a:lnTo>
                  <a:close/>
                </a:path>
              </a:pathLst>
            </a:custGeom>
            <a:solidFill>
              <a:srgbClr val="38B6FF"/>
            </a:solidFill>
          </p:spPr>
          <p:txBody>
            <a:bodyPr/>
            <a:lstStyle/>
            <a:p>
              <a:endParaRPr lang="en-US"/>
            </a:p>
          </p:txBody>
        </p:sp>
        <p:sp>
          <p:nvSpPr>
            <p:cNvPr id="7" name="TextBox 7"/>
            <p:cNvSpPr txBox="1"/>
            <p:nvPr/>
          </p:nvSpPr>
          <p:spPr>
            <a:xfrm>
              <a:off x="0" y="-57150"/>
              <a:ext cx="182880" cy="615864"/>
            </a:xfrm>
            <a:prstGeom prst="rect">
              <a:avLst/>
            </a:prstGeom>
          </p:spPr>
          <p:txBody>
            <a:bodyPr lIns="50800" tIns="50800" rIns="50800" bIns="50800" rtlCol="0" anchor="ctr"/>
            <a:lstStyle/>
            <a:p>
              <a:pPr algn="ctr">
                <a:lnSpc>
                  <a:spcPts val="1960"/>
                </a:lnSpc>
              </a:pPr>
              <a:endParaRPr/>
            </a:p>
          </p:txBody>
        </p:sp>
      </p:grpSp>
      <p:sp>
        <p:nvSpPr>
          <p:cNvPr id="8" name="Freeform 8"/>
          <p:cNvSpPr/>
          <p:nvPr/>
        </p:nvSpPr>
        <p:spPr>
          <a:xfrm rot="-597275">
            <a:off x="-3368911" y="-2959270"/>
            <a:ext cx="4075990" cy="4075990"/>
          </a:xfrm>
          <a:custGeom>
            <a:avLst/>
            <a:gdLst/>
            <a:ahLst/>
            <a:cxnLst/>
            <a:rect l="l" t="t" r="r" b="b"/>
            <a:pathLst>
              <a:path w="4075990" h="4075990">
                <a:moveTo>
                  <a:pt x="0" y="0"/>
                </a:moveTo>
                <a:lnTo>
                  <a:pt x="4075990" y="0"/>
                </a:lnTo>
                <a:lnTo>
                  <a:pt x="4075990" y="4075989"/>
                </a:lnTo>
                <a:lnTo>
                  <a:pt x="0" y="407598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9" name="TextBox 9"/>
          <p:cNvSpPr txBox="1"/>
          <p:nvPr/>
        </p:nvSpPr>
        <p:spPr>
          <a:xfrm>
            <a:off x="1028700" y="704680"/>
            <a:ext cx="16009683" cy="1069088"/>
          </a:xfrm>
          <a:prstGeom prst="rect">
            <a:avLst/>
          </a:prstGeom>
        </p:spPr>
        <p:txBody>
          <a:bodyPr lIns="0" tIns="0" rIns="0" bIns="0" rtlCol="0" anchor="t">
            <a:spAutoFit/>
          </a:bodyPr>
          <a:lstStyle/>
          <a:p>
            <a:pPr algn="l">
              <a:lnSpc>
                <a:spcPts val="8798"/>
              </a:lnSpc>
            </a:pPr>
            <a:r>
              <a:rPr lang="en-US" sz="6284" b="1">
                <a:solidFill>
                  <a:srgbClr val="38B6FF"/>
                </a:solidFill>
                <a:latin typeface="Garet Bold"/>
                <a:ea typeface="Garet Bold"/>
                <a:cs typeface="Garet Bold"/>
                <a:sym typeface="Garet Bold"/>
              </a:rPr>
              <a:t>Increase in demand - rightward shift</a:t>
            </a:r>
          </a:p>
        </p:txBody>
      </p:sp>
      <p:grpSp>
        <p:nvGrpSpPr>
          <p:cNvPr id="10" name="Group 10"/>
          <p:cNvGrpSpPr/>
          <p:nvPr/>
        </p:nvGrpSpPr>
        <p:grpSpPr>
          <a:xfrm rot="-5400000">
            <a:off x="16670603" y="-571804"/>
            <a:ext cx="893192" cy="2170151"/>
            <a:chOff x="0" y="0"/>
            <a:chExt cx="1190923" cy="2893535"/>
          </a:xfrm>
        </p:grpSpPr>
        <p:grpSp>
          <p:nvGrpSpPr>
            <p:cNvPr id="11" name="Group 11"/>
            <p:cNvGrpSpPr/>
            <p:nvPr/>
          </p:nvGrpSpPr>
          <p:grpSpPr>
            <a:xfrm>
              <a:off x="141517" y="2519095"/>
              <a:ext cx="1028813" cy="374440"/>
              <a:chOff x="0" y="0"/>
              <a:chExt cx="1886901" cy="686745"/>
            </a:xfrm>
          </p:grpSpPr>
          <p:sp>
            <p:nvSpPr>
              <p:cNvPr id="12" name="Freeform 12"/>
              <p:cNvSpPr/>
              <p:nvPr/>
            </p:nvSpPr>
            <p:spPr>
              <a:xfrm>
                <a:off x="0" y="0"/>
                <a:ext cx="1886901" cy="686745"/>
              </a:xfrm>
              <a:custGeom>
                <a:avLst/>
                <a:gdLst/>
                <a:ahLst/>
                <a:cxnLst/>
                <a:rect l="l" t="t" r="r" b="b"/>
                <a:pathLst>
                  <a:path w="1886901" h="686745">
                    <a:moveTo>
                      <a:pt x="343372" y="0"/>
                    </a:moveTo>
                    <a:lnTo>
                      <a:pt x="1543529" y="0"/>
                    </a:lnTo>
                    <a:cubicBezTo>
                      <a:pt x="1733168" y="0"/>
                      <a:pt x="1886901" y="153733"/>
                      <a:pt x="1886901" y="343372"/>
                    </a:cubicBezTo>
                    <a:lnTo>
                      <a:pt x="1886901" y="343372"/>
                    </a:lnTo>
                    <a:cubicBezTo>
                      <a:pt x="1886901" y="533012"/>
                      <a:pt x="1733168" y="686745"/>
                      <a:pt x="1543529" y="686745"/>
                    </a:cubicBezTo>
                    <a:lnTo>
                      <a:pt x="343372" y="686745"/>
                    </a:lnTo>
                    <a:cubicBezTo>
                      <a:pt x="153733" y="686745"/>
                      <a:pt x="0" y="533012"/>
                      <a:pt x="0" y="343372"/>
                    </a:cubicBezTo>
                    <a:lnTo>
                      <a:pt x="0" y="343372"/>
                    </a:lnTo>
                    <a:cubicBezTo>
                      <a:pt x="0" y="153733"/>
                      <a:pt x="153733" y="0"/>
                      <a:pt x="343372" y="0"/>
                    </a:cubicBezTo>
                    <a:close/>
                  </a:path>
                </a:pathLst>
              </a:custGeom>
              <a:solidFill>
                <a:srgbClr val="94E3FF"/>
              </a:solidFill>
              <a:ln cap="rnd">
                <a:noFill/>
                <a:prstDash val="solid"/>
                <a:round/>
              </a:ln>
            </p:spPr>
            <p:txBody>
              <a:bodyPr/>
              <a:lstStyle/>
              <a:p>
                <a:endParaRPr lang="en-US"/>
              </a:p>
            </p:txBody>
          </p:sp>
          <p:sp>
            <p:nvSpPr>
              <p:cNvPr id="13" name="TextBox 13"/>
              <p:cNvSpPr txBox="1"/>
              <p:nvPr/>
            </p:nvSpPr>
            <p:spPr>
              <a:xfrm>
                <a:off x="0" y="-9525"/>
                <a:ext cx="1886901" cy="696270"/>
              </a:xfrm>
              <a:prstGeom prst="rect">
                <a:avLst/>
              </a:prstGeom>
            </p:spPr>
            <p:txBody>
              <a:bodyPr lIns="50800" tIns="50800" rIns="50800" bIns="50800" rtlCol="0" anchor="ctr"/>
              <a:lstStyle/>
              <a:p>
                <a:pPr algn="ctr">
                  <a:lnSpc>
                    <a:spcPts val="308"/>
                  </a:lnSpc>
                </a:pPr>
                <a:endParaRPr/>
              </a:p>
            </p:txBody>
          </p:sp>
        </p:grpSp>
        <p:sp>
          <p:nvSpPr>
            <p:cNvPr id="14" name="TextBox 14"/>
            <p:cNvSpPr txBox="1"/>
            <p:nvPr/>
          </p:nvSpPr>
          <p:spPr>
            <a:xfrm>
              <a:off x="441088" y="2698700"/>
              <a:ext cx="429671" cy="150386"/>
            </a:xfrm>
            <a:prstGeom prst="rect">
              <a:avLst/>
            </a:prstGeom>
          </p:spPr>
          <p:txBody>
            <a:bodyPr lIns="0" tIns="0" rIns="0" bIns="0" rtlCol="0" anchor="t">
              <a:spAutoFit/>
            </a:bodyPr>
            <a:lstStyle/>
            <a:p>
              <a:pPr algn="ctr">
                <a:lnSpc>
                  <a:spcPts val="581"/>
                </a:lnSpc>
              </a:pPr>
              <a:r>
                <a:rPr lang="en-US" sz="1163">
                  <a:solidFill>
                    <a:srgbClr val="203D48"/>
                  </a:solidFill>
                  <a:latin typeface="League Spartan"/>
                  <a:ea typeface="League Spartan"/>
                  <a:cs typeface="League Spartan"/>
                  <a:sym typeface="League Spartan"/>
                </a:rPr>
                <a:t>HUB</a:t>
              </a:r>
            </a:p>
          </p:txBody>
        </p:sp>
        <p:sp>
          <p:nvSpPr>
            <p:cNvPr id="15" name="TextBox 15"/>
            <p:cNvSpPr txBox="1"/>
            <p:nvPr/>
          </p:nvSpPr>
          <p:spPr>
            <a:xfrm rot="5400000">
              <a:off x="-972822" y="972822"/>
              <a:ext cx="2485990" cy="540345"/>
            </a:xfrm>
            <a:prstGeom prst="rect">
              <a:avLst/>
            </a:prstGeom>
          </p:spPr>
          <p:txBody>
            <a:bodyPr lIns="0" tIns="0" rIns="0" bIns="0" rtlCol="0" anchor="t">
              <a:spAutoFit/>
            </a:bodyPr>
            <a:lstStyle/>
            <a:p>
              <a:pPr algn="ctr">
                <a:lnSpc>
                  <a:spcPts val="2752"/>
                </a:lnSpc>
              </a:pPr>
              <a:r>
                <a:rPr lang="en-US" sz="3127" spc="-200">
                  <a:solidFill>
                    <a:srgbClr val="203D48"/>
                  </a:solidFill>
                  <a:latin typeface="League Spartan"/>
                  <a:ea typeface="League Spartan"/>
                  <a:cs typeface="League Spartan"/>
                  <a:sym typeface="League Spartan"/>
                </a:rPr>
                <a:t>BUSINESS</a:t>
              </a:r>
            </a:p>
          </p:txBody>
        </p:sp>
        <p:sp>
          <p:nvSpPr>
            <p:cNvPr id="16" name="TextBox 16"/>
            <p:cNvSpPr txBox="1"/>
            <p:nvPr/>
          </p:nvSpPr>
          <p:spPr>
            <a:xfrm rot="5400000">
              <a:off x="-511064" y="994145"/>
              <a:ext cx="2522727" cy="622797"/>
            </a:xfrm>
            <a:prstGeom prst="rect">
              <a:avLst/>
            </a:prstGeom>
          </p:spPr>
          <p:txBody>
            <a:bodyPr lIns="0" tIns="0" rIns="0" bIns="0" rtlCol="0" anchor="t">
              <a:spAutoFit/>
            </a:bodyPr>
            <a:lstStyle/>
            <a:p>
              <a:pPr algn="l">
                <a:lnSpc>
                  <a:spcPts val="3194"/>
                </a:lnSpc>
              </a:pPr>
              <a:r>
                <a:rPr lang="en-US" sz="3630" spc="-232">
                  <a:solidFill>
                    <a:srgbClr val="203D48"/>
                  </a:solidFill>
                  <a:latin typeface="League Spartan"/>
                  <a:ea typeface="League Spartan"/>
                  <a:cs typeface="League Spartan"/>
                  <a:sym typeface="League Spartan"/>
                </a:rPr>
                <a:t>JC</a:t>
              </a:r>
            </a:p>
          </p:txBody>
        </p:sp>
        <p:sp>
          <p:nvSpPr>
            <p:cNvPr id="17" name="Freeform 17"/>
            <p:cNvSpPr/>
            <p:nvPr/>
          </p:nvSpPr>
          <p:spPr>
            <a:xfrm rot="5400000">
              <a:off x="244242" y="1424020"/>
              <a:ext cx="1379498" cy="513863"/>
            </a:xfrm>
            <a:custGeom>
              <a:avLst/>
              <a:gdLst/>
              <a:ahLst/>
              <a:cxnLst/>
              <a:rect l="l" t="t" r="r" b="b"/>
              <a:pathLst>
                <a:path w="1379498" h="513863">
                  <a:moveTo>
                    <a:pt x="0" y="0"/>
                  </a:moveTo>
                  <a:lnTo>
                    <a:pt x="1379498" y="0"/>
                  </a:lnTo>
                  <a:lnTo>
                    <a:pt x="1379498" y="513863"/>
                  </a:lnTo>
                  <a:lnTo>
                    <a:pt x="0" y="51386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sp>
        <p:nvSpPr>
          <p:cNvPr id="18" name="Freeform 18"/>
          <p:cNvSpPr/>
          <p:nvPr/>
        </p:nvSpPr>
        <p:spPr>
          <a:xfrm>
            <a:off x="7993393" y="2132094"/>
            <a:ext cx="8231539" cy="4764003"/>
          </a:xfrm>
          <a:custGeom>
            <a:avLst/>
            <a:gdLst/>
            <a:ahLst/>
            <a:cxnLst/>
            <a:rect l="l" t="t" r="r" b="b"/>
            <a:pathLst>
              <a:path w="8231539" h="4764003">
                <a:moveTo>
                  <a:pt x="0" y="0"/>
                </a:moveTo>
                <a:lnTo>
                  <a:pt x="8231540" y="0"/>
                </a:lnTo>
                <a:lnTo>
                  <a:pt x="8231540" y="4764003"/>
                </a:lnTo>
                <a:lnTo>
                  <a:pt x="0" y="4764003"/>
                </a:lnTo>
                <a:lnTo>
                  <a:pt x="0" y="0"/>
                </a:lnTo>
                <a:close/>
              </a:path>
            </a:pathLst>
          </a:custGeom>
          <a:blipFill>
            <a:blip r:embed="rId4"/>
            <a:stretch>
              <a:fillRect/>
            </a:stretch>
          </a:blipFill>
        </p:spPr>
        <p:txBody>
          <a:bodyPr/>
          <a:lstStyle/>
          <a:p>
            <a:endParaRPr lang="en-US"/>
          </a:p>
        </p:txBody>
      </p:sp>
      <p:grpSp>
        <p:nvGrpSpPr>
          <p:cNvPr id="19" name="Group 19"/>
          <p:cNvGrpSpPr/>
          <p:nvPr/>
        </p:nvGrpSpPr>
        <p:grpSpPr>
          <a:xfrm rot="-10800000">
            <a:off x="14659686" y="5108246"/>
            <a:ext cx="316937" cy="261007"/>
            <a:chOff x="0" y="0"/>
            <a:chExt cx="647700" cy="533400"/>
          </a:xfrm>
        </p:grpSpPr>
        <p:sp>
          <p:nvSpPr>
            <p:cNvPr id="20" name="Freeform 20"/>
            <p:cNvSpPr/>
            <p:nvPr/>
          </p:nvSpPr>
          <p:spPr>
            <a:xfrm>
              <a:off x="0" y="0"/>
              <a:ext cx="647700" cy="533400"/>
            </a:xfrm>
            <a:custGeom>
              <a:avLst/>
              <a:gdLst/>
              <a:ahLst/>
              <a:cxnLst/>
              <a:rect l="l" t="t" r="r" b="b"/>
              <a:pathLst>
                <a:path w="647700" h="533400">
                  <a:moveTo>
                    <a:pt x="239386" y="166418"/>
                  </a:moveTo>
                  <a:lnTo>
                    <a:pt x="647700" y="166418"/>
                  </a:lnTo>
                  <a:lnTo>
                    <a:pt x="647700" y="366942"/>
                  </a:lnTo>
                  <a:lnTo>
                    <a:pt x="239373" y="366942"/>
                  </a:lnTo>
                  <a:lnTo>
                    <a:pt x="302255" y="533400"/>
                  </a:lnTo>
                  <a:lnTo>
                    <a:pt x="0" y="266700"/>
                  </a:lnTo>
                  <a:lnTo>
                    <a:pt x="302255" y="0"/>
                  </a:lnTo>
                  <a:lnTo>
                    <a:pt x="239386" y="166418"/>
                  </a:lnTo>
                  <a:close/>
                </a:path>
              </a:pathLst>
            </a:custGeom>
            <a:solidFill>
              <a:srgbClr val="049F84"/>
            </a:solidFill>
          </p:spPr>
          <p:txBody>
            <a:bodyPr/>
            <a:lstStyle/>
            <a:p>
              <a:endParaRPr lang="en-US"/>
            </a:p>
          </p:txBody>
        </p:sp>
        <p:sp>
          <p:nvSpPr>
            <p:cNvPr id="21" name="TextBox 21"/>
            <p:cNvSpPr txBox="1"/>
            <p:nvPr/>
          </p:nvSpPr>
          <p:spPr>
            <a:xfrm>
              <a:off x="120650" y="107950"/>
              <a:ext cx="527050" cy="260350"/>
            </a:xfrm>
            <a:prstGeom prst="rect">
              <a:avLst/>
            </a:prstGeom>
          </p:spPr>
          <p:txBody>
            <a:bodyPr lIns="50800" tIns="50800" rIns="50800" bIns="50800" rtlCol="0" anchor="ctr"/>
            <a:lstStyle/>
            <a:p>
              <a:pPr algn="ctr">
                <a:lnSpc>
                  <a:spcPts val="1960"/>
                </a:lnSpc>
              </a:pPr>
              <a:endParaRPr/>
            </a:p>
          </p:txBody>
        </p:sp>
      </p:grpSp>
      <p:grpSp>
        <p:nvGrpSpPr>
          <p:cNvPr id="22" name="Group 22"/>
          <p:cNvGrpSpPr/>
          <p:nvPr/>
        </p:nvGrpSpPr>
        <p:grpSpPr>
          <a:xfrm rot="-10800000">
            <a:off x="13774078" y="4562384"/>
            <a:ext cx="316937" cy="261007"/>
            <a:chOff x="0" y="0"/>
            <a:chExt cx="647700" cy="533400"/>
          </a:xfrm>
        </p:grpSpPr>
        <p:sp>
          <p:nvSpPr>
            <p:cNvPr id="23" name="Freeform 23"/>
            <p:cNvSpPr/>
            <p:nvPr/>
          </p:nvSpPr>
          <p:spPr>
            <a:xfrm>
              <a:off x="0" y="0"/>
              <a:ext cx="647700" cy="533400"/>
            </a:xfrm>
            <a:custGeom>
              <a:avLst/>
              <a:gdLst/>
              <a:ahLst/>
              <a:cxnLst/>
              <a:rect l="l" t="t" r="r" b="b"/>
              <a:pathLst>
                <a:path w="647700" h="533400">
                  <a:moveTo>
                    <a:pt x="239386" y="166418"/>
                  </a:moveTo>
                  <a:lnTo>
                    <a:pt x="647700" y="166418"/>
                  </a:lnTo>
                  <a:lnTo>
                    <a:pt x="647700" y="366942"/>
                  </a:lnTo>
                  <a:lnTo>
                    <a:pt x="239373" y="366942"/>
                  </a:lnTo>
                  <a:lnTo>
                    <a:pt x="302255" y="533400"/>
                  </a:lnTo>
                  <a:lnTo>
                    <a:pt x="0" y="266700"/>
                  </a:lnTo>
                  <a:lnTo>
                    <a:pt x="302255" y="0"/>
                  </a:lnTo>
                  <a:lnTo>
                    <a:pt x="239386" y="166418"/>
                  </a:lnTo>
                  <a:close/>
                </a:path>
              </a:pathLst>
            </a:custGeom>
            <a:solidFill>
              <a:srgbClr val="049F84"/>
            </a:solidFill>
          </p:spPr>
          <p:txBody>
            <a:bodyPr/>
            <a:lstStyle/>
            <a:p>
              <a:endParaRPr lang="en-US"/>
            </a:p>
          </p:txBody>
        </p:sp>
        <p:sp>
          <p:nvSpPr>
            <p:cNvPr id="24" name="TextBox 24"/>
            <p:cNvSpPr txBox="1"/>
            <p:nvPr/>
          </p:nvSpPr>
          <p:spPr>
            <a:xfrm>
              <a:off x="120650" y="107950"/>
              <a:ext cx="527050" cy="260350"/>
            </a:xfrm>
            <a:prstGeom prst="rect">
              <a:avLst/>
            </a:prstGeom>
          </p:spPr>
          <p:txBody>
            <a:bodyPr lIns="50800" tIns="50800" rIns="50800" bIns="50800" rtlCol="0" anchor="ctr"/>
            <a:lstStyle/>
            <a:p>
              <a:pPr algn="ctr">
                <a:lnSpc>
                  <a:spcPts val="1960"/>
                </a:lnSpc>
              </a:pPr>
              <a:endParaRPr/>
            </a:p>
          </p:txBody>
        </p:sp>
      </p:grpSp>
      <p:grpSp>
        <p:nvGrpSpPr>
          <p:cNvPr id="25" name="Group 25"/>
          <p:cNvGrpSpPr/>
          <p:nvPr/>
        </p:nvGrpSpPr>
        <p:grpSpPr>
          <a:xfrm rot="-10800000">
            <a:off x="12889052" y="4001652"/>
            <a:ext cx="316937" cy="261007"/>
            <a:chOff x="0" y="0"/>
            <a:chExt cx="647700" cy="533400"/>
          </a:xfrm>
        </p:grpSpPr>
        <p:sp>
          <p:nvSpPr>
            <p:cNvPr id="26" name="Freeform 26"/>
            <p:cNvSpPr/>
            <p:nvPr/>
          </p:nvSpPr>
          <p:spPr>
            <a:xfrm>
              <a:off x="0" y="0"/>
              <a:ext cx="647700" cy="533400"/>
            </a:xfrm>
            <a:custGeom>
              <a:avLst/>
              <a:gdLst/>
              <a:ahLst/>
              <a:cxnLst/>
              <a:rect l="l" t="t" r="r" b="b"/>
              <a:pathLst>
                <a:path w="647700" h="533400">
                  <a:moveTo>
                    <a:pt x="239386" y="166418"/>
                  </a:moveTo>
                  <a:lnTo>
                    <a:pt x="647700" y="166418"/>
                  </a:lnTo>
                  <a:lnTo>
                    <a:pt x="647700" y="366942"/>
                  </a:lnTo>
                  <a:lnTo>
                    <a:pt x="239373" y="366942"/>
                  </a:lnTo>
                  <a:lnTo>
                    <a:pt x="302255" y="533400"/>
                  </a:lnTo>
                  <a:lnTo>
                    <a:pt x="0" y="266700"/>
                  </a:lnTo>
                  <a:lnTo>
                    <a:pt x="302255" y="0"/>
                  </a:lnTo>
                  <a:lnTo>
                    <a:pt x="239386" y="166418"/>
                  </a:lnTo>
                  <a:close/>
                </a:path>
              </a:pathLst>
            </a:custGeom>
            <a:solidFill>
              <a:srgbClr val="049F84"/>
            </a:solidFill>
          </p:spPr>
          <p:txBody>
            <a:bodyPr/>
            <a:lstStyle/>
            <a:p>
              <a:endParaRPr lang="en-US"/>
            </a:p>
          </p:txBody>
        </p:sp>
        <p:sp>
          <p:nvSpPr>
            <p:cNvPr id="27" name="TextBox 27"/>
            <p:cNvSpPr txBox="1"/>
            <p:nvPr/>
          </p:nvSpPr>
          <p:spPr>
            <a:xfrm>
              <a:off x="120650" y="107950"/>
              <a:ext cx="527050" cy="260350"/>
            </a:xfrm>
            <a:prstGeom prst="rect">
              <a:avLst/>
            </a:prstGeom>
          </p:spPr>
          <p:txBody>
            <a:bodyPr lIns="50800" tIns="50800" rIns="50800" bIns="50800" rtlCol="0" anchor="ctr"/>
            <a:lstStyle/>
            <a:p>
              <a:pPr algn="ctr">
                <a:lnSpc>
                  <a:spcPts val="1960"/>
                </a:lnSpc>
              </a:pPr>
              <a:endParaRPr/>
            </a:p>
          </p:txBody>
        </p:sp>
      </p:grpSp>
      <p:grpSp>
        <p:nvGrpSpPr>
          <p:cNvPr id="28" name="Group 28"/>
          <p:cNvGrpSpPr/>
          <p:nvPr/>
        </p:nvGrpSpPr>
        <p:grpSpPr>
          <a:xfrm rot="-10800000">
            <a:off x="11990443" y="3464121"/>
            <a:ext cx="316937" cy="261007"/>
            <a:chOff x="0" y="0"/>
            <a:chExt cx="647700" cy="533400"/>
          </a:xfrm>
        </p:grpSpPr>
        <p:sp>
          <p:nvSpPr>
            <p:cNvPr id="29" name="Freeform 29"/>
            <p:cNvSpPr/>
            <p:nvPr/>
          </p:nvSpPr>
          <p:spPr>
            <a:xfrm>
              <a:off x="0" y="0"/>
              <a:ext cx="647700" cy="533400"/>
            </a:xfrm>
            <a:custGeom>
              <a:avLst/>
              <a:gdLst/>
              <a:ahLst/>
              <a:cxnLst/>
              <a:rect l="l" t="t" r="r" b="b"/>
              <a:pathLst>
                <a:path w="647700" h="533400">
                  <a:moveTo>
                    <a:pt x="239386" y="166418"/>
                  </a:moveTo>
                  <a:lnTo>
                    <a:pt x="647700" y="166418"/>
                  </a:lnTo>
                  <a:lnTo>
                    <a:pt x="647700" y="366942"/>
                  </a:lnTo>
                  <a:lnTo>
                    <a:pt x="239373" y="366942"/>
                  </a:lnTo>
                  <a:lnTo>
                    <a:pt x="302255" y="533400"/>
                  </a:lnTo>
                  <a:lnTo>
                    <a:pt x="0" y="266700"/>
                  </a:lnTo>
                  <a:lnTo>
                    <a:pt x="302255" y="0"/>
                  </a:lnTo>
                  <a:lnTo>
                    <a:pt x="239386" y="166418"/>
                  </a:lnTo>
                  <a:close/>
                </a:path>
              </a:pathLst>
            </a:custGeom>
            <a:solidFill>
              <a:srgbClr val="049F84"/>
            </a:solidFill>
          </p:spPr>
          <p:txBody>
            <a:bodyPr/>
            <a:lstStyle/>
            <a:p>
              <a:endParaRPr lang="en-US"/>
            </a:p>
          </p:txBody>
        </p:sp>
        <p:sp>
          <p:nvSpPr>
            <p:cNvPr id="30" name="TextBox 30"/>
            <p:cNvSpPr txBox="1"/>
            <p:nvPr/>
          </p:nvSpPr>
          <p:spPr>
            <a:xfrm>
              <a:off x="120650" y="107950"/>
              <a:ext cx="527050" cy="260350"/>
            </a:xfrm>
            <a:prstGeom prst="rect">
              <a:avLst/>
            </a:prstGeom>
          </p:spPr>
          <p:txBody>
            <a:bodyPr lIns="50800" tIns="50800" rIns="50800" bIns="50800" rtlCol="0" anchor="ctr"/>
            <a:lstStyle/>
            <a:p>
              <a:pPr algn="ctr">
                <a:lnSpc>
                  <a:spcPts val="1960"/>
                </a:lnSpc>
              </a:pPr>
              <a:endParaRPr/>
            </a:p>
          </p:txBody>
        </p:sp>
      </p:grpSp>
      <p:grpSp>
        <p:nvGrpSpPr>
          <p:cNvPr id="31" name="Group 31"/>
          <p:cNvGrpSpPr/>
          <p:nvPr/>
        </p:nvGrpSpPr>
        <p:grpSpPr>
          <a:xfrm rot="-10800000">
            <a:off x="11106841" y="2927070"/>
            <a:ext cx="316937" cy="261007"/>
            <a:chOff x="0" y="0"/>
            <a:chExt cx="647700" cy="533400"/>
          </a:xfrm>
        </p:grpSpPr>
        <p:sp>
          <p:nvSpPr>
            <p:cNvPr id="32" name="Freeform 32"/>
            <p:cNvSpPr/>
            <p:nvPr/>
          </p:nvSpPr>
          <p:spPr>
            <a:xfrm>
              <a:off x="0" y="0"/>
              <a:ext cx="647700" cy="533400"/>
            </a:xfrm>
            <a:custGeom>
              <a:avLst/>
              <a:gdLst/>
              <a:ahLst/>
              <a:cxnLst/>
              <a:rect l="l" t="t" r="r" b="b"/>
              <a:pathLst>
                <a:path w="647700" h="533400">
                  <a:moveTo>
                    <a:pt x="239386" y="166418"/>
                  </a:moveTo>
                  <a:lnTo>
                    <a:pt x="647700" y="166418"/>
                  </a:lnTo>
                  <a:lnTo>
                    <a:pt x="647700" y="366942"/>
                  </a:lnTo>
                  <a:lnTo>
                    <a:pt x="239373" y="366942"/>
                  </a:lnTo>
                  <a:lnTo>
                    <a:pt x="302255" y="533400"/>
                  </a:lnTo>
                  <a:lnTo>
                    <a:pt x="0" y="266700"/>
                  </a:lnTo>
                  <a:lnTo>
                    <a:pt x="302255" y="0"/>
                  </a:lnTo>
                  <a:lnTo>
                    <a:pt x="239386" y="166418"/>
                  </a:lnTo>
                  <a:close/>
                </a:path>
              </a:pathLst>
            </a:custGeom>
            <a:solidFill>
              <a:srgbClr val="049F84"/>
            </a:solidFill>
          </p:spPr>
          <p:txBody>
            <a:bodyPr/>
            <a:lstStyle/>
            <a:p>
              <a:endParaRPr lang="en-US"/>
            </a:p>
          </p:txBody>
        </p:sp>
        <p:sp>
          <p:nvSpPr>
            <p:cNvPr id="33" name="TextBox 33"/>
            <p:cNvSpPr txBox="1"/>
            <p:nvPr/>
          </p:nvSpPr>
          <p:spPr>
            <a:xfrm>
              <a:off x="120650" y="107950"/>
              <a:ext cx="527050" cy="260350"/>
            </a:xfrm>
            <a:prstGeom prst="rect">
              <a:avLst/>
            </a:prstGeom>
          </p:spPr>
          <p:txBody>
            <a:bodyPr lIns="50800" tIns="50800" rIns="50800" bIns="50800" rtlCol="0" anchor="ctr"/>
            <a:lstStyle/>
            <a:p>
              <a:pPr algn="ctr">
                <a:lnSpc>
                  <a:spcPts val="1960"/>
                </a:lnSpc>
              </a:pPr>
              <a:endParaRPr/>
            </a:p>
          </p:txBody>
        </p:sp>
      </p:grpSp>
      <p:sp>
        <p:nvSpPr>
          <p:cNvPr id="34" name="TextBox 34"/>
          <p:cNvSpPr txBox="1"/>
          <p:nvPr/>
        </p:nvSpPr>
        <p:spPr>
          <a:xfrm>
            <a:off x="8280859" y="7011748"/>
            <a:ext cx="8053042" cy="2246552"/>
          </a:xfrm>
          <a:prstGeom prst="rect">
            <a:avLst/>
          </a:prstGeom>
        </p:spPr>
        <p:txBody>
          <a:bodyPr lIns="0" tIns="0" rIns="0" bIns="0" rtlCol="0" anchor="t">
            <a:spAutoFit/>
          </a:bodyPr>
          <a:lstStyle/>
          <a:p>
            <a:pPr algn="l">
              <a:lnSpc>
                <a:spcPts val="4486"/>
              </a:lnSpc>
            </a:pPr>
            <a:r>
              <a:rPr lang="en-US" sz="3204">
                <a:solidFill>
                  <a:srgbClr val="203D48"/>
                </a:solidFill>
                <a:latin typeface="League Spartan"/>
                <a:ea typeface="League Spartan"/>
                <a:cs typeface="League Spartan"/>
                <a:sym typeface="League Spartan"/>
              </a:rPr>
              <a:t>An increase in quantity demanded is shown on a graph by a rightward shift, with demand increasing by 4,000 tickets at each price</a:t>
            </a:r>
          </a:p>
        </p:txBody>
      </p:sp>
      <p:sp>
        <p:nvSpPr>
          <p:cNvPr id="35" name="TextBox 35"/>
          <p:cNvSpPr txBox="1"/>
          <p:nvPr/>
        </p:nvSpPr>
        <p:spPr>
          <a:xfrm>
            <a:off x="1121465" y="2392841"/>
            <a:ext cx="6004384" cy="5919907"/>
          </a:xfrm>
          <a:prstGeom prst="rect">
            <a:avLst/>
          </a:prstGeom>
        </p:spPr>
        <p:txBody>
          <a:bodyPr lIns="0" tIns="0" rIns="0" bIns="0" rtlCol="0" anchor="t">
            <a:spAutoFit/>
          </a:bodyPr>
          <a:lstStyle/>
          <a:p>
            <a:pPr algn="l">
              <a:lnSpc>
                <a:spcPts val="3930"/>
              </a:lnSpc>
            </a:pPr>
            <a:r>
              <a:rPr lang="en-US" sz="2807">
                <a:solidFill>
                  <a:srgbClr val="203C48"/>
                </a:solidFill>
                <a:latin typeface="Garet"/>
                <a:ea typeface="Garet"/>
                <a:cs typeface="Garet"/>
                <a:sym typeface="Garet"/>
              </a:rPr>
              <a:t>An event may occur that increases the quantity demanded for concert tickets without the price changing.</a:t>
            </a:r>
          </a:p>
          <a:p>
            <a:pPr algn="l">
              <a:lnSpc>
                <a:spcPts val="3930"/>
              </a:lnSpc>
            </a:pPr>
            <a:endParaRPr lang="en-US" sz="2807">
              <a:solidFill>
                <a:srgbClr val="203C48"/>
              </a:solidFill>
              <a:latin typeface="Garet"/>
              <a:ea typeface="Garet"/>
              <a:cs typeface="Garet"/>
              <a:sym typeface="Garet"/>
            </a:endParaRPr>
          </a:p>
          <a:p>
            <a:pPr algn="l">
              <a:lnSpc>
                <a:spcPts val="3930"/>
              </a:lnSpc>
            </a:pPr>
            <a:r>
              <a:rPr lang="en-US" sz="2807">
                <a:solidFill>
                  <a:srgbClr val="203C48"/>
                </a:solidFill>
                <a:latin typeface="Garet"/>
                <a:ea typeface="Garet"/>
                <a:cs typeface="Garet"/>
                <a:sym typeface="Garet"/>
              </a:rPr>
              <a:t>E.g. the artist releases a sneak peak of the show that fans think looks incredible</a:t>
            </a:r>
          </a:p>
          <a:p>
            <a:pPr algn="l">
              <a:lnSpc>
                <a:spcPts val="3930"/>
              </a:lnSpc>
            </a:pPr>
            <a:endParaRPr lang="en-US" sz="2807">
              <a:solidFill>
                <a:srgbClr val="203C48"/>
              </a:solidFill>
              <a:latin typeface="Garet"/>
              <a:ea typeface="Garet"/>
              <a:cs typeface="Garet"/>
              <a:sym typeface="Garet"/>
            </a:endParaRPr>
          </a:p>
          <a:p>
            <a:pPr algn="l">
              <a:lnSpc>
                <a:spcPts val="3930"/>
              </a:lnSpc>
            </a:pPr>
            <a:r>
              <a:rPr lang="en-US" sz="2807">
                <a:solidFill>
                  <a:srgbClr val="203C48"/>
                </a:solidFill>
                <a:latin typeface="Garet"/>
                <a:ea typeface="Garet"/>
                <a:cs typeface="Garet"/>
                <a:sym typeface="Garet"/>
              </a:rPr>
              <a:t>This causes the amount demanded at all prices levels to increase.</a:t>
            </a:r>
          </a:p>
        </p:txBody>
      </p:sp>
      <p:sp>
        <p:nvSpPr>
          <p:cNvPr id="36" name="TextBox 36"/>
          <p:cNvSpPr txBox="1"/>
          <p:nvPr/>
        </p:nvSpPr>
        <p:spPr>
          <a:xfrm>
            <a:off x="2752518" y="9591295"/>
            <a:ext cx="1724348" cy="531587"/>
          </a:xfrm>
          <a:prstGeom prst="rect">
            <a:avLst/>
          </a:prstGeom>
        </p:spPr>
        <p:txBody>
          <a:bodyPr lIns="0" tIns="0" rIns="0" bIns="0" rtlCol="0" anchor="t">
            <a:spAutoFit/>
          </a:bodyPr>
          <a:lstStyle/>
          <a:p>
            <a:pPr algn="ctr">
              <a:lnSpc>
                <a:spcPts val="4404"/>
              </a:lnSpc>
            </a:pPr>
            <a:r>
              <a:rPr lang="en-US" sz="3145">
                <a:solidFill>
                  <a:srgbClr val="FFFFFF"/>
                </a:solidFill>
                <a:latin typeface="League Spartan"/>
                <a:ea typeface="League Spartan"/>
                <a:cs typeface="League Spartan"/>
                <a:sym typeface="League Spartan"/>
              </a:rPr>
              <a:t>CH 29:</a:t>
            </a:r>
          </a:p>
        </p:txBody>
      </p:sp>
      <p:sp>
        <p:nvSpPr>
          <p:cNvPr id="37" name="TextBox 37"/>
          <p:cNvSpPr txBox="1"/>
          <p:nvPr/>
        </p:nvSpPr>
        <p:spPr>
          <a:xfrm>
            <a:off x="4781666" y="9515095"/>
            <a:ext cx="4911099" cy="607788"/>
          </a:xfrm>
          <a:prstGeom prst="rect">
            <a:avLst/>
          </a:prstGeom>
        </p:spPr>
        <p:txBody>
          <a:bodyPr lIns="0" tIns="0" rIns="0" bIns="0" rtlCol="0" anchor="t">
            <a:spAutoFit/>
          </a:bodyPr>
          <a:lstStyle/>
          <a:p>
            <a:pPr algn="l">
              <a:lnSpc>
                <a:spcPts val="4404"/>
              </a:lnSpc>
              <a:spcBef>
                <a:spcPct val="0"/>
              </a:spcBef>
            </a:pPr>
            <a:r>
              <a:rPr lang="en-US" sz="3145" b="1" i="1">
                <a:solidFill>
                  <a:srgbClr val="FFFFFF"/>
                </a:solidFill>
                <a:latin typeface="Calibri (MS) Bold Italics"/>
                <a:ea typeface="Calibri (MS) Bold Italics"/>
                <a:cs typeface="Calibri (MS) Bold Italics"/>
                <a:sym typeface="Calibri (MS) Bold Italics"/>
              </a:rPr>
              <a:t>LO 3.3</a:t>
            </a:r>
            <a:r>
              <a:rPr lang="en-US" sz="3145" i="1">
                <a:solidFill>
                  <a:srgbClr val="FFFFFF"/>
                </a:solidFill>
                <a:latin typeface="Calibri (MS) Italics"/>
                <a:ea typeface="Calibri (MS) Italics"/>
                <a:cs typeface="Calibri (MS) Italics"/>
                <a:sym typeface="Calibri (MS) Italics"/>
              </a:rPr>
              <a:t>: Demand &amp; Supply</a:t>
            </a:r>
          </a:p>
        </p:txBody>
      </p:sp>
      <p:sp>
        <p:nvSpPr>
          <p:cNvPr id="38" name="TextBox 38"/>
          <p:cNvSpPr txBox="1"/>
          <p:nvPr/>
        </p:nvSpPr>
        <p:spPr>
          <a:xfrm>
            <a:off x="0" y="9591295"/>
            <a:ext cx="2567934" cy="531587"/>
          </a:xfrm>
          <a:prstGeom prst="rect">
            <a:avLst/>
          </a:prstGeom>
        </p:spPr>
        <p:txBody>
          <a:bodyPr lIns="0" tIns="0" rIns="0" bIns="0" rtlCol="0" anchor="t">
            <a:spAutoFit/>
          </a:bodyPr>
          <a:lstStyle/>
          <a:p>
            <a:pPr algn="ctr">
              <a:lnSpc>
                <a:spcPts val="4404"/>
              </a:lnSpc>
            </a:pPr>
            <a:r>
              <a:rPr lang="en-US" sz="3145">
                <a:solidFill>
                  <a:srgbClr val="FFFFFF"/>
                </a:solidFill>
                <a:latin typeface="League Spartan"/>
                <a:ea typeface="League Spartan"/>
                <a:cs typeface="League Spartan"/>
                <a:sym typeface="League Spartan"/>
              </a:rPr>
              <a:t>STRAND 3</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9968777" y="1967777"/>
            <a:ext cx="802671" cy="15835774"/>
            <a:chOff x="0" y="0"/>
            <a:chExt cx="182880" cy="3608017"/>
          </a:xfrm>
        </p:grpSpPr>
        <p:sp>
          <p:nvSpPr>
            <p:cNvPr id="3" name="Freeform 3"/>
            <p:cNvSpPr/>
            <p:nvPr/>
          </p:nvSpPr>
          <p:spPr>
            <a:xfrm>
              <a:off x="0" y="0"/>
              <a:ext cx="182880" cy="3608017"/>
            </a:xfrm>
            <a:custGeom>
              <a:avLst/>
              <a:gdLst/>
              <a:ahLst/>
              <a:cxnLst/>
              <a:rect l="l" t="t" r="r" b="b"/>
              <a:pathLst>
                <a:path w="182880" h="3608017">
                  <a:moveTo>
                    <a:pt x="0" y="0"/>
                  </a:moveTo>
                  <a:lnTo>
                    <a:pt x="182880" y="0"/>
                  </a:lnTo>
                  <a:lnTo>
                    <a:pt x="182880" y="3608017"/>
                  </a:lnTo>
                  <a:lnTo>
                    <a:pt x="0" y="3608017"/>
                  </a:lnTo>
                  <a:close/>
                </a:path>
              </a:pathLst>
            </a:custGeom>
            <a:solidFill>
              <a:srgbClr val="203D48"/>
            </a:solidFill>
          </p:spPr>
          <p:txBody>
            <a:bodyPr/>
            <a:lstStyle/>
            <a:p>
              <a:endParaRPr lang="en-US"/>
            </a:p>
          </p:txBody>
        </p:sp>
        <p:sp>
          <p:nvSpPr>
            <p:cNvPr id="4" name="TextBox 4"/>
            <p:cNvSpPr txBox="1"/>
            <p:nvPr/>
          </p:nvSpPr>
          <p:spPr>
            <a:xfrm>
              <a:off x="0" y="-57150"/>
              <a:ext cx="182880" cy="3665167"/>
            </a:xfrm>
            <a:prstGeom prst="rect">
              <a:avLst/>
            </a:prstGeom>
          </p:spPr>
          <p:txBody>
            <a:bodyPr lIns="50800" tIns="50800" rIns="50800" bIns="50800" rtlCol="0" anchor="ctr"/>
            <a:lstStyle/>
            <a:p>
              <a:pPr algn="ctr">
                <a:lnSpc>
                  <a:spcPts val="1960"/>
                </a:lnSpc>
              </a:pPr>
              <a:endParaRPr/>
            </a:p>
          </p:txBody>
        </p:sp>
      </p:grpSp>
      <p:grpSp>
        <p:nvGrpSpPr>
          <p:cNvPr id="5" name="Group 5"/>
          <p:cNvGrpSpPr/>
          <p:nvPr/>
        </p:nvGrpSpPr>
        <p:grpSpPr>
          <a:xfrm rot="-5400000">
            <a:off x="824777" y="8659552"/>
            <a:ext cx="802671" cy="2452226"/>
            <a:chOff x="0" y="0"/>
            <a:chExt cx="182880" cy="558714"/>
          </a:xfrm>
        </p:grpSpPr>
        <p:sp>
          <p:nvSpPr>
            <p:cNvPr id="6" name="Freeform 6"/>
            <p:cNvSpPr/>
            <p:nvPr/>
          </p:nvSpPr>
          <p:spPr>
            <a:xfrm>
              <a:off x="0" y="0"/>
              <a:ext cx="182880" cy="558714"/>
            </a:xfrm>
            <a:custGeom>
              <a:avLst/>
              <a:gdLst/>
              <a:ahLst/>
              <a:cxnLst/>
              <a:rect l="l" t="t" r="r" b="b"/>
              <a:pathLst>
                <a:path w="182880" h="558714">
                  <a:moveTo>
                    <a:pt x="0" y="0"/>
                  </a:moveTo>
                  <a:lnTo>
                    <a:pt x="182880" y="0"/>
                  </a:lnTo>
                  <a:lnTo>
                    <a:pt x="182880" y="558714"/>
                  </a:lnTo>
                  <a:lnTo>
                    <a:pt x="0" y="558714"/>
                  </a:lnTo>
                  <a:close/>
                </a:path>
              </a:pathLst>
            </a:custGeom>
            <a:solidFill>
              <a:srgbClr val="38B6FF"/>
            </a:solidFill>
          </p:spPr>
          <p:txBody>
            <a:bodyPr/>
            <a:lstStyle/>
            <a:p>
              <a:endParaRPr lang="en-US"/>
            </a:p>
          </p:txBody>
        </p:sp>
        <p:sp>
          <p:nvSpPr>
            <p:cNvPr id="7" name="TextBox 7"/>
            <p:cNvSpPr txBox="1"/>
            <p:nvPr/>
          </p:nvSpPr>
          <p:spPr>
            <a:xfrm>
              <a:off x="0" y="-57150"/>
              <a:ext cx="182880" cy="615864"/>
            </a:xfrm>
            <a:prstGeom prst="rect">
              <a:avLst/>
            </a:prstGeom>
          </p:spPr>
          <p:txBody>
            <a:bodyPr lIns="50800" tIns="50800" rIns="50800" bIns="50800" rtlCol="0" anchor="ctr"/>
            <a:lstStyle/>
            <a:p>
              <a:pPr algn="ctr">
                <a:lnSpc>
                  <a:spcPts val="1960"/>
                </a:lnSpc>
              </a:pPr>
              <a:endParaRPr/>
            </a:p>
          </p:txBody>
        </p:sp>
      </p:grpSp>
      <p:sp>
        <p:nvSpPr>
          <p:cNvPr id="8" name="Freeform 8"/>
          <p:cNvSpPr/>
          <p:nvPr/>
        </p:nvSpPr>
        <p:spPr>
          <a:xfrm rot="-597275">
            <a:off x="-3368911" y="-2959270"/>
            <a:ext cx="4075990" cy="4075990"/>
          </a:xfrm>
          <a:custGeom>
            <a:avLst/>
            <a:gdLst/>
            <a:ahLst/>
            <a:cxnLst/>
            <a:rect l="l" t="t" r="r" b="b"/>
            <a:pathLst>
              <a:path w="4075990" h="4075990">
                <a:moveTo>
                  <a:pt x="0" y="0"/>
                </a:moveTo>
                <a:lnTo>
                  <a:pt x="4075990" y="0"/>
                </a:lnTo>
                <a:lnTo>
                  <a:pt x="4075990" y="4075989"/>
                </a:lnTo>
                <a:lnTo>
                  <a:pt x="0" y="407598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9" name="TextBox 9"/>
          <p:cNvSpPr txBox="1"/>
          <p:nvPr/>
        </p:nvSpPr>
        <p:spPr>
          <a:xfrm>
            <a:off x="1028700" y="704680"/>
            <a:ext cx="16009683" cy="1069088"/>
          </a:xfrm>
          <a:prstGeom prst="rect">
            <a:avLst/>
          </a:prstGeom>
        </p:spPr>
        <p:txBody>
          <a:bodyPr lIns="0" tIns="0" rIns="0" bIns="0" rtlCol="0" anchor="t">
            <a:spAutoFit/>
          </a:bodyPr>
          <a:lstStyle/>
          <a:p>
            <a:pPr algn="l">
              <a:lnSpc>
                <a:spcPts val="8798"/>
              </a:lnSpc>
            </a:pPr>
            <a:r>
              <a:rPr lang="en-US" sz="6284" b="1">
                <a:solidFill>
                  <a:srgbClr val="38B6FF"/>
                </a:solidFill>
                <a:latin typeface="Garet Bold"/>
                <a:ea typeface="Garet Bold"/>
                <a:cs typeface="Garet Bold"/>
                <a:sym typeface="Garet Bold"/>
              </a:rPr>
              <a:t>Decrease in demand - leftward shift</a:t>
            </a:r>
          </a:p>
        </p:txBody>
      </p:sp>
      <p:grpSp>
        <p:nvGrpSpPr>
          <p:cNvPr id="10" name="Group 10"/>
          <p:cNvGrpSpPr/>
          <p:nvPr/>
        </p:nvGrpSpPr>
        <p:grpSpPr>
          <a:xfrm rot="-5400000">
            <a:off x="16670603" y="-571804"/>
            <a:ext cx="893192" cy="2170151"/>
            <a:chOff x="0" y="0"/>
            <a:chExt cx="1190923" cy="2893535"/>
          </a:xfrm>
        </p:grpSpPr>
        <p:grpSp>
          <p:nvGrpSpPr>
            <p:cNvPr id="11" name="Group 11"/>
            <p:cNvGrpSpPr/>
            <p:nvPr/>
          </p:nvGrpSpPr>
          <p:grpSpPr>
            <a:xfrm>
              <a:off x="141517" y="2519095"/>
              <a:ext cx="1028813" cy="374440"/>
              <a:chOff x="0" y="0"/>
              <a:chExt cx="1886901" cy="686745"/>
            </a:xfrm>
          </p:grpSpPr>
          <p:sp>
            <p:nvSpPr>
              <p:cNvPr id="12" name="Freeform 12"/>
              <p:cNvSpPr/>
              <p:nvPr/>
            </p:nvSpPr>
            <p:spPr>
              <a:xfrm>
                <a:off x="0" y="0"/>
                <a:ext cx="1886901" cy="686745"/>
              </a:xfrm>
              <a:custGeom>
                <a:avLst/>
                <a:gdLst/>
                <a:ahLst/>
                <a:cxnLst/>
                <a:rect l="l" t="t" r="r" b="b"/>
                <a:pathLst>
                  <a:path w="1886901" h="686745">
                    <a:moveTo>
                      <a:pt x="343372" y="0"/>
                    </a:moveTo>
                    <a:lnTo>
                      <a:pt x="1543529" y="0"/>
                    </a:lnTo>
                    <a:cubicBezTo>
                      <a:pt x="1733168" y="0"/>
                      <a:pt x="1886901" y="153733"/>
                      <a:pt x="1886901" y="343372"/>
                    </a:cubicBezTo>
                    <a:lnTo>
                      <a:pt x="1886901" y="343372"/>
                    </a:lnTo>
                    <a:cubicBezTo>
                      <a:pt x="1886901" y="533012"/>
                      <a:pt x="1733168" y="686745"/>
                      <a:pt x="1543529" y="686745"/>
                    </a:cubicBezTo>
                    <a:lnTo>
                      <a:pt x="343372" y="686745"/>
                    </a:lnTo>
                    <a:cubicBezTo>
                      <a:pt x="153733" y="686745"/>
                      <a:pt x="0" y="533012"/>
                      <a:pt x="0" y="343372"/>
                    </a:cubicBezTo>
                    <a:lnTo>
                      <a:pt x="0" y="343372"/>
                    </a:lnTo>
                    <a:cubicBezTo>
                      <a:pt x="0" y="153733"/>
                      <a:pt x="153733" y="0"/>
                      <a:pt x="343372" y="0"/>
                    </a:cubicBezTo>
                    <a:close/>
                  </a:path>
                </a:pathLst>
              </a:custGeom>
              <a:solidFill>
                <a:srgbClr val="94E3FF"/>
              </a:solidFill>
              <a:ln cap="rnd">
                <a:noFill/>
                <a:prstDash val="solid"/>
                <a:round/>
              </a:ln>
            </p:spPr>
            <p:txBody>
              <a:bodyPr/>
              <a:lstStyle/>
              <a:p>
                <a:endParaRPr lang="en-US"/>
              </a:p>
            </p:txBody>
          </p:sp>
          <p:sp>
            <p:nvSpPr>
              <p:cNvPr id="13" name="TextBox 13"/>
              <p:cNvSpPr txBox="1"/>
              <p:nvPr/>
            </p:nvSpPr>
            <p:spPr>
              <a:xfrm>
                <a:off x="0" y="-9525"/>
                <a:ext cx="1886901" cy="696270"/>
              </a:xfrm>
              <a:prstGeom prst="rect">
                <a:avLst/>
              </a:prstGeom>
            </p:spPr>
            <p:txBody>
              <a:bodyPr lIns="50800" tIns="50800" rIns="50800" bIns="50800" rtlCol="0" anchor="ctr"/>
              <a:lstStyle/>
              <a:p>
                <a:pPr algn="ctr">
                  <a:lnSpc>
                    <a:spcPts val="308"/>
                  </a:lnSpc>
                </a:pPr>
                <a:endParaRPr/>
              </a:p>
            </p:txBody>
          </p:sp>
        </p:grpSp>
        <p:sp>
          <p:nvSpPr>
            <p:cNvPr id="14" name="TextBox 14"/>
            <p:cNvSpPr txBox="1"/>
            <p:nvPr/>
          </p:nvSpPr>
          <p:spPr>
            <a:xfrm>
              <a:off x="441088" y="2698700"/>
              <a:ext cx="429671" cy="150386"/>
            </a:xfrm>
            <a:prstGeom prst="rect">
              <a:avLst/>
            </a:prstGeom>
          </p:spPr>
          <p:txBody>
            <a:bodyPr lIns="0" tIns="0" rIns="0" bIns="0" rtlCol="0" anchor="t">
              <a:spAutoFit/>
            </a:bodyPr>
            <a:lstStyle/>
            <a:p>
              <a:pPr algn="ctr">
                <a:lnSpc>
                  <a:spcPts val="581"/>
                </a:lnSpc>
              </a:pPr>
              <a:r>
                <a:rPr lang="en-US" sz="1163">
                  <a:solidFill>
                    <a:srgbClr val="203D48"/>
                  </a:solidFill>
                  <a:latin typeface="League Spartan"/>
                  <a:ea typeface="League Spartan"/>
                  <a:cs typeface="League Spartan"/>
                  <a:sym typeface="League Spartan"/>
                </a:rPr>
                <a:t>HUB</a:t>
              </a:r>
            </a:p>
          </p:txBody>
        </p:sp>
        <p:sp>
          <p:nvSpPr>
            <p:cNvPr id="15" name="TextBox 15"/>
            <p:cNvSpPr txBox="1"/>
            <p:nvPr/>
          </p:nvSpPr>
          <p:spPr>
            <a:xfrm rot="5400000">
              <a:off x="-972822" y="972822"/>
              <a:ext cx="2485990" cy="540345"/>
            </a:xfrm>
            <a:prstGeom prst="rect">
              <a:avLst/>
            </a:prstGeom>
          </p:spPr>
          <p:txBody>
            <a:bodyPr lIns="0" tIns="0" rIns="0" bIns="0" rtlCol="0" anchor="t">
              <a:spAutoFit/>
            </a:bodyPr>
            <a:lstStyle/>
            <a:p>
              <a:pPr algn="ctr">
                <a:lnSpc>
                  <a:spcPts val="2752"/>
                </a:lnSpc>
              </a:pPr>
              <a:r>
                <a:rPr lang="en-US" sz="3127" spc="-200">
                  <a:solidFill>
                    <a:srgbClr val="203D48"/>
                  </a:solidFill>
                  <a:latin typeface="League Spartan"/>
                  <a:ea typeface="League Spartan"/>
                  <a:cs typeface="League Spartan"/>
                  <a:sym typeface="League Spartan"/>
                </a:rPr>
                <a:t>BUSINESS</a:t>
              </a:r>
            </a:p>
          </p:txBody>
        </p:sp>
        <p:sp>
          <p:nvSpPr>
            <p:cNvPr id="16" name="TextBox 16"/>
            <p:cNvSpPr txBox="1"/>
            <p:nvPr/>
          </p:nvSpPr>
          <p:spPr>
            <a:xfrm rot="5400000">
              <a:off x="-511064" y="994145"/>
              <a:ext cx="2522727" cy="622797"/>
            </a:xfrm>
            <a:prstGeom prst="rect">
              <a:avLst/>
            </a:prstGeom>
          </p:spPr>
          <p:txBody>
            <a:bodyPr lIns="0" tIns="0" rIns="0" bIns="0" rtlCol="0" anchor="t">
              <a:spAutoFit/>
            </a:bodyPr>
            <a:lstStyle/>
            <a:p>
              <a:pPr algn="l">
                <a:lnSpc>
                  <a:spcPts val="3194"/>
                </a:lnSpc>
              </a:pPr>
              <a:r>
                <a:rPr lang="en-US" sz="3630" spc="-232">
                  <a:solidFill>
                    <a:srgbClr val="203D48"/>
                  </a:solidFill>
                  <a:latin typeface="League Spartan"/>
                  <a:ea typeface="League Spartan"/>
                  <a:cs typeface="League Spartan"/>
                  <a:sym typeface="League Spartan"/>
                </a:rPr>
                <a:t>JC</a:t>
              </a:r>
            </a:p>
          </p:txBody>
        </p:sp>
        <p:sp>
          <p:nvSpPr>
            <p:cNvPr id="17" name="Freeform 17"/>
            <p:cNvSpPr/>
            <p:nvPr/>
          </p:nvSpPr>
          <p:spPr>
            <a:xfrm rot="5400000">
              <a:off x="244242" y="1424020"/>
              <a:ext cx="1379498" cy="513863"/>
            </a:xfrm>
            <a:custGeom>
              <a:avLst/>
              <a:gdLst/>
              <a:ahLst/>
              <a:cxnLst/>
              <a:rect l="l" t="t" r="r" b="b"/>
              <a:pathLst>
                <a:path w="1379498" h="513863">
                  <a:moveTo>
                    <a:pt x="0" y="0"/>
                  </a:moveTo>
                  <a:lnTo>
                    <a:pt x="1379498" y="0"/>
                  </a:lnTo>
                  <a:lnTo>
                    <a:pt x="1379498" y="513863"/>
                  </a:lnTo>
                  <a:lnTo>
                    <a:pt x="0" y="51386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sp>
        <p:nvSpPr>
          <p:cNvPr id="18" name="Freeform 18"/>
          <p:cNvSpPr/>
          <p:nvPr/>
        </p:nvSpPr>
        <p:spPr>
          <a:xfrm>
            <a:off x="8577031" y="2197577"/>
            <a:ext cx="8013383" cy="4637745"/>
          </a:xfrm>
          <a:custGeom>
            <a:avLst/>
            <a:gdLst/>
            <a:ahLst/>
            <a:cxnLst/>
            <a:rect l="l" t="t" r="r" b="b"/>
            <a:pathLst>
              <a:path w="8013383" h="4637745">
                <a:moveTo>
                  <a:pt x="0" y="0"/>
                </a:moveTo>
                <a:lnTo>
                  <a:pt x="8013383" y="0"/>
                </a:lnTo>
                <a:lnTo>
                  <a:pt x="8013383" y="4637746"/>
                </a:lnTo>
                <a:lnTo>
                  <a:pt x="0" y="4637746"/>
                </a:lnTo>
                <a:lnTo>
                  <a:pt x="0" y="0"/>
                </a:lnTo>
                <a:close/>
              </a:path>
            </a:pathLst>
          </a:custGeom>
          <a:blipFill>
            <a:blip r:embed="rId4"/>
            <a:stretch>
              <a:fillRect/>
            </a:stretch>
          </a:blipFill>
        </p:spPr>
        <p:txBody>
          <a:bodyPr/>
          <a:lstStyle/>
          <a:p>
            <a:endParaRPr lang="en-US"/>
          </a:p>
        </p:txBody>
      </p:sp>
      <p:grpSp>
        <p:nvGrpSpPr>
          <p:cNvPr id="19" name="Group 19"/>
          <p:cNvGrpSpPr/>
          <p:nvPr/>
        </p:nvGrpSpPr>
        <p:grpSpPr>
          <a:xfrm>
            <a:off x="10740344" y="2965090"/>
            <a:ext cx="316937" cy="261007"/>
            <a:chOff x="0" y="0"/>
            <a:chExt cx="647700" cy="533400"/>
          </a:xfrm>
        </p:grpSpPr>
        <p:sp>
          <p:nvSpPr>
            <p:cNvPr id="20" name="Freeform 20"/>
            <p:cNvSpPr/>
            <p:nvPr/>
          </p:nvSpPr>
          <p:spPr>
            <a:xfrm>
              <a:off x="0" y="0"/>
              <a:ext cx="647700" cy="533400"/>
            </a:xfrm>
            <a:custGeom>
              <a:avLst/>
              <a:gdLst/>
              <a:ahLst/>
              <a:cxnLst/>
              <a:rect l="l" t="t" r="r" b="b"/>
              <a:pathLst>
                <a:path w="647700" h="533400">
                  <a:moveTo>
                    <a:pt x="239386" y="166418"/>
                  </a:moveTo>
                  <a:lnTo>
                    <a:pt x="647700" y="166418"/>
                  </a:lnTo>
                  <a:lnTo>
                    <a:pt x="647700" y="366942"/>
                  </a:lnTo>
                  <a:lnTo>
                    <a:pt x="239373" y="366942"/>
                  </a:lnTo>
                  <a:lnTo>
                    <a:pt x="302255" y="533400"/>
                  </a:lnTo>
                  <a:lnTo>
                    <a:pt x="0" y="266700"/>
                  </a:lnTo>
                  <a:lnTo>
                    <a:pt x="302255" y="0"/>
                  </a:lnTo>
                  <a:lnTo>
                    <a:pt x="239386" y="166418"/>
                  </a:lnTo>
                  <a:close/>
                </a:path>
              </a:pathLst>
            </a:custGeom>
            <a:solidFill>
              <a:srgbClr val="049F84"/>
            </a:solidFill>
          </p:spPr>
          <p:txBody>
            <a:bodyPr/>
            <a:lstStyle/>
            <a:p>
              <a:endParaRPr lang="en-US"/>
            </a:p>
          </p:txBody>
        </p:sp>
        <p:sp>
          <p:nvSpPr>
            <p:cNvPr id="21" name="TextBox 21"/>
            <p:cNvSpPr txBox="1"/>
            <p:nvPr/>
          </p:nvSpPr>
          <p:spPr>
            <a:xfrm>
              <a:off x="120650" y="107950"/>
              <a:ext cx="527050" cy="260350"/>
            </a:xfrm>
            <a:prstGeom prst="rect">
              <a:avLst/>
            </a:prstGeom>
          </p:spPr>
          <p:txBody>
            <a:bodyPr lIns="50800" tIns="50800" rIns="50800" bIns="50800" rtlCol="0" anchor="ctr"/>
            <a:lstStyle/>
            <a:p>
              <a:pPr algn="ctr">
                <a:lnSpc>
                  <a:spcPts val="1960"/>
                </a:lnSpc>
              </a:pPr>
              <a:endParaRPr/>
            </a:p>
          </p:txBody>
        </p:sp>
      </p:grpSp>
      <p:sp>
        <p:nvSpPr>
          <p:cNvPr id="22" name="TextBox 22"/>
          <p:cNvSpPr txBox="1"/>
          <p:nvPr/>
        </p:nvSpPr>
        <p:spPr>
          <a:xfrm>
            <a:off x="8759771" y="7007975"/>
            <a:ext cx="7647902" cy="2246552"/>
          </a:xfrm>
          <a:prstGeom prst="rect">
            <a:avLst/>
          </a:prstGeom>
        </p:spPr>
        <p:txBody>
          <a:bodyPr lIns="0" tIns="0" rIns="0" bIns="0" rtlCol="0" anchor="t">
            <a:spAutoFit/>
          </a:bodyPr>
          <a:lstStyle/>
          <a:p>
            <a:pPr algn="l">
              <a:lnSpc>
                <a:spcPts val="4486"/>
              </a:lnSpc>
            </a:pPr>
            <a:r>
              <a:rPr lang="en-US" sz="3204">
                <a:solidFill>
                  <a:srgbClr val="203D48"/>
                </a:solidFill>
                <a:latin typeface="League Spartan"/>
                <a:ea typeface="League Spartan"/>
                <a:cs typeface="League Spartan"/>
                <a:sym typeface="League Spartan"/>
              </a:rPr>
              <a:t>A decrease in quantity demanded is shown on a graph by a leftward shift, with demand falling by 4,000 tickets at each price</a:t>
            </a:r>
          </a:p>
        </p:txBody>
      </p:sp>
      <p:sp>
        <p:nvSpPr>
          <p:cNvPr id="23" name="TextBox 23"/>
          <p:cNvSpPr txBox="1"/>
          <p:nvPr/>
        </p:nvSpPr>
        <p:spPr>
          <a:xfrm>
            <a:off x="1121465" y="2392841"/>
            <a:ext cx="6004384" cy="5424607"/>
          </a:xfrm>
          <a:prstGeom prst="rect">
            <a:avLst/>
          </a:prstGeom>
        </p:spPr>
        <p:txBody>
          <a:bodyPr lIns="0" tIns="0" rIns="0" bIns="0" rtlCol="0" anchor="t">
            <a:spAutoFit/>
          </a:bodyPr>
          <a:lstStyle/>
          <a:p>
            <a:pPr algn="l">
              <a:lnSpc>
                <a:spcPts val="3930"/>
              </a:lnSpc>
            </a:pPr>
            <a:r>
              <a:rPr lang="en-US" sz="2807">
                <a:solidFill>
                  <a:srgbClr val="203C48"/>
                </a:solidFill>
                <a:latin typeface="Garet"/>
                <a:ea typeface="Garet"/>
                <a:cs typeface="Garet"/>
                <a:sym typeface="Garet"/>
              </a:rPr>
              <a:t>An event may occur that reduces the quantity demanded for concert tickets without the price changing.</a:t>
            </a:r>
          </a:p>
          <a:p>
            <a:pPr algn="l">
              <a:lnSpc>
                <a:spcPts val="3930"/>
              </a:lnSpc>
            </a:pPr>
            <a:endParaRPr lang="en-US" sz="2807">
              <a:solidFill>
                <a:srgbClr val="203C48"/>
              </a:solidFill>
              <a:latin typeface="Garet"/>
              <a:ea typeface="Garet"/>
              <a:cs typeface="Garet"/>
              <a:sym typeface="Garet"/>
            </a:endParaRPr>
          </a:p>
          <a:p>
            <a:pPr algn="l">
              <a:lnSpc>
                <a:spcPts val="3930"/>
              </a:lnSpc>
            </a:pPr>
            <a:r>
              <a:rPr lang="en-US" sz="2807">
                <a:solidFill>
                  <a:srgbClr val="203C48"/>
                </a:solidFill>
                <a:latin typeface="Garet"/>
                <a:ea typeface="Garet"/>
                <a:cs typeface="Garet"/>
                <a:sym typeface="Garet"/>
              </a:rPr>
              <a:t>E.g. a substitute concert is announced on the same date</a:t>
            </a:r>
          </a:p>
          <a:p>
            <a:pPr algn="l">
              <a:lnSpc>
                <a:spcPts val="3930"/>
              </a:lnSpc>
            </a:pPr>
            <a:endParaRPr lang="en-US" sz="2807">
              <a:solidFill>
                <a:srgbClr val="203C48"/>
              </a:solidFill>
              <a:latin typeface="Garet"/>
              <a:ea typeface="Garet"/>
              <a:cs typeface="Garet"/>
              <a:sym typeface="Garet"/>
            </a:endParaRPr>
          </a:p>
          <a:p>
            <a:pPr algn="l">
              <a:lnSpc>
                <a:spcPts val="3930"/>
              </a:lnSpc>
            </a:pPr>
            <a:r>
              <a:rPr lang="en-US" sz="2807">
                <a:solidFill>
                  <a:srgbClr val="203C48"/>
                </a:solidFill>
                <a:latin typeface="Garet"/>
                <a:ea typeface="Garet"/>
                <a:cs typeface="Garet"/>
                <a:sym typeface="Garet"/>
              </a:rPr>
              <a:t>This causes the amount demanded at all prices levels to fall.</a:t>
            </a:r>
          </a:p>
        </p:txBody>
      </p:sp>
      <p:sp>
        <p:nvSpPr>
          <p:cNvPr id="24" name="TextBox 24"/>
          <p:cNvSpPr txBox="1"/>
          <p:nvPr/>
        </p:nvSpPr>
        <p:spPr>
          <a:xfrm>
            <a:off x="2752518" y="9591295"/>
            <a:ext cx="1724348" cy="531587"/>
          </a:xfrm>
          <a:prstGeom prst="rect">
            <a:avLst/>
          </a:prstGeom>
        </p:spPr>
        <p:txBody>
          <a:bodyPr lIns="0" tIns="0" rIns="0" bIns="0" rtlCol="0" anchor="t">
            <a:spAutoFit/>
          </a:bodyPr>
          <a:lstStyle/>
          <a:p>
            <a:pPr algn="ctr">
              <a:lnSpc>
                <a:spcPts val="4404"/>
              </a:lnSpc>
            </a:pPr>
            <a:r>
              <a:rPr lang="en-US" sz="3145">
                <a:solidFill>
                  <a:srgbClr val="FFFFFF"/>
                </a:solidFill>
                <a:latin typeface="League Spartan"/>
                <a:ea typeface="League Spartan"/>
                <a:cs typeface="League Spartan"/>
                <a:sym typeface="League Spartan"/>
              </a:rPr>
              <a:t>CH 29:</a:t>
            </a:r>
          </a:p>
        </p:txBody>
      </p:sp>
      <p:sp>
        <p:nvSpPr>
          <p:cNvPr id="25" name="TextBox 25"/>
          <p:cNvSpPr txBox="1"/>
          <p:nvPr/>
        </p:nvSpPr>
        <p:spPr>
          <a:xfrm>
            <a:off x="4781666" y="9515095"/>
            <a:ext cx="4911099" cy="607788"/>
          </a:xfrm>
          <a:prstGeom prst="rect">
            <a:avLst/>
          </a:prstGeom>
        </p:spPr>
        <p:txBody>
          <a:bodyPr lIns="0" tIns="0" rIns="0" bIns="0" rtlCol="0" anchor="t">
            <a:spAutoFit/>
          </a:bodyPr>
          <a:lstStyle/>
          <a:p>
            <a:pPr algn="l">
              <a:lnSpc>
                <a:spcPts val="4404"/>
              </a:lnSpc>
              <a:spcBef>
                <a:spcPct val="0"/>
              </a:spcBef>
            </a:pPr>
            <a:r>
              <a:rPr lang="en-US" sz="3145" b="1" i="1">
                <a:solidFill>
                  <a:srgbClr val="FFFFFF"/>
                </a:solidFill>
                <a:latin typeface="Calibri (MS) Bold Italics"/>
                <a:ea typeface="Calibri (MS) Bold Italics"/>
                <a:cs typeface="Calibri (MS) Bold Italics"/>
                <a:sym typeface="Calibri (MS) Bold Italics"/>
              </a:rPr>
              <a:t>LO 3.3</a:t>
            </a:r>
            <a:r>
              <a:rPr lang="en-US" sz="3145" i="1">
                <a:solidFill>
                  <a:srgbClr val="FFFFFF"/>
                </a:solidFill>
                <a:latin typeface="Calibri (MS) Italics"/>
                <a:ea typeface="Calibri (MS) Italics"/>
                <a:cs typeface="Calibri (MS) Italics"/>
                <a:sym typeface="Calibri (MS) Italics"/>
              </a:rPr>
              <a:t>: Demand &amp; Supply</a:t>
            </a:r>
          </a:p>
        </p:txBody>
      </p:sp>
      <p:sp>
        <p:nvSpPr>
          <p:cNvPr id="26" name="TextBox 26"/>
          <p:cNvSpPr txBox="1"/>
          <p:nvPr/>
        </p:nvSpPr>
        <p:spPr>
          <a:xfrm>
            <a:off x="0" y="9591295"/>
            <a:ext cx="2567934" cy="531587"/>
          </a:xfrm>
          <a:prstGeom prst="rect">
            <a:avLst/>
          </a:prstGeom>
        </p:spPr>
        <p:txBody>
          <a:bodyPr lIns="0" tIns="0" rIns="0" bIns="0" rtlCol="0" anchor="t">
            <a:spAutoFit/>
          </a:bodyPr>
          <a:lstStyle/>
          <a:p>
            <a:pPr algn="ctr">
              <a:lnSpc>
                <a:spcPts val="4404"/>
              </a:lnSpc>
            </a:pPr>
            <a:r>
              <a:rPr lang="en-US" sz="3145">
                <a:solidFill>
                  <a:srgbClr val="FFFFFF"/>
                </a:solidFill>
                <a:latin typeface="League Spartan"/>
                <a:ea typeface="League Spartan"/>
                <a:cs typeface="League Spartan"/>
                <a:sym typeface="League Spartan"/>
              </a:rPr>
              <a:t>STRAND 3</a:t>
            </a:r>
          </a:p>
        </p:txBody>
      </p:sp>
      <p:grpSp>
        <p:nvGrpSpPr>
          <p:cNvPr id="27" name="Group 27"/>
          <p:cNvGrpSpPr/>
          <p:nvPr/>
        </p:nvGrpSpPr>
        <p:grpSpPr>
          <a:xfrm>
            <a:off x="11597377" y="3499664"/>
            <a:ext cx="316937" cy="261007"/>
            <a:chOff x="0" y="0"/>
            <a:chExt cx="647700" cy="533400"/>
          </a:xfrm>
        </p:grpSpPr>
        <p:sp>
          <p:nvSpPr>
            <p:cNvPr id="28" name="Freeform 28"/>
            <p:cNvSpPr/>
            <p:nvPr/>
          </p:nvSpPr>
          <p:spPr>
            <a:xfrm>
              <a:off x="0" y="0"/>
              <a:ext cx="647700" cy="533400"/>
            </a:xfrm>
            <a:custGeom>
              <a:avLst/>
              <a:gdLst/>
              <a:ahLst/>
              <a:cxnLst/>
              <a:rect l="l" t="t" r="r" b="b"/>
              <a:pathLst>
                <a:path w="647700" h="533400">
                  <a:moveTo>
                    <a:pt x="239386" y="166418"/>
                  </a:moveTo>
                  <a:lnTo>
                    <a:pt x="647700" y="166418"/>
                  </a:lnTo>
                  <a:lnTo>
                    <a:pt x="647700" y="366942"/>
                  </a:lnTo>
                  <a:lnTo>
                    <a:pt x="239373" y="366942"/>
                  </a:lnTo>
                  <a:lnTo>
                    <a:pt x="302255" y="533400"/>
                  </a:lnTo>
                  <a:lnTo>
                    <a:pt x="0" y="266700"/>
                  </a:lnTo>
                  <a:lnTo>
                    <a:pt x="302255" y="0"/>
                  </a:lnTo>
                  <a:lnTo>
                    <a:pt x="239386" y="166418"/>
                  </a:lnTo>
                  <a:close/>
                </a:path>
              </a:pathLst>
            </a:custGeom>
            <a:solidFill>
              <a:srgbClr val="049F84"/>
            </a:solidFill>
          </p:spPr>
          <p:txBody>
            <a:bodyPr/>
            <a:lstStyle/>
            <a:p>
              <a:endParaRPr lang="en-US"/>
            </a:p>
          </p:txBody>
        </p:sp>
        <p:sp>
          <p:nvSpPr>
            <p:cNvPr id="29" name="TextBox 29"/>
            <p:cNvSpPr txBox="1"/>
            <p:nvPr/>
          </p:nvSpPr>
          <p:spPr>
            <a:xfrm>
              <a:off x="120650" y="107950"/>
              <a:ext cx="527050" cy="260350"/>
            </a:xfrm>
            <a:prstGeom prst="rect">
              <a:avLst/>
            </a:prstGeom>
          </p:spPr>
          <p:txBody>
            <a:bodyPr lIns="50800" tIns="50800" rIns="50800" bIns="50800" rtlCol="0" anchor="ctr"/>
            <a:lstStyle/>
            <a:p>
              <a:pPr algn="ctr">
                <a:lnSpc>
                  <a:spcPts val="1960"/>
                </a:lnSpc>
              </a:pPr>
              <a:endParaRPr/>
            </a:p>
          </p:txBody>
        </p:sp>
      </p:grpSp>
      <p:grpSp>
        <p:nvGrpSpPr>
          <p:cNvPr id="30" name="Group 30"/>
          <p:cNvGrpSpPr/>
          <p:nvPr/>
        </p:nvGrpSpPr>
        <p:grpSpPr>
          <a:xfrm>
            <a:off x="12425254" y="4022295"/>
            <a:ext cx="316937" cy="261007"/>
            <a:chOff x="0" y="0"/>
            <a:chExt cx="647700" cy="533400"/>
          </a:xfrm>
        </p:grpSpPr>
        <p:sp>
          <p:nvSpPr>
            <p:cNvPr id="31" name="Freeform 31"/>
            <p:cNvSpPr/>
            <p:nvPr/>
          </p:nvSpPr>
          <p:spPr>
            <a:xfrm>
              <a:off x="0" y="0"/>
              <a:ext cx="647700" cy="533400"/>
            </a:xfrm>
            <a:custGeom>
              <a:avLst/>
              <a:gdLst/>
              <a:ahLst/>
              <a:cxnLst/>
              <a:rect l="l" t="t" r="r" b="b"/>
              <a:pathLst>
                <a:path w="647700" h="533400">
                  <a:moveTo>
                    <a:pt x="239386" y="166418"/>
                  </a:moveTo>
                  <a:lnTo>
                    <a:pt x="647700" y="166418"/>
                  </a:lnTo>
                  <a:lnTo>
                    <a:pt x="647700" y="366942"/>
                  </a:lnTo>
                  <a:lnTo>
                    <a:pt x="239373" y="366942"/>
                  </a:lnTo>
                  <a:lnTo>
                    <a:pt x="302255" y="533400"/>
                  </a:lnTo>
                  <a:lnTo>
                    <a:pt x="0" y="266700"/>
                  </a:lnTo>
                  <a:lnTo>
                    <a:pt x="302255" y="0"/>
                  </a:lnTo>
                  <a:lnTo>
                    <a:pt x="239386" y="166418"/>
                  </a:lnTo>
                  <a:close/>
                </a:path>
              </a:pathLst>
            </a:custGeom>
            <a:solidFill>
              <a:srgbClr val="049F84"/>
            </a:solidFill>
          </p:spPr>
          <p:txBody>
            <a:bodyPr/>
            <a:lstStyle/>
            <a:p>
              <a:endParaRPr lang="en-US"/>
            </a:p>
          </p:txBody>
        </p:sp>
        <p:sp>
          <p:nvSpPr>
            <p:cNvPr id="32" name="TextBox 32"/>
            <p:cNvSpPr txBox="1"/>
            <p:nvPr/>
          </p:nvSpPr>
          <p:spPr>
            <a:xfrm>
              <a:off x="120650" y="107950"/>
              <a:ext cx="527050" cy="260350"/>
            </a:xfrm>
            <a:prstGeom prst="rect">
              <a:avLst/>
            </a:prstGeom>
          </p:spPr>
          <p:txBody>
            <a:bodyPr lIns="50800" tIns="50800" rIns="50800" bIns="50800" rtlCol="0" anchor="ctr"/>
            <a:lstStyle/>
            <a:p>
              <a:pPr algn="ctr">
                <a:lnSpc>
                  <a:spcPts val="1960"/>
                </a:lnSpc>
              </a:pPr>
              <a:endParaRPr/>
            </a:p>
          </p:txBody>
        </p:sp>
      </p:grpSp>
      <p:grpSp>
        <p:nvGrpSpPr>
          <p:cNvPr id="33" name="Group 33"/>
          <p:cNvGrpSpPr/>
          <p:nvPr/>
        </p:nvGrpSpPr>
        <p:grpSpPr>
          <a:xfrm>
            <a:off x="13323862" y="4559826"/>
            <a:ext cx="316937" cy="261007"/>
            <a:chOff x="0" y="0"/>
            <a:chExt cx="647700" cy="533400"/>
          </a:xfrm>
        </p:grpSpPr>
        <p:sp>
          <p:nvSpPr>
            <p:cNvPr id="34" name="Freeform 34"/>
            <p:cNvSpPr/>
            <p:nvPr/>
          </p:nvSpPr>
          <p:spPr>
            <a:xfrm>
              <a:off x="0" y="0"/>
              <a:ext cx="647700" cy="533400"/>
            </a:xfrm>
            <a:custGeom>
              <a:avLst/>
              <a:gdLst/>
              <a:ahLst/>
              <a:cxnLst/>
              <a:rect l="l" t="t" r="r" b="b"/>
              <a:pathLst>
                <a:path w="647700" h="533400">
                  <a:moveTo>
                    <a:pt x="239386" y="166418"/>
                  </a:moveTo>
                  <a:lnTo>
                    <a:pt x="647700" y="166418"/>
                  </a:lnTo>
                  <a:lnTo>
                    <a:pt x="647700" y="366942"/>
                  </a:lnTo>
                  <a:lnTo>
                    <a:pt x="239373" y="366942"/>
                  </a:lnTo>
                  <a:lnTo>
                    <a:pt x="302255" y="533400"/>
                  </a:lnTo>
                  <a:lnTo>
                    <a:pt x="0" y="266700"/>
                  </a:lnTo>
                  <a:lnTo>
                    <a:pt x="302255" y="0"/>
                  </a:lnTo>
                  <a:lnTo>
                    <a:pt x="239386" y="166418"/>
                  </a:lnTo>
                  <a:close/>
                </a:path>
              </a:pathLst>
            </a:custGeom>
            <a:solidFill>
              <a:srgbClr val="049F84"/>
            </a:solidFill>
          </p:spPr>
          <p:txBody>
            <a:bodyPr/>
            <a:lstStyle/>
            <a:p>
              <a:endParaRPr lang="en-US"/>
            </a:p>
          </p:txBody>
        </p:sp>
        <p:sp>
          <p:nvSpPr>
            <p:cNvPr id="35" name="TextBox 35"/>
            <p:cNvSpPr txBox="1"/>
            <p:nvPr/>
          </p:nvSpPr>
          <p:spPr>
            <a:xfrm>
              <a:off x="120650" y="107950"/>
              <a:ext cx="527050" cy="260350"/>
            </a:xfrm>
            <a:prstGeom prst="rect">
              <a:avLst/>
            </a:prstGeom>
          </p:spPr>
          <p:txBody>
            <a:bodyPr lIns="50800" tIns="50800" rIns="50800" bIns="50800" rtlCol="0" anchor="ctr"/>
            <a:lstStyle/>
            <a:p>
              <a:pPr algn="ctr">
                <a:lnSpc>
                  <a:spcPts val="1960"/>
                </a:lnSpc>
              </a:pPr>
              <a:endParaRPr/>
            </a:p>
          </p:txBody>
        </p:sp>
      </p:grpSp>
      <p:grpSp>
        <p:nvGrpSpPr>
          <p:cNvPr id="36" name="Group 36"/>
          <p:cNvGrpSpPr/>
          <p:nvPr/>
        </p:nvGrpSpPr>
        <p:grpSpPr>
          <a:xfrm>
            <a:off x="14207465" y="5077828"/>
            <a:ext cx="316937" cy="261007"/>
            <a:chOff x="0" y="0"/>
            <a:chExt cx="647700" cy="533400"/>
          </a:xfrm>
        </p:grpSpPr>
        <p:sp>
          <p:nvSpPr>
            <p:cNvPr id="37" name="Freeform 37"/>
            <p:cNvSpPr/>
            <p:nvPr/>
          </p:nvSpPr>
          <p:spPr>
            <a:xfrm>
              <a:off x="0" y="0"/>
              <a:ext cx="647700" cy="533400"/>
            </a:xfrm>
            <a:custGeom>
              <a:avLst/>
              <a:gdLst/>
              <a:ahLst/>
              <a:cxnLst/>
              <a:rect l="l" t="t" r="r" b="b"/>
              <a:pathLst>
                <a:path w="647700" h="533400">
                  <a:moveTo>
                    <a:pt x="239386" y="166418"/>
                  </a:moveTo>
                  <a:lnTo>
                    <a:pt x="647700" y="166418"/>
                  </a:lnTo>
                  <a:lnTo>
                    <a:pt x="647700" y="366942"/>
                  </a:lnTo>
                  <a:lnTo>
                    <a:pt x="239373" y="366942"/>
                  </a:lnTo>
                  <a:lnTo>
                    <a:pt x="302255" y="533400"/>
                  </a:lnTo>
                  <a:lnTo>
                    <a:pt x="0" y="266700"/>
                  </a:lnTo>
                  <a:lnTo>
                    <a:pt x="302255" y="0"/>
                  </a:lnTo>
                  <a:lnTo>
                    <a:pt x="239386" y="166418"/>
                  </a:lnTo>
                  <a:close/>
                </a:path>
              </a:pathLst>
            </a:custGeom>
            <a:solidFill>
              <a:srgbClr val="049F84"/>
            </a:solidFill>
          </p:spPr>
          <p:txBody>
            <a:bodyPr/>
            <a:lstStyle/>
            <a:p>
              <a:endParaRPr lang="en-US"/>
            </a:p>
          </p:txBody>
        </p:sp>
        <p:sp>
          <p:nvSpPr>
            <p:cNvPr id="38" name="TextBox 38"/>
            <p:cNvSpPr txBox="1"/>
            <p:nvPr/>
          </p:nvSpPr>
          <p:spPr>
            <a:xfrm>
              <a:off x="120650" y="107950"/>
              <a:ext cx="527050" cy="260350"/>
            </a:xfrm>
            <a:prstGeom prst="rect">
              <a:avLst/>
            </a:prstGeom>
          </p:spPr>
          <p:txBody>
            <a:bodyPr lIns="50800" tIns="50800" rIns="50800" bIns="50800" rtlCol="0" anchor="ctr"/>
            <a:lstStyle/>
            <a:p>
              <a:pPr algn="ctr">
                <a:lnSpc>
                  <a:spcPts val="1960"/>
                </a:lnSpc>
              </a:pPr>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9968777" y="1967777"/>
            <a:ext cx="802671" cy="15835774"/>
            <a:chOff x="0" y="0"/>
            <a:chExt cx="182880" cy="3608017"/>
          </a:xfrm>
        </p:grpSpPr>
        <p:sp>
          <p:nvSpPr>
            <p:cNvPr id="3" name="Freeform 3"/>
            <p:cNvSpPr/>
            <p:nvPr/>
          </p:nvSpPr>
          <p:spPr>
            <a:xfrm>
              <a:off x="0" y="0"/>
              <a:ext cx="182880" cy="3608017"/>
            </a:xfrm>
            <a:custGeom>
              <a:avLst/>
              <a:gdLst/>
              <a:ahLst/>
              <a:cxnLst/>
              <a:rect l="l" t="t" r="r" b="b"/>
              <a:pathLst>
                <a:path w="182880" h="3608017">
                  <a:moveTo>
                    <a:pt x="0" y="0"/>
                  </a:moveTo>
                  <a:lnTo>
                    <a:pt x="182880" y="0"/>
                  </a:lnTo>
                  <a:lnTo>
                    <a:pt x="182880" y="3608017"/>
                  </a:lnTo>
                  <a:lnTo>
                    <a:pt x="0" y="3608017"/>
                  </a:lnTo>
                  <a:close/>
                </a:path>
              </a:pathLst>
            </a:custGeom>
            <a:solidFill>
              <a:srgbClr val="203D48"/>
            </a:solidFill>
          </p:spPr>
          <p:txBody>
            <a:bodyPr/>
            <a:lstStyle/>
            <a:p>
              <a:endParaRPr lang="en-US"/>
            </a:p>
          </p:txBody>
        </p:sp>
        <p:sp>
          <p:nvSpPr>
            <p:cNvPr id="4" name="TextBox 4"/>
            <p:cNvSpPr txBox="1"/>
            <p:nvPr/>
          </p:nvSpPr>
          <p:spPr>
            <a:xfrm>
              <a:off x="0" y="-57150"/>
              <a:ext cx="182880" cy="3665167"/>
            </a:xfrm>
            <a:prstGeom prst="rect">
              <a:avLst/>
            </a:prstGeom>
          </p:spPr>
          <p:txBody>
            <a:bodyPr lIns="50800" tIns="50800" rIns="50800" bIns="50800" rtlCol="0" anchor="ctr"/>
            <a:lstStyle/>
            <a:p>
              <a:pPr algn="ctr">
                <a:lnSpc>
                  <a:spcPts val="1960"/>
                </a:lnSpc>
              </a:pPr>
              <a:endParaRPr/>
            </a:p>
          </p:txBody>
        </p:sp>
      </p:grpSp>
      <p:grpSp>
        <p:nvGrpSpPr>
          <p:cNvPr id="5" name="Group 5"/>
          <p:cNvGrpSpPr/>
          <p:nvPr/>
        </p:nvGrpSpPr>
        <p:grpSpPr>
          <a:xfrm rot="-5400000">
            <a:off x="824777" y="8659552"/>
            <a:ext cx="802671" cy="2452226"/>
            <a:chOff x="0" y="0"/>
            <a:chExt cx="182880" cy="558714"/>
          </a:xfrm>
        </p:grpSpPr>
        <p:sp>
          <p:nvSpPr>
            <p:cNvPr id="6" name="Freeform 6"/>
            <p:cNvSpPr/>
            <p:nvPr/>
          </p:nvSpPr>
          <p:spPr>
            <a:xfrm>
              <a:off x="0" y="0"/>
              <a:ext cx="182880" cy="558714"/>
            </a:xfrm>
            <a:custGeom>
              <a:avLst/>
              <a:gdLst/>
              <a:ahLst/>
              <a:cxnLst/>
              <a:rect l="l" t="t" r="r" b="b"/>
              <a:pathLst>
                <a:path w="182880" h="558714">
                  <a:moveTo>
                    <a:pt x="0" y="0"/>
                  </a:moveTo>
                  <a:lnTo>
                    <a:pt x="182880" y="0"/>
                  </a:lnTo>
                  <a:lnTo>
                    <a:pt x="182880" y="558714"/>
                  </a:lnTo>
                  <a:lnTo>
                    <a:pt x="0" y="558714"/>
                  </a:lnTo>
                  <a:close/>
                </a:path>
              </a:pathLst>
            </a:custGeom>
            <a:solidFill>
              <a:srgbClr val="38B6FF"/>
            </a:solidFill>
          </p:spPr>
          <p:txBody>
            <a:bodyPr/>
            <a:lstStyle/>
            <a:p>
              <a:endParaRPr lang="en-US"/>
            </a:p>
          </p:txBody>
        </p:sp>
        <p:sp>
          <p:nvSpPr>
            <p:cNvPr id="7" name="TextBox 7"/>
            <p:cNvSpPr txBox="1"/>
            <p:nvPr/>
          </p:nvSpPr>
          <p:spPr>
            <a:xfrm>
              <a:off x="0" y="-57150"/>
              <a:ext cx="182880" cy="615864"/>
            </a:xfrm>
            <a:prstGeom prst="rect">
              <a:avLst/>
            </a:prstGeom>
          </p:spPr>
          <p:txBody>
            <a:bodyPr lIns="50800" tIns="50800" rIns="50800" bIns="50800" rtlCol="0" anchor="ctr"/>
            <a:lstStyle/>
            <a:p>
              <a:pPr algn="ctr">
                <a:lnSpc>
                  <a:spcPts val="1960"/>
                </a:lnSpc>
              </a:pPr>
              <a:endParaRPr/>
            </a:p>
          </p:txBody>
        </p:sp>
      </p:grpSp>
      <p:sp>
        <p:nvSpPr>
          <p:cNvPr id="8" name="Freeform 8"/>
          <p:cNvSpPr/>
          <p:nvPr/>
        </p:nvSpPr>
        <p:spPr>
          <a:xfrm rot="-597275">
            <a:off x="-3368911" y="-2959270"/>
            <a:ext cx="4075990" cy="4075990"/>
          </a:xfrm>
          <a:custGeom>
            <a:avLst/>
            <a:gdLst/>
            <a:ahLst/>
            <a:cxnLst/>
            <a:rect l="l" t="t" r="r" b="b"/>
            <a:pathLst>
              <a:path w="4075990" h="4075990">
                <a:moveTo>
                  <a:pt x="0" y="0"/>
                </a:moveTo>
                <a:lnTo>
                  <a:pt x="4075990" y="0"/>
                </a:lnTo>
                <a:lnTo>
                  <a:pt x="4075990" y="4075989"/>
                </a:lnTo>
                <a:lnTo>
                  <a:pt x="0" y="407598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9" name="TextBox 9"/>
          <p:cNvSpPr txBox="1"/>
          <p:nvPr/>
        </p:nvSpPr>
        <p:spPr>
          <a:xfrm>
            <a:off x="1028700" y="704680"/>
            <a:ext cx="16009683" cy="1069088"/>
          </a:xfrm>
          <a:prstGeom prst="rect">
            <a:avLst/>
          </a:prstGeom>
        </p:spPr>
        <p:txBody>
          <a:bodyPr lIns="0" tIns="0" rIns="0" bIns="0" rtlCol="0" anchor="t">
            <a:spAutoFit/>
          </a:bodyPr>
          <a:lstStyle/>
          <a:p>
            <a:pPr algn="l">
              <a:lnSpc>
                <a:spcPts val="8798"/>
              </a:lnSpc>
            </a:pPr>
            <a:r>
              <a:rPr lang="en-US" sz="6284" b="1">
                <a:solidFill>
                  <a:srgbClr val="38B6FF"/>
                </a:solidFill>
                <a:latin typeface="Garet Bold"/>
                <a:ea typeface="Garet Bold"/>
                <a:cs typeface="Garet Bold"/>
                <a:sym typeface="Garet Bold"/>
              </a:rPr>
              <a:t>Shifts in demand</a:t>
            </a:r>
          </a:p>
        </p:txBody>
      </p:sp>
      <p:grpSp>
        <p:nvGrpSpPr>
          <p:cNvPr id="10" name="Group 10"/>
          <p:cNvGrpSpPr/>
          <p:nvPr/>
        </p:nvGrpSpPr>
        <p:grpSpPr>
          <a:xfrm rot="-5400000">
            <a:off x="16670603" y="-571804"/>
            <a:ext cx="893192" cy="2170151"/>
            <a:chOff x="0" y="0"/>
            <a:chExt cx="1190923" cy="2893535"/>
          </a:xfrm>
        </p:grpSpPr>
        <p:grpSp>
          <p:nvGrpSpPr>
            <p:cNvPr id="11" name="Group 11"/>
            <p:cNvGrpSpPr/>
            <p:nvPr/>
          </p:nvGrpSpPr>
          <p:grpSpPr>
            <a:xfrm>
              <a:off x="141517" y="2519095"/>
              <a:ext cx="1028813" cy="374440"/>
              <a:chOff x="0" y="0"/>
              <a:chExt cx="1886901" cy="686745"/>
            </a:xfrm>
          </p:grpSpPr>
          <p:sp>
            <p:nvSpPr>
              <p:cNvPr id="12" name="Freeform 12"/>
              <p:cNvSpPr/>
              <p:nvPr/>
            </p:nvSpPr>
            <p:spPr>
              <a:xfrm>
                <a:off x="0" y="0"/>
                <a:ext cx="1886901" cy="686745"/>
              </a:xfrm>
              <a:custGeom>
                <a:avLst/>
                <a:gdLst/>
                <a:ahLst/>
                <a:cxnLst/>
                <a:rect l="l" t="t" r="r" b="b"/>
                <a:pathLst>
                  <a:path w="1886901" h="686745">
                    <a:moveTo>
                      <a:pt x="343372" y="0"/>
                    </a:moveTo>
                    <a:lnTo>
                      <a:pt x="1543529" y="0"/>
                    </a:lnTo>
                    <a:cubicBezTo>
                      <a:pt x="1733168" y="0"/>
                      <a:pt x="1886901" y="153733"/>
                      <a:pt x="1886901" y="343372"/>
                    </a:cubicBezTo>
                    <a:lnTo>
                      <a:pt x="1886901" y="343372"/>
                    </a:lnTo>
                    <a:cubicBezTo>
                      <a:pt x="1886901" y="533012"/>
                      <a:pt x="1733168" y="686745"/>
                      <a:pt x="1543529" y="686745"/>
                    </a:cubicBezTo>
                    <a:lnTo>
                      <a:pt x="343372" y="686745"/>
                    </a:lnTo>
                    <a:cubicBezTo>
                      <a:pt x="153733" y="686745"/>
                      <a:pt x="0" y="533012"/>
                      <a:pt x="0" y="343372"/>
                    </a:cubicBezTo>
                    <a:lnTo>
                      <a:pt x="0" y="343372"/>
                    </a:lnTo>
                    <a:cubicBezTo>
                      <a:pt x="0" y="153733"/>
                      <a:pt x="153733" y="0"/>
                      <a:pt x="343372" y="0"/>
                    </a:cubicBezTo>
                    <a:close/>
                  </a:path>
                </a:pathLst>
              </a:custGeom>
              <a:solidFill>
                <a:srgbClr val="94E3FF"/>
              </a:solidFill>
              <a:ln cap="rnd">
                <a:noFill/>
                <a:prstDash val="solid"/>
                <a:round/>
              </a:ln>
            </p:spPr>
            <p:txBody>
              <a:bodyPr/>
              <a:lstStyle/>
              <a:p>
                <a:endParaRPr lang="en-US"/>
              </a:p>
            </p:txBody>
          </p:sp>
          <p:sp>
            <p:nvSpPr>
              <p:cNvPr id="13" name="TextBox 13"/>
              <p:cNvSpPr txBox="1"/>
              <p:nvPr/>
            </p:nvSpPr>
            <p:spPr>
              <a:xfrm>
                <a:off x="0" y="-9525"/>
                <a:ext cx="1886901" cy="696270"/>
              </a:xfrm>
              <a:prstGeom prst="rect">
                <a:avLst/>
              </a:prstGeom>
            </p:spPr>
            <p:txBody>
              <a:bodyPr lIns="50800" tIns="50800" rIns="50800" bIns="50800" rtlCol="0" anchor="ctr"/>
              <a:lstStyle/>
              <a:p>
                <a:pPr algn="ctr">
                  <a:lnSpc>
                    <a:spcPts val="308"/>
                  </a:lnSpc>
                </a:pPr>
                <a:endParaRPr/>
              </a:p>
            </p:txBody>
          </p:sp>
        </p:grpSp>
        <p:sp>
          <p:nvSpPr>
            <p:cNvPr id="14" name="TextBox 14"/>
            <p:cNvSpPr txBox="1"/>
            <p:nvPr/>
          </p:nvSpPr>
          <p:spPr>
            <a:xfrm>
              <a:off x="441088" y="2698700"/>
              <a:ext cx="429671" cy="150386"/>
            </a:xfrm>
            <a:prstGeom prst="rect">
              <a:avLst/>
            </a:prstGeom>
          </p:spPr>
          <p:txBody>
            <a:bodyPr lIns="0" tIns="0" rIns="0" bIns="0" rtlCol="0" anchor="t">
              <a:spAutoFit/>
            </a:bodyPr>
            <a:lstStyle/>
            <a:p>
              <a:pPr algn="ctr">
                <a:lnSpc>
                  <a:spcPts val="581"/>
                </a:lnSpc>
              </a:pPr>
              <a:r>
                <a:rPr lang="en-US" sz="1163">
                  <a:solidFill>
                    <a:srgbClr val="203D48"/>
                  </a:solidFill>
                  <a:latin typeface="League Spartan"/>
                  <a:ea typeface="League Spartan"/>
                  <a:cs typeface="League Spartan"/>
                  <a:sym typeface="League Spartan"/>
                </a:rPr>
                <a:t>HUB</a:t>
              </a:r>
            </a:p>
          </p:txBody>
        </p:sp>
        <p:sp>
          <p:nvSpPr>
            <p:cNvPr id="15" name="TextBox 15"/>
            <p:cNvSpPr txBox="1"/>
            <p:nvPr/>
          </p:nvSpPr>
          <p:spPr>
            <a:xfrm rot="5400000">
              <a:off x="-972822" y="972822"/>
              <a:ext cx="2485990" cy="540345"/>
            </a:xfrm>
            <a:prstGeom prst="rect">
              <a:avLst/>
            </a:prstGeom>
          </p:spPr>
          <p:txBody>
            <a:bodyPr lIns="0" tIns="0" rIns="0" bIns="0" rtlCol="0" anchor="t">
              <a:spAutoFit/>
            </a:bodyPr>
            <a:lstStyle/>
            <a:p>
              <a:pPr algn="ctr">
                <a:lnSpc>
                  <a:spcPts val="2752"/>
                </a:lnSpc>
              </a:pPr>
              <a:r>
                <a:rPr lang="en-US" sz="3127" spc="-200">
                  <a:solidFill>
                    <a:srgbClr val="203D48"/>
                  </a:solidFill>
                  <a:latin typeface="League Spartan"/>
                  <a:ea typeface="League Spartan"/>
                  <a:cs typeface="League Spartan"/>
                  <a:sym typeface="League Spartan"/>
                </a:rPr>
                <a:t>BUSINESS</a:t>
              </a:r>
            </a:p>
          </p:txBody>
        </p:sp>
        <p:sp>
          <p:nvSpPr>
            <p:cNvPr id="16" name="TextBox 16"/>
            <p:cNvSpPr txBox="1"/>
            <p:nvPr/>
          </p:nvSpPr>
          <p:spPr>
            <a:xfrm rot="5400000">
              <a:off x="-511064" y="994145"/>
              <a:ext cx="2522727" cy="622797"/>
            </a:xfrm>
            <a:prstGeom prst="rect">
              <a:avLst/>
            </a:prstGeom>
          </p:spPr>
          <p:txBody>
            <a:bodyPr lIns="0" tIns="0" rIns="0" bIns="0" rtlCol="0" anchor="t">
              <a:spAutoFit/>
            </a:bodyPr>
            <a:lstStyle/>
            <a:p>
              <a:pPr algn="l">
                <a:lnSpc>
                  <a:spcPts val="3194"/>
                </a:lnSpc>
              </a:pPr>
              <a:r>
                <a:rPr lang="en-US" sz="3630" spc="-232">
                  <a:solidFill>
                    <a:srgbClr val="203D48"/>
                  </a:solidFill>
                  <a:latin typeface="League Spartan"/>
                  <a:ea typeface="League Spartan"/>
                  <a:cs typeface="League Spartan"/>
                  <a:sym typeface="League Spartan"/>
                </a:rPr>
                <a:t>JC</a:t>
              </a:r>
            </a:p>
          </p:txBody>
        </p:sp>
        <p:sp>
          <p:nvSpPr>
            <p:cNvPr id="17" name="Freeform 17"/>
            <p:cNvSpPr/>
            <p:nvPr/>
          </p:nvSpPr>
          <p:spPr>
            <a:xfrm rot="5400000">
              <a:off x="244242" y="1424020"/>
              <a:ext cx="1379498" cy="513863"/>
            </a:xfrm>
            <a:custGeom>
              <a:avLst/>
              <a:gdLst/>
              <a:ahLst/>
              <a:cxnLst/>
              <a:rect l="l" t="t" r="r" b="b"/>
              <a:pathLst>
                <a:path w="1379498" h="513863">
                  <a:moveTo>
                    <a:pt x="0" y="0"/>
                  </a:moveTo>
                  <a:lnTo>
                    <a:pt x="1379498" y="0"/>
                  </a:lnTo>
                  <a:lnTo>
                    <a:pt x="1379498" y="513863"/>
                  </a:lnTo>
                  <a:lnTo>
                    <a:pt x="0" y="513863"/>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grpSp>
      <p:sp>
        <p:nvSpPr>
          <p:cNvPr id="18" name="TextBox 18"/>
          <p:cNvSpPr txBox="1"/>
          <p:nvPr/>
        </p:nvSpPr>
        <p:spPr>
          <a:xfrm>
            <a:off x="2752518" y="9591295"/>
            <a:ext cx="1724348" cy="531587"/>
          </a:xfrm>
          <a:prstGeom prst="rect">
            <a:avLst/>
          </a:prstGeom>
        </p:spPr>
        <p:txBody>
          <a:bodyPr lIns="0" tIns="0" rIns="0" bIns="0" rtlCol="0" anchor="t">
            <a:spAutoFit/>
          </a:bodyPr>
          <a:lstStyle/>
          <a:p>
            <a:pPr algn="ctr">
              <a:lnSpc>
                <a:spcPts val="4404"/>
              </a:lnSpc>
            </a:pPr>
            <a:r>
              <a:rPr lang="en-US" sz="3145">
                <a:solidFill>
                  <a:srgbClr val="FFFFFF"/>
                </a:solidFill>
                <a:latin typeface="League Spartan"/>
                <a:ea typeface="League Spartan"/>
                <a:cs typeface="League Spartan"/>
                <a:sym typeface="League Spartan"/>
              </a:rPr>
              <a:t>CH 29:</a:t>
            </a:r>
          </a:p>
        </p:txBody>
      </p:sp>
      <p:sp>
        <p:nvSpPr>
          <p:cNvPr id="19" name="TextBox 19"/>
          <p:cNvSpPr txBox="1"/>
          <p:nvPr/>
        </p:nvSpPr>
        <p:spPr>
          <a:xfrm>
            <a:off x="4781666" y="9515095"/>
            <a:ext cx="4911099" cy="607788"/>
          </a:xfrm>
          <a:prstGeom prst="rect">
            <a:avLst/>
          </a:prstGeom>
        </p:spPr>
        <p:txBody>
          <a:bodyPr lIns="0" tIns="0" rIns="0" bIns="0" rtlCol="0" anchor="t">
            <a:spAutoFit/>
          </a:bodyPr>
          <a:lstStyle/>
          <a:p>
            <a:pPr algn="l">
              <a:lnSpc>
                <a:spcPts val="4404"/>
              </a:lnSpc>
              <a:spcBef>
                <a:spcPct val="0"/>
              </a:spcBef>
            </a:pPr>
            <a:r>
              <a:rPr lang="en-US" sz="3145" b="1" i="1">
                <a:solidFill>
                  <a:srgbClr val="FFFFFF"/>
                </a:solidFill>
                <a:latin typeface="Calibri (MS) Bold Italics"/>
                <a:ea typeface="Calibri (MS) Bold Italics"/>
                <a:cs typeface="Calibri (MS) Bold Italics"/>
                <a:sym typeface="Calibri (MS) Bold Italics"/>
              </a:rPr>
              <a:t>LO 3.3</a:t>
            </a:r>
            <a:r>
              <a:rPr lang="en-US" sz="3145" i="1">
                <a:solidFill>
                  <a:srgbClr val="FFFFFF"/>
                </a:solidFill>
                <a:latin typeface="Calibri (MS) Italics"/>
                <a:ea typeface="Calibri (MS) Italics"/>
                <a:cs typeface="Calibri (MS) Italics"/>
                <a:sym typeface="Calibri (MS) Italics"/>
              </a:rPr>
              <a:t>: Demand &amp; Supply</a:t>
            </a:r>
          </a:p>
        </p:txBody>
      </p:sp>
      <p:sp>
        <p:nvSpPr>
          <p:cNvPr id="20" name="TextBox 20"/>
          <p:cNvSpPr txBox="1"/>
          <p:nvPr/>
        </p:nvSpPr>
        <p:spPr>
          <a:xfrm>
            <a:off x="0" y="9591295"/>
            <a:ext cx="2567934" cy="531587"/>
          </a:xfrm>
          <a:prstGeom prst="rect">
            <a:avLst/>
          </a:prstGeom>
        </p:spPr>
        <p:txBody>
          <a:bodyPr lIns="0" tIns="0" rIns="0" bIns="0" rtlCol="0" anchor="t">
            <a:spAutoFit/>
          </a:bodyPr>
          <a:lstStyle/>
          <a:p>
            <a:pPr algn="ctr">
              <a:lnSpc>
                <a:spcPts val="4404"/>
              </a:lnSpc>
            </a:pPr>
            <a:r>
              <a:rPr lang="en-US" sz="3145">
                <a:solidFill>
                  <a:srgbClr val="FFFFFF"/>
                </a:solidFill>
                <a:latin typeface="League Spartan"/>
                <a:ea typeface="League Spartan"/>
                <a:cs typeface="League Spartan"/>
                <a:sym typeface="League Spartan"/>
              </a:rPr>
              <a:t>STRAND 3</a:t>
            </a:r>
          </a:p>
        </p:txBody>
      </p:sp>
      <p:sp>
        <p:nvSpPr>
          <p:cNvPr id="21" name="Freeform 21"/>
          <p:cNvSpPr/>
          <p:nvPr/>
        </p:nvSpPr>
        <p:spPr>
          <a:xfrm>
            <a:off x="15048946" y="7853661"/>
            <a:ext cx="3239054" cy="2433339"/>
          </a:xfrm>
          <a:custGeom>
            <a:avLst/>
            <a:gdLst/>
            <a:ahLst/>
            <a:cxnLst/>
            <a:rect l="l" t="t" r="r" b="b"/>
            <a:pathLst>
              <a:path w="3239054" h="2433339">
                <a:moveTo>
                  <a:pt x="0" y="0"/>
                </a:moveTo>
                <a:lnTo>
                  <a:pt x="3239054" y="0"/>
                </a:lnTo>
                <a:lnTo>
                  <a:pt x="3239054" y="2433339"/>
                </a:lnTo>
                <a:lnTo>
                  <a:pt x="0" y="2433339"/>
                </a:lnTo>
                <a:lnTo>
                  <a:pt x="0" y="0"/>
                </a:lnTo>
                <a:close/>
              </a:path>
            </a:pathLst>
          </a:custGeom>
          <a:blipFill>
            <a:blip r:embed="rId5"/>
            <a:stretch>
              <a:fillRect/>
            </a:stretch>
          </a:blipFill>
        </p:spPr>
        <p:txBody>
          <a:bodyPr/>
          <a:lstStyle/>
          <a:p>
            <a:endParaRPr lang="en-US"/>
          </a:p>
        </p:txBody>
      </p:sp>
      <p:pic>
        <p:nvPicPr>
          <p:cNvPr id="22" name="Picture 22"/>
          <p:cNvPicPr>
            <a:picLocks noChangeAspect="1"/>
          </p:cNvPicPr>
          <p:nvPr>
            <a:videoFile r:link="rId1"/>
          </p:nvPr>
        </p:nvPicPr>
        <p:blipFill>
          <a:blip r:embed="rId6"/>
          <a:stretch>
            <a:fillRect/>
          </a:stretch>
        </p:blipFill>
        <p:spPr>
          <a:xfrm>
            <a:off x="1845516" y="2057400"/>
            <a:ext cx="13203431" cy="7426929"/>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8F7F5"/>
        </a:solidFill>
        <a:effectLst/>
      </p:bgPr>
    </p:bg>
    <p:spTree>
      <p:nvGrpSpPr>
        <p:cNvPr id="1" name=""/>
        <p:cNvGrpSpPr/>
        <p:nvPr/>
      </p:nvGrpSpPr>
      <p:grpSpPr>
        <a:xfrm>
          <a:off x="0" y="0"/>
          <a:ext cx="0" cy="0"/>
          <a:chOff x="0" y="0"/>
          <a:chExt cx="0" cy="0"/>
        </a:xfrm>
      </p:grpSpPr>
      <p:grpSp>
        <p:nvGrpSpPr>
          <p:cNvPr id="2" name="Group 2"/>
          <p:cNvGrpSpPr/>
          <p:nvPr/>
        </p:nvGrpSpPr>
        <p:grpSpPr>
          <a:xfrm>
            <a:off x="17485329" y="2452226"/>
            <a:ext cx="802671" cy="7834774"/>
            <a:chOff x="0" y="0"/>
            <a:chExt cx="182880" cy="1785072"/>
          </a:xfrm>
        </p:grpSpPr>
        <p:sp>
          <p:nvSpPr>
            <p:cNvPr id="3" name="Freeform 3"/>
            <p:cNvSpPr/>
            <p:nvPr/>
          </p:nvSpPr>
          <p:spPr>
            <a:xfrm>
              <a:off x="0" y="0"/>
              <a:ext cx="182880" cy="1785072"/>
            </a:xfrm>
            <a:custGeom>
              <a:avLst/>
              <a:gdLst/>
              <a:ahLst/>
              <a:cxnLst/>
              <a:rect l="l" t="t" r="r" b="b"/>
              <a:pathLst>
                <a:path w="182880" h="1785072">
                  <a:moveTo>
                    <a:pt x="0" y="0"/>
                  </a:moveTo>
                  <a:lnTo>
                    <a:pt x="182880" y="0"/>
                  </a:lnTo>
                  <a:lnTo>
                    <a:pt x="182880" y="1785072"/>
                  </a:lnTo>
                  <a:lnTo>
                    <a:pt x="0" y="1785072"/>
                  </a:lnTo>
                  <a:close/>
                </a:path>
              </a:pathLst>
            </a:custGeom>
            <a:solidFill>
              <a:srgbClr val="203D48"/>
            </a:solidFill>
          </p:spPr>
          <p:txBody>
            <a:bodyPr/>
            <a:lstStyle/>
            <a:p>
              <a:endParaRPr lang="en-US"/>
            </a:p>
          </p:txBody>
        </p:sp>
        <p:sp>
          <p:nvSpPr>
            <p:cNvPr id="4" name="TextBox 4"/>
            <p:cNvSpPr txBox="1"/>
            <p:nvPr/>
          </p:nvSpPr>
          <p:spPr>
            <a:xfrm>
              <a:off x="0" y="-57150"/>
              <a:ext cx="182880" cy="1842222"/>
            </a:xfrm>
            <a:prstGeom prst="rect">
              <a:avLst/>
            </a:prstGeom>
          </p:spPr>
          <p:txBody>
            <a:bodyPr lIns="50800" tIns="50800" rIns="50800" bIns="50800" rtlCol="0" anchor="ctr"/>
            <a:lstStyle/>
            <a:p>
              <a:pPr algn="ctr">
                <a:lnSpc>
                  <a:spcPts val="1960"/>
                </a:lnSpc>
              </a:pPr>
              <a:endParaRPr/>
            </a:p>
          </p:txBody>
        </p:sp>
      </p:grpSp>
      <p:grpSp>
        <p:nvGrpSpPr>
          <p:cNvPr id="5" name="Group 5"/>
          <p:cNvGrpSpPr/>
          <p:nvPr/>
        </p:nvGrpSpPr>
        <p:grpSpPr>
          <a:xfrm>
            <a:off x="17485329" y="0"/>
            <a:ext cx="802671" cy="2452226"/>
            <a:chOff x="0" y="0"/>
            <a:chExt cx="182880" cy="558714"/>
          </a:xfrm>
        </p:grpSpPr>
        <p:sp>
          <p:nvSpPr>
            <p:cNvPr id="6" name="Freeform 6"/>
            <p:cNvSpPr/>
            <p:nvPr/>
          </p:nvSpPr>
          <p:spPr>
            <a:xfrm>
              <a:off x="0" y="0"/>
              <a:ext cx="182880" cy="558714"/>
            </a:xfrm>
            <a:custGeom>
              <a:avLst/>
              <a:gdLst/>
              <a:ahLst/>
              <a:cxnLst/>
              <a:rect l="l" t="t" r="r" b="b"/>
              <a:pathLst>
                <a:path w="182880" h="558714">
                  <a:moveTo>
                    <a:pt x="0" y="0"/>
                  </a:moveTo>
                  <a:lnTo>
                    <a:pt x="182880" y="0"/>
                  </a:lnTo>
                  <a:lnTo>
                    <a:pt x="182880" y="558714"/>
                  </a:lnTo>
                  <a:lnTo>
                    <a:pt x="0" y="558714"/>
                  </a:lnTo>
                  <a:close/>
                </a:path>
              </a:pathLst>
            </a:custGeom>
            <a:solidFill>
              <a:srgbClr val="38B6FF"/>
            </a:solidFill>
          </p:spPr>
          <p:txBody>
            <a:bodyPr/>
            <a:lstStyle/>
            <a:p>
              <a:endParaRPr lang="en-US"/>
            </a:p>
          </p:txBody>
        </p:sp>
        <p:sp>
          <p:nvSpPr>
            <p:cNvPr id="7" name="TextBox 7"/>
            <p:cNvSpPr txBox="1"/>
            <p:nvPr/>
          </p:nvSpPr>
          <p:spPr>
            <a:xfrm>
              <a:off x="0" y="-57150"/>
              <a:ext cx="182880" cy="615864"/>
            </a:xfrm>
            <a:prstGeom prst="rect">
              <a:avLst/>
            </a:prstGeom>
          </p:spPr>
          <p:txBody>
            <a:bodyPr lIns="50800" tIns="50800" rIns="50800" bIns="50800" rtlCol="0" anchor="ctr"/>
            <a:lstStyle/>
            <a:p>
              <a:pPr algn="ctr">
                <a:lnSpc>
                  <a:spcPts val="1960"/>
                </a:lnSpc>
              </a:pPr>
              <a:endParaRPr/>
            </a:p>
          </p:txBody>
        </p:sp>
      </p:grpSp>
      <p:grpSp>
        <p:nvGrpSpPr>
          <p:cNvPr id="8" name="Group 8"/>
          <p:cNvGrpSpPr/>
          <p:nvPr/>
        </p:nvGrpSpPr>
        <p:grpSpPr>
          <a:xfrm rot="-5400000">
            <a:off x="15822878" y="8755328"/>
            <a:ext cx="893192" cy="2170151"/>
            <a:chOff x="0" y="0"/>
            <a:chExt cx="1190923" cy="2893535"/>
          </a:xfrm>
        </p:grpSpPr>
        <p:grpSp>
          <p:nvGrpSpPr>
            <p:cNvPr id="9" name="Group 9"/>
            <p:cNvGrpSpPr/>
            <p:nvPr/>
          </p:nvGrpSpPr>
          <p:grpSpPr>
            <a:xfrm>
              <a:off x="141517" y="2519095"/>
              <a:ext cx="1028813" cy="374440"/>
              <a:chOff x="0" y="0"/>
              <a:chExt cx="1886901" cy="686745"/>
            </a:xfrm>
          </p:grpSpPr>
          <p:sp>
            <p:nvSpPr>
              <p:cNvPr id="10" name="Freeform 10"/>
              <p:cNvSpPr/>
              <p:nvPr/>
            </p:nvSpPr>
            <p:spPr>
              <a:xfrm>
                <a:off x="0" y="0"/>
                <a:ext cx="1886901" cy="686745"/>
              </a:xfrm>
              <a:custGeom>
                <a:avLst/>
                <a:gdLst/>
                <a:ahLst/>
                <a:cxnLst/>
                <a:rect l="l" t="t" r="r" b="b"/>
                <a:pathLst>
                  <a:path w="1886901" h="686745">
                    <a:moveTo>
                      <a:pt x="343372" y="0"/>
                    </a:moveTo>
                    <a:lnTo>
                      <a:pt x="1543529" y="0"/>
                    </a:lnTo>
                    <a:cubicBezTo>
                      <a:pt x="1733168" y="0"/>
                      <a:pt x="1886901" y="153733"/>
                      <a:pt x="1886901" y="343372"/>
                    </a:cubicBezTo>
                    <a:lnTo>
                      <a:pt x="1886901" y="343372"/>
                    </a:lnTo>
                    <a:cubicBezTo>
                      <a:pt x="1886901" y="533012"/>
                      <a:pt x="1733168" y="686745"/>
                      <a:pt x="1543529" y="686745"/>
                    </a:cubicBezTo>
                    <a:lnTo>
                      <a:pt x="343372" y="686745"/>
                    </a:lnTo>
                    <a:cubicBezTo>
                      <a:pt x="153733" y="686745"/>
                      <a:pt x="0" y="533012"/>
                      <a:pt x="0" y="343372"/>
                    </a:cubicBezTo>
                    <a:lnTo>
                      <a:pt x="0" y="343372"/>
                    </a:lnTo>
                    <a:cubicBezTo>
                      <a:pt x="0" y="153733"/>
                      <a:pt x="153733" y="0"/>
                      <a:pt x="343372" y="0"/>
                    </a:cubicBezTo>
                    <a:close/>
                  </a:path>
                </a:pathLst>
              </a:custGeom>
              <a:solidFill>
                <a:srgbClr val="94E3FF"/>
              </a:solidFill>
              <a:ln cap="rnd">
                <a:noFill/>
                <a:prstDash val="solid"/>
                <a:round/>
              </a:ln>
            </p:spPr>
            <p:txBody>
              <a:bodyPr/>
              <a:lstStyle/>
              <a:p>
                <a:endParaRPr lang="en-US"/>
              </a:p>
            </p:txBody>
          </p:sp>
          <p:sp>
            <p:nvSpPr>
              <p:cNvPr id="11" name="TextBox 11"/>
              <p:cNvSpPr txBox="1"/>
              <p:nvPr/>
            </p:nvSpPr>
            <p:spPr>
              <a:xfrm>
                <a:off x="0" y="-9525"/>
                <a:ext cx="1886901" cy="696270"/>
              </a:xfrm>
              <a:prstGeom prst="rect">
                <a:avLst/>
              </a:prstGeom>
            </p:spPr>
            <p:txBody>
              <a:bodyPr lIns="50800" tIns="50800" rIns="50800" bIns="50800" rtlCol="0" anchor="ctr"/>
              <a:lstStyle/>
              <a:p>
                <a:pPr algn="ctr">
                  <a:lnSpc>
                    <a:spcPts val="308"/>
                  </a:lnSpc>
                </a:pPr>
                <a:endParaRPr/>
              </a:p>
            </p:txBody>
          </p:sp>
        </p:grpSp>
        <p:sp>
          <p:nvSpPr>
            <p:cNvPr id="12" name="TextBox 12"/>
            <p:cNvSpPr txBox="1"/>
            <p:nvPr/>
          </p:nvSpPr>
          <p:spPr>
            <a:xfrm>
              <a:off x="441088" y="2698700"/>
              <a:ext cx="429671" cy="150386"/>
            </a:xfrm>
            <a:prstGeom prst="rect">
              <a:avLst/>
            </a:prstGeom>
          </p:spPr>
          <p:txBody>
            <a:bodyPr lIns="0" tIns="0" rIns="0" bIns="0" rtlCol="0" anchor="t">
              <a:spAutoFit/>
            </a:bodyPr>
            <a:lstStyle/>
            <a:p>
              <a:pPr algn="ctr">
                <a:lnSpc>
                  <a:spcPts val="581"/>
                </a:lnSpc>
              </a:pPr>
              <a:r>
                <a:rPr lang="en-US" sz="1163">
                  <a:solidFill>
                    <a:srgbClr val="203D48"/>
                  </a:solidFill>
                  <a:latin typeface="League Spartan"/>
                  <a:ea typeface="League Spartan"/>
                  <a:cs typeface="League Spartan"/>
                  <a:sym typeface="League Spartan"/>
                </a:rPr>
                <a:t>HUB</a:t>
              </a:r>
            </a:p>
          </p:txBody>
        </p:sp>
        <p:sp>
          <p:nvSpPr>
            <p:cNvPr id="13" name="TextBox 13"/>
            <p:cNvSpPr txBox="1"/>
            <p:nvPr/>
          </p:nvSpPr>
          <p:spPr>
            <a:xfrm rot="5400000">
              <a:off x="-972822" y="972822"/>
              <a:ext cx="2485990" cy="540345"/>
            </a:xfrm>
            <a:prstGeom prst="rect">
              <a:avLst/>
            </a:prstGeom>
          </p:spPr>
          <p:txBody>
            <a:bodyPr lIns="0" tIns="0" rIns="0" bIns="0" rtlCol="0" anchor="t">
              <a:spAutoFit/>
            </a:bodyPr>
            <a:lstStyle/>
            <a:p>
              <a:pPr algn="ctr">
                <a:lnSpc>
                  <a:spcPts val="2752"/>
                </a:lnSpc>
              </a:pPr>
              <a:r>
                <a:rPr lang="en-US" sz="3127" spc="-200">
                  <a:solidFill>
                    <a:srgbClr val="203D48"/>
                  </a:solidFill>
                  <a:latin typeface="League Spartan"/>
                  <a:ea typeface="League Spartan"/>
                  <a:cs typeface="League Spartan"/>
                  <a:sym typeface="League Spartan"/>
                </a:rPr>
                <a:t>BUSINESS</a:t>
              </a:r>
            </a:p>
          </p:txBody>
        </p:sp>
        <p:sp>
          <p:nvSpPr>
            <p:cNvPr id="14" name="TextBox 14"/>
            <p:cNvSpPr txBox="1"/>
            <p:nvPr/>
          </p:nvSpPr>
          <p:spPr>
            <a:xfrm rot="5400000">
              <a:off x="-511064" y="994145"/>
              <a:ext cx="2522727" cy="622797"/>
            </a:xfrm>
            <a:prstGeom prst="rect">
              <a:avLst/>
            </a:prstGeom>
          </p:spPr>
          <p:txBody>
            <a:bodyPr lIns="0" tIns="0" rIns="0" bIns="0" rtlCol="0" anchor="t">
              <a:spAutoFit/>
            </a:bodyPr>
            <a:lstStyle/>
            <a:p>
              <a:pPr algn="l">
                <a:lnSpc>
                  <a:spcPts val="3194"/>
                </a:lnSpc>
              </a:pPr>
              <a:r>
                <a:rPr lang="en-US" sz="3630" spc="-232">
                  <a:solidFill>
                    <a:srgbClr val="203D48"/>
                  </a:solidFill>
                  <a:latin typeface="League Spartan"/>
                  <a:ea typeface="League Spartan"/>
                  <a:cs typeface="League Spartan"/>
                  <a:sym typeface="League Spartan"/>
                </a:rPr>
                <a:t>JC</a:t>
              </a:r>
            </a:p>
          </p:txBody>
        </p:sp>
        <p:sp>
          <p:nvSpPr>
            <p:cNvPr id="15" name="Freeform 15"/>
            <p:cNvSpPr/>
            <p:nvPr/>
          </p:nvSpPr>
          <p:spPr>
            <a:xfrm rot="5400000">
              <a:off x="244242" y="1424020"/>
              <a:ext cx="1379498" cy="513863"/>
            </a:xfrm>
            <a:custGeom>
              <a:avLst/>
              <a:gdLst/>
              <a:ahLst/>
              <a:cxnLst/>
              <a:rect l="l" t="t" r="r" b="b"/>
              <a:pathLst>
                <a:path w="1379498" h="513863">
                  <a:moveTo>
                    <a:pt x="0" y="0"/>
                  </a:moveTo>
                  <a:lnTo>
                    <a:pt x="1379498" y="0"/>
                  </a:lnTo>
                  <a:lnTo>
                    <a:pt x="1379498" y="513863"/>
                  </a:lnTo>
                  <a:lnTo>
                    <a:pt x="0" y="51386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sp>
        <p:nvSpPr>
          <p:cNvPr id="16" name="TextBox 16"/>
          <p:cNvSpPr txBox="1"/>
          <p:nvPr/>
        </p:nvSpPr>
        <p:spPr>
          <a:xfrm>
            <a:off x="3111897" y="2395076"/>
            <a:ext cx="11843289" cy="6869430"/>
          </a:xfrm>
          <a:prstGeom prst="rect">
            <a:avLst/>
          </a:prstGeom>
        </p:spPr>
        <p:txBody>
          <a:bodyPr lIns="0" tIns="0" rIns="0" bIns="0" rtlCol="0" anchor="t">
            <a:spAutoFit/>
          </a:bodyPr>
          <a:lstStyle/>
          <a:p>
            <a:pPr algn="l">
              <a:lnSpc>
                <a:spcPts val="4480"/>
              </a:lnSpc>
            </a:pPr>
            <a:r>
              <a:rPr lang="en-US" sz="3200" b="1">
                <a:solidFill>
                  <a:srgbClr val="203C48"/>
                </a:solidFill>
                <a:latin typeface="Garet Bold"/>
                <a:ea typeface="Garet Bold"/>
                <a:cs typeface="Garet Bold"/>
                <a:sym typeface="Garet Bold"/>
              </a:rPr>
              <a:t> 4. Can you think of any other situation where thousands of people are fighting over  a limited number of items? </a:t>
            </a:r>
          </a:p>
          <a:p>
            <a:pPr algn="l">
              <a:lnSpc>
                <a:spcPts val="4480"/>
              </a:lnSpc>
            </a:pPr>
            <a:endParaRPr lang="en-US" sz="3200" b="1">
              <a:solidFill>
                <a:srgbClr val="203C48"/>
              </a:solidFill>
              <a:latin typeface="Garet Bold"/>
              <a:ea typeface="Garet Bold"/>
              <a:cs typeface="Garet Bold"/>
              <a:sym typeface="Garet Bold"/>
            </a:endParaRPr>
          </a:p>
          <a:p>
            <a:pPr algn="l">
              <a:lnSpc>
                <a:spcPts val="4480"/>
              </a:lnSpc>
            </a:pPr>
            <a:r>
              <a:rPr lang="en-US" sz="3200" b="1">
                <a:solidFill>
                  <a:srgbClr val="203C48"/>
                </a:solidFill>
                <a:latin typeface="Garet Bold"/>
                <a:ea typeface="Garet Bold"/>
                <a:cs typeface="Garet Bold"/>
                <a:sym typeface="Garet Bold"/>
              </a:rPr>
              <a:t>5. Try to pick two words from this list that could describe this situation where the demand is higher than the supply of an item: </a:t>
            </a:r>
          </a:p>
          <a:p>
            <a:pPr algn="l">
              <a:lnSpc>
                <a:spcPts val="4480"/>
              </a:lnSpc>
            </a:pPr>
            <a:endParaRPr lang="en-US" sz="3200" b="1">
              <a:solidFill>
                <a:srgbClr val="203C48"/>
              </a:solidFill>
              <a:latin typeface="Garet Bold"/>
              <a:ea typeface="Garet Bold"/>
              <a:cs typeface="Garet Bold"/>
              <a:sym typeface="Garet Bold"/>
            </a:endParaRPr>
          </a:p>
          <a:p>
            <a:pPr algn="l">
              <a:lnSpc>
                <a:spcPts val="4759"/>
              </a:lnSpc>
            </a:pPr>
            <a:r>
              <a:rPr lang="en-US" sz="3399" b="1">
                <a:solidFill>
                  <a:srgbClr val="203C48"/>
                </a:solidFill>
                <a:latin typeface="Garet Bold"/>
                <a:ea typeface="Garet Bold"/>
                <a:cs typeface="Garet Bold"/>
                <a:sym typeface="Garet Bold"/>
              </a:rPr>
              <a:t>       </a:t>
            </a:r>
            <a:r>
              <a:rPr lang="en-US" sz="3399" b="1">
                <a:solidFill>
                  <a:srgbClr val="02B1FF"/>
                </a:solidFill>
                <a:latin typeface="Garet Bold"/>
                <a:ea typeface="Garet Bold"/>
                <a:cs typeface="Garet Bold"/>
                <a:sym typeface="Garet Bold"/>
              </a:rPr>
              <a:t>Surplus                        Shortage                     Scarcity  </a:t>
            </a:r>
          </a:p>
          <a:p>
            <a:pPr algn="l">
              <a:lnSpc>
                <a:spcPts val="4759"/>
              </a:lnSpc>
            </a:pPr>
            <a:r>
              <a:rPr lang="en-US" sz="3399" b="1">
                <a:solidFill>
                  <a:srgbClr val="02B1FF"/>
                </a:solidFill>
                <a:latin typeface="Garet Bold"/>
                <a:ea typeface="Garet Bold"/>
                <a:cs typeface="Garet Bold"/>
                <a:sym typeface="Garet Bold"/>
              </a:rPr>
              <a:t>      </a:t>
            </a:r>
          </a:p>
          <a:p>
            <a:pPr algn="l">
              <a:lnSpc>
                <a:spcPts val="4759"/>
              </a:lnSpc>
            </a:pPr>
            <a:r>
              <a:rPr lang="en-US" sz="3399" b="1">
                <a:solidFill>
                  <a:srgbClr val="02B1FF"/>
                </a:solidFill>
                <a:latin typeface="Garet Bold"/>
                <a:ea typeface="Garet Bold"/>
                <a:cs typeface="Garet Bold"/>
                <a:sym typeface="Garet Bold"/>
              </a:rPr>
              <a:t>                        Excess              Equilibrium/Balanced</a:t>
            </a:r>
          </a:p>
          <a:p>
            <a:pPr algn="l">
              <a:lnSpc>
                <a:spcPts val="4759"/>
              </a:lnSpc>
            </a:pPr>
            <a:endParaRPr lang="en-US" sz="3399" b="1">
              <a:solidFill>
                <a:srgbClr val="02B1FF"/>
              </a:solidFill>
              <a:latin typeface="Garet Bold"/>
              <a:ea typeface="Garet Bold"/>
              <a:cs typeface="Garet Bold"/>
              <a:sym typeface="Garet Bold"/>
            </a:endParaRPr>
          </a:p>
        </p:txBody>
      </p:sp>
      <p:sp>
        <p:nvSpPr>
          <p:cNvPr id="17" name="TextBox 17"/>
          <p:cNvSpPr txBox="1"/>
          <p:nvPr/>
        </p:nvSpPr>
        <p:spPr>
          <a:xfrm rot="5400000">
            <a:off x="17053066" y="3348898"/>
            <a:ext cx="1724348" cy="531587"/>
          </a:xfrm>
          <a:prstGeom prst="rect">
            <a:avLst/>
          </a:prstGeom>
        </p:spPr>
        <p:txBody>
          <a:bodyPr lIns="0" tIns="0" rIns="0" bIns="0" rtlCol="0" anchor="t">
            <a:spAutoFit/>
          </a:bodyPr>
          <a:lstStyle/>
          <a:p>
            <a:pPr algn="ctr">
              <a:lnSpc>
                <a:spcPts val="4404"/>
              </a:lnSpc>
            </a:pPr>
            <a:r>
              <a:rPr lang="en-US" sz="3145">
                <a:solidFill>
                  <a:srgbClr val="FFFFFF"/>
                </a:solidFill>
                <a:latin typeface="League Spartan"/>
                <a:ea typeface="League Spartan"/>
                <a:cs typeface="League Spartan"/>
                <a:sym typeface="League Spartan"/>
              </a:rPr>
              <a:t>CH 29:</a:t>
            </a:r>
          </a:p>
        </p:txBody>
      </p:sp>
      <p:sp>
        <p:nvSpPr>
          <p:cNvPr id="18" name="TextBox 18"/>
          <p:cNvSpPr txBox="1"/>
          <p:nvPr/>
        </p:nvSpPr>
        <p:spPr>
          <a:xfrm rot="5400000">
            <a:off x="15497791" y="6933321"/>
            <a:ext cx="4911099" cy="607788"/>
          </a:xfrm>
          <a:prstGeom prst="rect">
            <a:avLst/>
          </a:prstGeom>
        </p:spPr>
        <p:txBody>
          <a:bodyPr lIns="0" tIns="0" rIns="0" bIns="0" rtlCol="0" anchor="t">
            <a:spAutoFit/>
          </a:bodyPr>
          <a:lstStyle/>
          <a:p>
            <a:pPr algn="l">
              <a:lnSpc>
                <a:spcPts val="4404"/>
              </a:lnSpc>
              <a:spcBef>
                <a:spcPct val="0"/>
              </a:spcBef>
            </a:pPr>
            <a:r>
              <a:rPr lang="en-US" sz="3145" b="1" i="1">
                <a:solidFill>
                  <a:srgbClr val="FFFFFF"/>
                </a:solidFill>
                <a:latin typeface="Calibri (MS) Bold Italics"/>
                <a:ea typeface="Calibri (MS) Bold Italics"/>
                <a:cs typeface="Calibri (MS) Bold Italics"/>
                <a:sym typeface="Calibri (MS) Bold Italics"/>
              </a:rPr>
              <a:t>LO 3.3</a:t>
            </a:r>
            <a:r>
              <a:rPr lang="en-US" sz="3145" i="1">
                <a:solidFill>
                  <a:srgbClr val="FFFFFF"/>
                </a:solidFill>
                <a:latin typeface="Calibri (MS) Italics"/>
                <a:ea typeface="Calibri (MS) Italics"/>
                <a:cs typeface="Calibri (MS) Italics"/>
                <a:sym typeface="Calibri (MS) Italics"/>
              </a:rPr>
              <a:t>: Demand &amp; Supply</a:t>
            </a:r>
          </a:p>
        </p:txBody>
      </p:sp>
      <p:sp>
        <p:nvSpPr>
          <p:cNvPr id="19" name="TextBox 19"/>
          <p:cNvSpPr txBox="1"/>
          <p:nvPr/>
        </p:nvSpPr>
        <p:spPr>
          <a:xfrm>
            <a:off x="1028700" y="854764"/>
            <a:ext cx="16009683" cy="1392307"/>
          </a:xfrm>
          <a:prstGeom prst="rect">
            <a:avLst/>
          </a:prstGeom>
        </p:spPr>
        <p:txBody>
          <a:bodyPr lIns="0" tIns="0" rIns="0" bIns="0" rtlCol="0" anchor="t">
            <a:spAutoFit/>
          </a:bodyPr>
          <a:lstStyle/>
          <a:p>
            <a:pPr algn="l">
              <a:lnSpc>
                <a:spcPts val="11458"/>
              </a:lnSpc>
            </a:pPr>
            <a:r>
              <a:rPr lang="en-US" sz="8184" b="1">
                <a:solidFill>
                  <a:srgbClr val="38B6FF"/>
                </a:solidFill>
                <a:latin typeface="Garet Bold"/>
                <a:ea typeface="Garet Bold"/>
                <a:cs typeface="Garet Bold"/>
                <a:sym typeface="Garet Bold"/>
              </a:rPr>
              <a:t>Introduction Activity (Pg1)</a:t>
            </a:r>
          </a:p>
        </p:txBody>
      </p:sp>
      <p:sp>
        <p:nvSpPr>
          <p:cNvPr id="20" name="TextBox 20"/>
          <p:cNvSpPr txBox="1"/>
          <p:nvPr/>
        </p:nvSpPr>
        <p:spPr>
          <a:xfrm rot="5400000">
            <a:off x="16686664" y="962782"/>
            <a:ext cx="2457152" cy="531587"/>
          </a:xfrm>
          <a:prstGeom prst="rect">
            <a:avLst/>
          </a:prstGeom>
        </p:spPr>
        <p:txBody>
          <a:bodyPr lIns="0" tIns="0" rIns="0" bIns="0" rtlCol="0" anchor="t">
            <a:spAutoFit/>
          </a:bodyPr>
          <a:lstStyle/>
          <a:p>
            <a:pPr algn="ctr">
              <a:lnSpc>
                <a:spcPts val="4404"/>
              </a:lnSpc>
            </a:pPr>
            <a:r>
              <a:rPr lang="en-US" sz="3145">
                <a:solidFill>
                  <a:srgbClr val="FFFFFF"/>
                </a:solidFill>
                <a:latin typeface="League Spartan"/>
                <a:ea typeface="League Spartan"/>
                <a:cs typeface="League Spartan"/>
                <a:sym typeface="League Spartan"/>
              </a:rPr>
              <a:t>STRAND 3</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D96C4C"/>
        </a:solidFill>
        <a:effectLst/>
      </p:bgPr>
    </p:bg>
    <p:spTree>
      <p:nvGrpSpPr>
        <p:cNvPr id="1" name=""/>
        <p:cNvGrpSpPr/>
        <p:nvPr/>
      </p:nvGrpSpPr>
      <p:grpSpPr>
        <a:xfrm>
          <a:off x="0" y="0"/>
          <a:ext cx="0" cy="0"/>
          <a:chOff x="0" y="0"/>
          <a:chExt cx="0" cy="0"/>
        </a:xfrm>
      </p:grpSpPr>
      <p:sp>
        <p:nvSpPr>
          <p:cNvPr id="2" name="TextBox 2"/>
          <p:cNvSpPr txBox="1"/>
          <p:nvPr/>
        </p:nvSpPr>
        <p:spPr>
          <a:xfrm>
            <a:off x="1139158" y="5778499"/>
            <a:ext cx="16009683" cy="3479801"/>
          </a:xfrm>
          <a:prstGeom prst="rect">
            <a:avLst/>
          </a:prstGeom>
        </p:spPr>
        <p:txBody>
          <a:bodyPr lIns="0" tIns="0" rIns="0" bIns="0" rtlCol="0" anchor="t">
            <a:spAutoFit/>
          </a:bodyPr>
          <a:lstStyle/>
          <a:p>
            <a:pPr algn="ctr">
              <a:lnSpc>
                <a:spcPts val="13999"/>
              </a:lnSpc>
            </a:pPr>
            <a:r>
              <a:rPr lang="en-US" sz="9999" b="1">
                <a:solidFill>
                  <a:srgbClr val="FFFFFF"/>
                </a:solidFill>
                <a:latin typeface="Garet Bold"/>
                <a:ea typeface="Garet Bold"/>
                <a:cs typeface="Garet Bold"/>
                <a:sym typeface="Garet Bold"/>
              </a:rPr>
              <a:t>Workbook Qs</a:t>
            </a:r>
          </a:p>
          <a:p>
            <a:pPr algn="ctr">
              <a:lnSpc>
                <a:spcPts val="13999"/>
              </a:lnSpc>
            </a:pPr>
            <a:r>
              <a:rPr lang="en-US" sz="9999" b="1">
                <a:solidFill>
                  <a:srgbClr val="FFFFFF"/>
                </a:solidFill>
                <a:latin typeface="Garet Bold"/>
                <a:ea typeface="Garet Bold"/>
                <a:cs typeface="Garet Bold"/>
                <a:sym typeface="Garet Bold"/>
              </a:rPr>
              <a:t>Q17 -&gt; Q18</a:t>
            </a:r>
          </a:p>
        </p:txBody>
      </p:sp>
      <p:sp>
        <p:nvSpPr>
          <p:cNvPr id="3" name="Freeform 3"/>
          <p:cNvSpPr/>
          <p:nvPr/>
        </p:nvSpPr>
        <p:spPr>
          <a:xfrm>
            <a:off x="184584" y="-3567882"/>
            <a:ext cx="18103416" cy="7135763"/>
          </a:xfrm>
          <a:custGeom>
            <a:avLst/>
            <a:gdLst/>
            <a:ahLst/>
            <a:cxnLst/>
            <a:rect l="l" t="t" r="r" b="b"/>
            <a:pathLst>
              <a:path w="18103416" h="7135763">
                <a:moveTo>
                  <a:pt x="0" y="0"/>
                </a:moveTo>
                <a:lnTo>
                  <a:pt x="18103416" y="0"/>
                </a:lnTo>
                <a:lnTo>
                  <a:pt x="18103416" y="7135764"/>
                </a:lnTo>
                <a:lnTo>
                  <a:pt x="0" y="713576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4" name="Freeform 4"/>
          <p:cNvSpPr/>
          <p:nvPr/>
        </p:nvSpPr>
        <p:spPr>
          <a:xfrm>
            <a:off x="7041931" y="1028700"/>
            <a:ext cx="4204138" cy="4114800"/>
          </a:xfrm>
          <a:custGeom>
            <a:avLst/>
            <a:gdLst/>
            <a:ahLst/>
            <a:cxnLst/>
            <a:rect l="l" t="t" r="r" b="b"/>
            <a:pathLst>
              <a:path w="4204138" h="4114800">
                <a:moveTo>
                  <a:pt x="0" y="0"/>
                </a:moveTo>
                <a:lnTo>
                  <a:pt x="4204138" y="0"/>
                </a:lnTo>
                <a:lnTo>
                  <a:pt x="4204138" y="4114800"/>
                </a:lnTo>
                <a:lnTo>
                  <a:pt x="0" y="411480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9968777" y="1967777"/>
            <a:ext cx="802671" cy="15835774"/>
            <a:chOff x="0" y="0"/>
            <a:chExt cx="182880" cy="3608017"/>
          </a:xfrm>
        </p:grpSpPr>
        <p:sp>
          <p:nvSpPr>
            <p:cNvPr id="3" name="Freeform 3"/>
            <p:cNvSpPr/>
            <p:nvPr/>
          </p:nvSpPr>
          <p:spPr>
            <a:xfrm>
              <a:off x="0" y="0"/>
              <a:ext cx="182880" cy="3608017"/>
            </a:xfrm>
            <a:custGeom>
              <a:avLst/>
              <a:gdLst/>
              <a:ahLst/>
              <a:cxnLst/>
              <a:rect l="l" t="t" r="r" b="b"/>
              <a:pathLst>
                <a:path w="182880" h="3608017">
                  <a:moveTo>
                    <a:pt x="0" y="0"/>
                  </a:moveTo>
                  <a:lnTo>
                    <a:pt x="182880" y="0"/>
                  </a:lnTo>
                  <a:lnTo>
                    <a:pt x="182880" y="3608017"/>
                  </a:lnTo>
                  <a:lnTo>
                    <a:pt x="0" y="3608017"/>
                  </a:lnTo>
                  <a:close/>
                </a:path>
              </a:pathLst>
            </a:custGeom>
            <a:solidFill>
              <a:srgbClr val="203D48"/>
            </a:solidFill>
          </p:spPr>
          <p:txBody>
            <a:bodyPr/>
            <a:lstStyle/>
            <a:p>
              <a:endParaRPr lang="en-US"/>
            </a:p>
          </p:txBody>
        </p:sp>
        <p:sp>
          <p:nvSpPr>
            <p:cNvPr id="4" name="TextBox 4"/>
            <p:cNvSpPr txBox="1"/>
            <p:nvPr/>
          </p:nvSpPr>
          <p:spPr>
            <a:xfrm>
              <a:off x="0" y="-57150"/>
              <a:ext cx="182880" cy="3665167"/>
            </a:xfrm>
            <a:prstGeom prst="rect">
              <a:avLst/>
            </a:prstGeom>
          </p:spPr>
          <p:txBody>
            <a:bodyPr lIns="50800" tIns="50800" rIns="50800" bIns="50800" rtlCol="0" anchor="ctr"/>
            <a:lstStyle/>
            <a:p>
              <a:pPr algn="ctr">
                <a:lnSpc>
                  <a:spcPts val="1960"/>
                </a:lnSpc>
              </a:pPr>
              <a:endParaRPr/>
            </a:p>
          </p:txBody>
        </p:sp>
      </p:grpSp>
      <p:grpSp>
        <p:nvGrpSpPr>
          <p:cNvPr id="5" name="Group 5"/>
          <p:cNvGrpSpPr/>
          <p:nvPr/>
        </p:nvGrpSpPr>
        <p:grpSpPr>
          <a:xfrm rot="-5400000">
            <a:off x="824777" y="8659552"/>
            <a:ext cx="802671" cy="2452226"/>
            <a:chOff x="0" y="0"/>
            <a:chExt cx="182880" cy="558714"/>
          </a:xfrm>
        </p:grpSpPr>
        <p:sp>
          <p:nvSpPr>
            <p:cNvPr id="6" name="Freeform 6"/>
            <p:cNvSpPr/>
            <p:nvPr/>
          </p:nvSpPr>
          <p:spPr>
            <a:xfrm>
              <a:off x="0" y="0"/>
              <a:ext cx="182880" cy="558714"/>
            </a:xfrm>
            <a:custGeom>
              <a:avLst/>
              <a:gdLst/>
              <a:ahLst/>
              <a:cxnLst/>
              <a:rect l="l" t="t" r="r" b="b"/>
              <a:pathLst>
                <a:path w="182880" h="558714">
                  <a:moveTo>
                    <a:pt x="0" y="0"/>
                  </a:moveTo>
                  <a:lnTo>
                    <a:pt x="182880" y="0"/>
                  </a:lnTo>
                  <a:lnTo>
                    <a:pt x="182880" y="558714"/>
                  </a:lnTo>
                  <a:lnTo>
                    <a:pt x="0" y="558714"/>
                  </a:lnTo>
                  <a:close/>
                </a:path>
              </a:pathLst>
            </a:custGeom>
            <a:solidFill>
              <a:srgbClr val="38B6FF"/>
            </a:solidFill>
          </p:spPr>
          <p:txBody>
            <a:bodyPr/>
            <a:lstStyle/>
            <a:p>
              <a:endParaRPr lang="en-US"/>
            </a:p>
          </p:txBody>
        </p:sp>
        <p:sp>
          <p:nvSpPr>
            <p:cNvPr id="7" name="TextBox 7"/>
            <p:cNvSpPr txBox="1"/>
            <p:nvPr/>
          </p:nvSpPr>
          <p:spPr>
            <a:xfrm>
              <a:off x="0" y="-57150"/>
              <a:ext cx="182880" cy="615864"/>
            </a:xfrm>
            <a:prstGeom prst="rect">
              <a:avLst/>
            </a:prstGeom>
          </p:spPr>
          <p:txBody>
            <a:bodyPr lIns="50800" tIns="50800" rIns="50800" bIns="50800" rtlCol="0" anchor="ctr"/>
            <a:lstStyle/>
            <a:p>
              <a:pPr algn="ctr">
                <a:lnSpc>
                  <a:spcPts val="1960"/>
                </a:lnSpc>
              </a:pPr>
              <a:endParaRPr/>
            </a:p>
          </p:txBody>
        </p:sp>
      </p:grpSp>
      <p:sp>
        <p:nvSpPr>
          <p:cNvPr id="8" name="Freeform 8"/>
          <p:cNvSpPr/>
          <p:nvPr/>
        </p:nvSpPr>
        <p:spPr>
          <a:xfrm rot="-597275">
            <a:off x="-3368911" y="-2959270"/>
            <a:ext cx="4075990" cy="4075990"/>
          </a:xfrm>
          <a:custGeom>
            <a:avLst/>
            <a:gdLst/>
            <a:ahLst/>
            <a:cxnLst/>
            <a:rect l="l" t="t" r="r" b="b"/>
            <a:pathLst>
              <a:path w="4075990" h="4075990">
                <a:moveTo>
                  <a:pt x="0" y="0"/>
                </a:moveTo>
                <a:lnTo>
                  <a:pt x="4075990" y="0"/>
                </a:lnTo>
                <a:lnTo>
                  <a:pt x="4075990" y="4075989"/>
                </a:lnTo>
                <a:lnTo>
                  <a:pt x="0" y="407598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9" name="TextBox 9"/>
          <p:cNvSpPr txBox="1"/>
          <p:nvPr/>
        </p:nvSpPr>
        <p:spPr>
          <a:xfrm>
            <a:off x="1028700" y="2297409"/>
            <a:ext cx="15089149" cy="3347720"/>
          </a:xfrm>
          <a:prstGeom prst="rect">
            <a:avLst/>
          </a:prstGeom>
        </p:spPr>
        <p:txBody>
          <a:bodyPr lIns="0" tIns="0" rIns="0" bIns="0" rtlCol="0" anchor="t">
            <a:spAutoFit/>
          </a:bodyPr>
          <a:lstStyle/>
          <a:p>
            <a:pPr algn="l">
              <a:lnSpc>
                <a:spcPts val="4480"/>
              </a:lnSpc>
            </a:pPr>
            <a:r>
              <a:rPr lang="en-US" sz="3200">
                <a:solidFill>
                  <a:srgbClr val="203C48"/>
                </a:solidFill>
                <a:latin typeface="Garet"/>
                <a:ea typeface="Garet"/>
                <a:cs typeface="Garet"/>
                <a:sym typeface="Garet"/>
              </a:rPr>
              <a:t>Supply shows the amount of a good or service that sellers are willing and able to sell at different prices.</a:t>
            </a:r>
          </a:p>
          <a:p>
            <a:pPr algn="l">
              <a:lnSpc>
                <a:spcPts val="4480"/>
              </a:lnSpc>
            </a:pPr>
            <a:endParaRPr lang="en-US" sz="3200">
              <a:solidFill>
                <a:srgbClr val="203C48"/>
              </a:solidFill>
              <a:latin typeface="Garet"/>
              <a:ea typeface="Garet"/>
              <a:cs typeface="Garet"/>
              <a:sym typeface="Garet"/>
            </a:endParaRPr>
          </a:p>
          <a:p>
            <a:pPr algn="l">
              <a:lnSpc>
                <a:spcPts val="4480"/>
              </a:lnSpc>
            </a:pPr>
            <a:r>
              <a:rPr lang="en-US" sz="3200">
                <a:solidFill>
                  <a:srgbClr val="203C48"/>
                </a:solidFill>
                <a:latin typeface="Garet"/>
                <a:ea typeface="Garet"/>
                <a:cs typeface="Garet"/>
                <a:sym typeface="Garet"/>
              </a:rPr>
              <a:t>The law of supply shows the relationship between price and quantity supplied:</a:t>
            </a:r>
          </a:p>
          <a:p>
            <a:pPr algn="l">
              <a:lnSpc>
                <a:spcPts val="4480"/>
              </a:lnSpc>
            </a:pPr>
            <a:endParaRPr lang="en-US" sz="3200">
              <a:solidFill>
                <a:srgbClr val="203C48"/>
              </a:solidFill>
              <a:latin typeface="Garet"/>
              <a:ea typeface="Garet"/>
              <a:cs typeface="Garet"/>
              <a:sym typeface="Garet"/>
            </a:endParaRPr>
          </a:p>
        </p:txBody>
      </p:sp>
      <p:sp>
        <p:nvSpPr>
          <p:cNvPr id="10" name="TextBox 10"/>
          <p:cNvSpPr txBox="1"/>
          <p:nvPr/>
        </p:nvSpPr>
        <p:spPr>
          <a:xfrm>
            <a:off x="2752518" y="9591295"/>
            <a:ext cx="1724348" cy="531587"/>
          </a:xfrm>
          <a:prstGeom prst="rect">
            <a:avLst/>
          </a:prstGeom>
        </p:spPr>
        <p:txBody>
          <a:bodyPr lIns="0" tIns="0" rIns="0" bIns="0" rtlCol="0" anchor="t">
            <a:spAutoFit/>
          </a:bodyPr>
          <a:lstStyle/>
          <a:p>
            <a:pPr algn="ctr">
              <a:lnSpc>
                <a:spcPts val="4404"/>
              </a:lnSpc>
            </a:pPr>
            <a:r>
              <a:rPr lang="en-US" sz="3145">
                <a:solidFill>
                  <a:srgbClr val="FFFFFF"/>
                </a:solidFill>
                <a:latin typeface="League Spartan"/>
                <a:ea typeface="League Spartan"/>
                <a:cs typeface="League Spartan"/>
                <a:sym typeface="League Spartan"/>
              </a:rPr>
              <a:t>CH 29:</a:t>
            </a:r>
          </a:p>
        </p:txBody>
      </p:sp>
      <p:sp>
        <p:nvSpPr>
          <p:cNvPr id="11" name="TextBox 11"/>
          <p:cNvSpPr txBox="1"/>
          <p:nvPr/>
        </p:nvSpPr>
        <p:spPr>
          <a:xfrm>
            <a:off x="4781666" y="9515095"/>
            <a:ext cx="4911099" cy="607788"/>
          </a:xfrm>
          <a:prstGeom prst="rect">
            <a:avLst/>
          </a:prstGeom>
        </p:spPr>
        <p:txBody>
          <a:bodyPr lIns="0" tIns="0" rIns="0" bIns="0" rtlCol="0" anchor="t">
            <a:spAutoFit/>
          </a:bodyPr>
          <a:lstStyle/>
          <a:p>
            <a:pPr algn="l">
              <a:lnSpc>
                <a:spcPts val="4404"/>
              </a:lnSpc>
              <a:spcBef>
                <a:spcPct val="0"/>
              </a:spcBef>
            </a:pPr>
            <a:r>
              <a:rPr lang="en-US" sz="3145" b="1" i="1">
                <a:solidFill>
                  <a:srgbClr val="FFFFFF"/>
                </a:solidFill>
                <a:latin typeface="Calibri (MS) Bold Italics"/>
                <a:ea typeface="Calibri (MS) Bold Italics"/>
                <a:cs typeface="Calibri (MS) Bold Italics"/>
                <a:sym typeface="Calibri (MS) Bold Italics"/>
              </a:rPr>
              <a:t>LO 3.3</a:t>
            </a:r>
            <a:r>
              <a:rPr lang="en-US" sz="3145" i="1">
                <a:solidFill>
                  <a:srgbClr val="FFFFFF"/>
                </a:solidFill>
                <a:latin typeface="Calibri (MS) Italics"/>
                <a:ea typeface="Calibri (MS) Italics"/>
                <a:cs typeface="Calibri (MS) Italics"/>
                <a:sym typeface="Calibri (MS) Italics"/>
              </a:rPr>
              <a:t>: Demand &amp; Supply</a:t>
            </a:r>
          </a:p>
        </p:txBody>
      </p:sp>
      <p:sp>
        <p:nvSpPr>
          <p:cNvPr id="12" name="TextBox 12"/>
          <p:cNvSpPr txBox="1"/>
          <p:nvPr/>
        </p:nvSpPr>
        <p:spPr>
          <a:xfrm>
            <a:off x="1038225" y="516081"/>
            <a:ext cx="16009683" cy="1392307"/>
          </a:xfrm>
          <a:prstGeom prst="rect">
            <a:avLst/>
          </a:prstGeom>
        </p:spPr>
        <p:txBody>
          <a:bodyPr lIns="0" tIns="0" rIns="0" bIns="0" rtlCol="0" anchor="t">
            <a:spAutoFit/>
          </a:bodyPr>
          <a:lstStyle/>
          <a:p>
            <a:pPr algn="l">
              <a:lnSpc>
                <a:spcPts val="11458"/>
              </a:lnSpc>
            </a:pPr>
            <a:r>
              <a:rPr lang="en-US" sz="8184" b="1">
                <a:solidFill>
                  <a:srgbClr val="38B6FF"/>
                </a:solidFill>
                <a:latin typeface="Garet Bold"/>
                <a:ea typeface="Garet Bold"/>
                <a:cs typeface="Garet Bold"/>
                <a:sym typeface="Garet Bold"/>
              </a:rPr>
              <a:t>Supply</a:t>
            </a:r>
          </a:p>
        </p:txBody>
      </p:sp>
      <p:sp>
        <p:nvSpPr>
          <p:cNvPr id="13" name="TextBox 13"/>
          <p:cNvSpPr txBox="1"/>
          <p:nvPr/>
        </p:nvSpPr>
        <p:spPr>
          <a:xfrm>
            <a:off x="2097888" y="5787228"/>
            <a:ext cx="15189752" cy="1464944"/>
          </a:xfrm>
          <a:prstGeom prst="rect">
            <a:avLst/>
          </a:prstGeom>
        </p:spPr>
        <p:txBody>
          <a:bodyPr lIns="0" tIns="0" rIns="0" bIns="0" rtlCol="0" anchor="t">
            <a:spAutoFit/>
          </a:bodyPr>
          <a:lstStyle/>
          <a:p>
            <a:pPr algn="l">
              <a:lnSpc>
                <a:spcPts val="5880"/>
              </a:lnSpc>
            </a:pPr>
            <a:r>
              <a:rPr lang="en-US" sz="4200">
                <a:solidFill>
                  <a:srgbClr val="203D48"/>
                </a:solidFill>
                <a:latin typeface="League Spartan"/>
                <a:ea typeface="League Spartan"/>
                <a:cs typeface="League Spartan"/>
                <a:sym typeface="League Spartan"/>
              </a:rPr>
              <a:t>When</a:t>
            </a:r>
            <a:r>
              <a:rPr lang="en-US" sz="4200" b="1">
                <a:solidFill>
                  <a:srgbClr val="203D48"/>
                </a:solidFill>
                <a:latin typeface="League Spartan"/>
                <a:ea typeface="League Spartan"/>
                <a:cs typeface="League Spartan"/>
                <a:sym typeface="League Spartan"/>
              </a:rPr>
              <a:t> prices decrease, the quantity supplied decreases</a:t>
            </a:r>
          </a:p>
          <a:p>
            <a:pPr algn="l">
              <a:lnSpc>
                <a:spcPts val="5880"/>
              </a:lnSpc>
            </a:pPr>
            <a:r>
              <a:rPr lang="en-US" sz="4200" b="1">
                <a:solidFill>
                  <a:srgbClr val="203D48"/>
                </a:solidFill>
                <a:latin typeface="League Spartan"/>
                <a:ea typeface="League Spartan"/>
                <a:cs typeface="League Spartan"/>
                <a:sym typeface="League Spartan"/>
              </a:rPr>
              <a:t>When prices increase, the quantity supplied increases</a:t>
            </a:r>
          </a:p>
        </p:txBody>
      </p:sp>
      <p:sp>
        <p:nvSpPr>
          <p:cNvPr id="14" name="TextBox 14"/>
          <p:cNvSpPr txBox="1"/>
          <p:nvPr/>
        </p:nvSpPr>
        <p:spPr>
          <a:xfrm>
            <a:off x="0" y="9591295"/>
            <a:ext cx="2567934" cy="531587"/>
          </a:xfrm>
          <a:prstGeom prst="rect">
            <a:avLst/>
          </a:prstGeom>
        </p:spPr>
        <p:txBody>
          <a:bodyPr lIns="0" tIns="0" rIns="0" bIns="0" rtlCol="0" anchor="t">
            <a:spAutoFit/>
          </a:bodyPr>
          <a:lstStyle/>
          <a:p>
            <a:pPr algn="ctr">
              <a:lnSpc>
                <a:spcPts val="4404"/>
              </a:lnSpc>
            </a:pPr>
            <a:r>
              <a:rPr lang="en-US" sz="3145">
                <a:solidFill>
                  <a:srgbClr val="FFFFFF"/>
                </a:solidFill>
                <a:latin typeface="League Spartan"/>
                <a:ea typeface="League Spartan"/>
                <a:cs typeface="League Spartan"/>
                <a:sym typeface="League Spartan"/>
              </a:rPr>
              <a:t>STRAND 3</a:t>
            </a:r>
          </a:p>
        </p:txBody>
      </p:sp>
      <p:grpSp>
        <p:nvGrpSpPr>
          <p:cNvPr id="15" name="Group 15"/>
          <p:cNvGrpSpPr/>
          <p:nvPr/>
        </p:nvGrpSpPr>
        <p:grpSpPr>
          <a:xfrm rot="-5400000">
            <a:off x="16670603" y="-571804"/>
            <a:ext cx="893192" cy="2170151"/>
            <a:chOff x="0" y="0"/>
            <a:chExt cx="1190923" cy="2893535"/>
          </a:xfrm>
        </p:grpSpPr>
        <p:grpSp>
          <p:nvGrpSpPr>
            <p:cNvPr id="16" name="Group 16"/>
            <p:cNvGrpSpPr/>
            <p:nvPr/>
          </p:nvGrpSpPr>
          <p:grpSpPr>
            <a:xfrm>
              <a:off x="141517" y="2519095"/>
              <a:ext cx="1028813" cy="374440"/>
              <a:chOff x="0" y="0"/>
              <a:chExt cx="1886901" cy="686745"/>
            </a:xfrm>
          </p:grpSpPr>
          <p:sp>
            <p:nvSpPr>
              <p:cNvPr id="17" name="Freeform 17"/>
              <p:cNvSpPr/>
              <p:nvPr/>
            </p:nvSpPr>
            <p:spPr>
              <a:xfrm>
                <a:off x="0" y="0"/>
                <a:ext cx="1886901" cy="686745"/>
              </a:xfrm>
              <a:custGeom>
                <a:avLst/>
                <a:gdLst/>
                <a:ahLst/>
                <a:cxnLst/>
                <a:rect l="l" t="t" r="r" b="b"/>
                <a:pathLst>
                  <a:path w="1886901" h="686745">
                    <a:moveTo>
                      <a:pt x="343372" y="0"/>
                    </a:moveTo>
                    <a:lnTo>
                      <a:pt x="1543529" y="0"/>
                    </a:lnTo>
                    <a:cubicBezTo>
                      <a:pt x="1733168" y="0"/>
                      <a:pt x="1886901" y="153733"/>
                      <a:pt x="1886901" y="343372"/>
                    </a:cubicBezTo>
                    <a:lnTo>
                      <a:pt x="1886901" y="343372"/>
                    </a:lnTo>
                    <a:cubicBezTo>
                      <a:pt x="1886901" y="533012"/>
                      <a:pt x="1733168" y="686745"/>
                      <a:pt x="1543529" y="686745"/>
                    </a:cubicBezTo>
                    <a:lnTo>
                      <a:pt x="343372" y="686745"/>
                    </a:lnTo>
                    <a:cubicBezTo>
                      <a:pt x="153733" y="686745"/>
                      <a:pt x="0" y="533012"/>
                      <a:pt x="0" y="343372"/>
                    </a:cubicBezTo>
                    <a:lnTo>
                      <a:pt x="0" y="343372"/>
                    </a:lnTo>
                    <a:cubicBezTo>
                      <a:pt x="0" y="153733"/>
                      <a:pt x="153733" y="0"/>
                      <a:pt x="343372" y="0"/>
                    </a:cubicBezTo>
                    <a:close/>
                  </a:path>
                </a:pathLst>
              </a:custGeom>
              <a:solidFill>
                <a:srgbClr val="94E3FF"/>
              </a:solidFill>
              <a:ln cap="rnd">
                <a:noFill/>
                <a:prstDash val="solid"/>
                <a:round/>
              </a:ln>
            </p:spPr>
            <p:txBody>
              <a:bodyPr/>
              <a:lstStyle/>
              <a:p>
                <a:endParaRPr lang="en-US"/>
              </a:p>
            </p:txBody>
          </p:sp>
          <p:sp>
            <p:nvSpPr>
              <p:cNvPr id="18" name="TextBox 18"/>
              <p:cNvSpPr txBox="1"/>
              <p:nvPr/>
            </p:nvSpPr>
            <p:spPr>
              <a:xfrm>
                <a:off x="0" y="-9525"/>
                <a:ext cx="1886901" cy="696270"/>
              </a:xfrm>
              <a:prstGeom prst="rect">
                <a:avLst/>
              </a:prstGeom>
            </p:spPr>
            <p:txBody>
              <a:bodyPr lIns="50800" tIns="50800" rIns="50800" bIns="50800" rtlCol="0" anchor="ctr"/>
              <a:lstStyle/>
              <a:p>
                <a:pPr algn="ctr">
                  <a:lnSpc>
                    <a:spcPts val="308"/>
                  </a:lnSpc>
                </a:pPr>
                <a:endParaRPr/>
              </a:p>
            </p:txBody>
          </p:sp>
        </p:grpSp>
        <p:sp>
          <p:nvSpPr>
            <p:cNvPr id="19" name="TextBox 19"/>
            <p:cNvSpPr txBox="1"/>
            <p:nvPr/>
          </p:nvSpPr>
          <p:spPr>
            <a:xfrm>
              <a:off x="441088" y="2698700"/>
              <a:ext cx="429671" cy="150386"/>
            </a:xfrm>
            <a:prstGeom prst="rect">
              <a:avLst/>
            </a:prstGeom>
          </p:spPr>
          <p:txBody>
            <a:bodyPr lIns="0" tIns="0" rIns="0" bIns="0" rtlCol="0" anchor="t">
              <a:spAutoFit/>
            </a:bodyPr>
            <a:lstStyle/>
            <a:p>
              <a:pPr algn="ctr">
                <a:lnSpc>
                  <a:spcPts val="581"/>
                </a:lnSpc>
              </a:pPr>
              <a:r>
                <a:rPr lang="en-US" sz="1163">
                  <a:solidFill>
                    <a:srgbClr val="203D48"/>
                  </a:solidFill>
                  <a:latin typeface="League Spartan"/>
                  <a:ea typeface="League Spartan"/>
                  <a:cs typeface="League Spartan"/>
                  <a:sym typeface="League Spartan"/>
                </a:rPr>
                <a:t>HUB</a:t>
              </a:r>
            </a:p>
          </p:txBody>
        </p:sp>
        <p:sp>
          <p:nvSpPr>
            <p:cNvPr id="20" name="TextBox 20"/>
            <p:cNvSpPr txBox="1"/>
            <p:nvPr/>
          </p:nvSpPr>
          <p:spPr>
            <a:xfrm rot="5400000">
              <a:off x="-972822" y="972822"/>
              <a:ext cx="2485990" cy="540345"/>
            </a:xfrm>
            <a:prstGeom prst="rect">
              <a:avLst/>
            </a:prstGeom>
          </p:spPr>
          <p:txBody>
            <a:bodyPr lIns="0" tIns="0" rIns="0" bIns="0" rtlCol="0" anchor="t">
              <a:spAutoFit/>
            </a:bodyPr>
            <a:lstStyle/>
            <a:p>
              <a:pPr algn="ctr">
                <a:lnSpc>
                  <a:spcPts val="2752"/>
                </a:lnSpc>
              </a:pPr>
              <a:r>
                <a:rPr lang="en-US" sz="3127" spc="-200">
                  <a:solidFill>
                    <a:srgbClr val="203D48"/>
                  </a:solidFill>
                  <a:latin typeface="League Spartan"/>
                  <a:ea typeface="League Spartan"/>
                  <a:cs typeface="League Spartan"/>
                  <a:sym typeface="League Spartan"/>
                </a:rPr>
                <a:t>BUSINESS</a:t>
              </a:r>
            </a:p>
          </p:txBody>
        </p:sp>
        <p:sp>
          <p:nvSpPr>
            <p:cNvPr id="21" name="TextBox 21"/>
            <p:cNvSpPr txBox="1"/>
            <p:nvPr/>
          </p:nvSpPr>
          <p:spPr>
            <a:xfrm rot="5400000">
              <a:off x="-511064" y="994145"/>
              <a:ext cx="2522727" cy="622797"/>
            </a:xfrm>
            <a:prstGeom prst="rect">
              <a:avLst/>
            </a:prstGeom>
          </p:spPr>
          <p:txBody>
            <a:bodyPr lIns="0" tIns="0" rIns="0" bIns="0" rtlCol="0" anchor="t">
              <a:spAutoFit/>
            </a:bodyPr>
            <a:lstStyle/>
            <a:p>
              <a:pPr algn="l">
                <a:lnSpc>
                  <a:spcPts val="3194"/>
                </a:lnSpc>
              </a:pPr>
              <a:r>
                <a:rPr lang="en-US" sz="3630" spc="-232">
                  <a:solidFill>
                    <a:srgbClr val="203D48"/>
                  </a:solidFill>
                  <a:latin typeface="League Spartan"/>
                  <a:ea typeface="League Spartan"/>
                  <a:cs typeface="League Spartan"/>
                  <a:sym typeface="League Spartan"/>
                </a:rPr>
                <a:t>JC</a:t>
              </a:r>
            </a:p>
          </p:txBody>
        </p:sp>
        <p:sp>
          <p:nvSpPr>
            <p:cNvPr id="22" name="Freeform 22"/>
            <p:cNvSpPr/>
            <p:nvPr/>
          </p:nvSpPr>
          <p:spPr>
            <a:xfrm rot="5400000">
              <a:off x="244242" y="1424020"/>
              <a:ext cx="1379498" cy="513863"/>
            </a:xfrm>
            <a:custGeom>
              <a:avLst/>
              <a:gdLst/>
              <a:ahLst/>
              <a:cxnLst/>
              <a:rect l="l" t="t" r="r" b="b"/>
              <a:pathLst>
                <a:path w="1379498" h="513863">
                  <a:moveTo>
                    <a:pt x="0" y="0"/>
                  </a:moveTo>
                  <a:lnTo>
                    <a:pt x="1379498" y="0"/>
                  </a:lnTo>
                  <a:lnTo>
                    <a:pt x="1379498" y="513863"/>
                  </a:lnTo>
                  <a:lnTo>
                    <a:pt x="0" y="51386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9968777" y="1967777"/>
            <a:ext cx="802671" cy="15835774"/>
            <a:chOff x="0" y="0"/>
            <a:chExt cx="182880" cy="3608017"/>
          </a:xfrm>
        </p:grpSpPr>
        <p:sp>
          <p:nvSpPr>
            <p:cNvPr id="3" name="Freeform 3"/>
            <p:cNvSpPr/>
            <p:nvPr/>
          </p:nvSpPr>
          <p:spPr>
            <a:xfrm>
              <a:off x="0" y="0"/>
              <a:ext cx="182880" cy="3608017"/>
            </a:xfrm>
            <a:custGeom>
              <a:avLst/>
              <a:gdLst/>
              <a:ahLst/>
              <a:cxnLst/>
              <a:rect l="l" t="t" r="r" b="b"/>
              <a:pathLst>
                <a:path w="182880" h="3608017">
                  <a:moveTo>
                    <a:pt x="0" y="0"/>
                  </a:moveTo>
                  <a:lnTo>
                    <a:pt x="182880" y="0"/>
                  </a:lnTo>
                  <a:lnTo>
                    <a:pt x="182880" y="3608017"/>
                  </a:lnTo>
                  <a:lnTo>
                    <a:pt x="0" y="3608017"/>
                  </a:lnTo>
                  <a:close/>
                </a:path>
              </a:pathLst>
            </a:custGeom>
            <a:solidFill>
              <a:srgbClr val="203D48"/>
            </a:solidFill>
          </p:spPr>
          <p:txBody>
            <a:bodyPr/>
            <a:lstStyle/>
            <a:p>
              <a:endParaRPr lang="en-US"/>
            </a:p>
          </p:txBody>
        </p:sp>
        <p:sp>
          <p:nvSpPr>
            <p:cNvPr id="4" name="TextBox 4"/>
            <p:cNvSpPr txBox="1"/>
            <p:nvPr/>
          </p:nvSpPr>
          <p:spPr>
            <a:xfrm>
              <a:off x="0" y="-57150"/>
              <a:ext cx="182880" cy="3665167"/>
            </a:xfrm>
            <a:prstGeom prst="rect">
              <a:avLst/>
            </a:prstGeom>
          </p:spPr>
          <p:txBody>
            <a:bodyPr lIns="50800" tIns="50800" rIns="50800" bIns="50800" rtlCol="0" anchor="ctr"/>
            <a:lstStyle/>
            <a:p>
              <a:pPr algn="ctr">
                <a:lnSpc>
                  <a:spcPts val="1960"/>
                </a:lnSpc>
              </a:pPr>
              <a:endParaRPr/>
            </a:p>
          </p:txBody>
        </p:sp>
      </p:grpSp>
      <p:grpSp>
        <p:nvGrpSpPr>
          <p:cNvPr id="5" name="Group 5"/>
          <p:cNvGrpSpPr/>
          <p:nvPr/>
        </p:nvGrpSpPr>
        <p:grpSpPr>
          <a:xfrm rot="-5400000">
            <a:off x="824777" y="8659552"/>
            <a:ext cx="802671" cy="2452226"/>
            <a:chOff x="0" y="0"/>
            <a:chExt cx="182880" cy="558714"/>
          </a:xfrm>
        </p:grpSpPr>
        <p:sp>
          <p:nvSpPr>
            <p:cNvPr id="6" name="Freeform 6"/>
            <p:cNvSpPr/>
            <p:nvPr/>
          </p:nvSpPr>
          <p:spPr>
            <a:xfrm>
              <a:off x="0" y="0"/>
              <a:ext cx="182880" cy="558714"/>
            </a:xfrm>
            <a:custGeom>
              <a:avLst/>
              <a:gdLst/>
              <a:ahLst/>
              <a:cxnLst/>
              <a:rect l="l" t="t" r="r" b="b"/>
              <a:pathLst>
                <a:path w="182880" h="558714">
                  <a:moveTo>
                    <a:pt x="0" y="0"/>
                  </a:moveTo>
                  <a:lnTo>
                    <a:pt x="182880" y="0"/>
                  </a:lnTo>
                  <a:lnTo>
                    <a:pt x="182880" y="558714"/>
                  </a:lnTo>
                  <a:lnTo>
                    <a:pt x="0" y="558714"/>
                  </a:lnTo>
                  <a:close/>
                </a:path>
              </a:pathLst>
            </a:custGeom>
            <a:solidFill>
              <a:srgbClr val="38B6FF"/>
            </a:solidFill>
          </p:spPr>
          <p:txBody>
            <a:bodyPr/>
            <a:lstStyle/>
            <a:p>
              <a:endParaRPr lang="en-US"/>
            </a:p>
          </p:txBody>
        </p:sp>
        <p:sp>
          <p:nvSpPr>
            <p:cNvPr id="7" name="TextBox 7"/>
            <p:cNvSpPr txBox="1"/>
            <p:nvPr/>
          </p:nvSpPr>
          <p:spPr>
            <a:xfrm>
              <a:off x="0" y="-57150"/>
              <a:ext cx="182880" cy="615864"/>
            </a:xfrm>
            <a:prstGeom prst="rect">
              <a:avLst/>
            </a:prstGeom>
          </p:spPr>
          <p:txBody>
            <a:bodyPr lIns="50800" tIns="50800" rIns="50800" bIns="50800" rtlCol="0" anchor="ctr"/>
            <a:lstStyle/>
            <a:p>
              <a:pPr algn="ctr">
                <a:lnSpc>
                  <a:spcPts val="1960"/>
                </a:lnSpc>
              </a:pPr>
              <a:endParaRPr/>
            </a:p>
          </p:txBody>
        </p:sp>
      </p:grpSp>
      <p:sp>
        <p:nvSpPr>
          <p:cNvPr id="8" name="Freeform 8"/>
          <p:cNvSpPr/>
          <p:nvPr/>
        </p:nvSpPr>
        <p:spPr>
          <a:xfrm rot="-597275">
            <a:off x="-3368911" y="-2959270"/>
            <a:ext cx="4075990" cy="4075990"/>
          </a:xfrm>
          <a:custGeom>
            <a:avLst/>
            <a:gdLst/>
            <a:ahLst/>
            <a:cxnLst/>
            <a:rect l="l" t="t" r="r" b="b"/>
            <a:pathLst>
              <a:path w="4075990" h="4075990">
                <a:moveTo>
                  <a:pt x="0" y="0"/>
                </a:moveTo>
                <a:lnTo>
                  <a:pt x="4075990" y="0"/>
                </a:lnTo>
                <a:lnTo>
                  <a:pt x="4075990" y="4075989"/>
                </a:lnTo>
                <a:lnTo>
                  <a:pt x="0" y="407598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9" name="TextBox 9"/>
          <p:cNvSpPr txBox="1"/>
          <p:nvPr/>
        </p:nvSpPr>
        <p:spPr>
          <a:xfrm>
            <a:off x="745896" y="2395516"/>
            <a:ext cx="6004384" cy="5278402"/>
          </a:xfrm>
          <a:prstGeom prst="rect">
            <a:avLst/>
          </a:prstGeom>
        </p:spPr>
        <p:txBody>
          <a:bodyPr lIns="0" tIns="0" rIns="0" bIns="0" rtlCol="0" anchor="t">
            <a:spAutoFit/>
          </a:bodyPr>
          <a:lstStyle/>
          <a:p>
            <a:pPr algn="l">
              <a:lnSpc>
                <a:spcPts val="3510"/>
              </a:lnSpc>
            </a:pPr>
            <a:r>
              <a:rPr lang="en-US" sz="2507">
                <a:solidFill>
                  <a:srgbClr val="203C48"/>
                </a:solidFill>
                <a:latin typeface="Garet"/>
                <a:ea typeface="Garet"/>
                <a:cs typeface="Garet"/>
                <a:sym typeface="Garet"/>
              </a:rPr>
              <a:t>Prices and quantity supplied can be plotted on a graph.</a:t>
            </a:r>
          </a:p>
          <a:p>
            <a:pPr algn="l">
              <a:lnSpc>
                <a:spcPts val="3510"/>
              </a:lnSpc>
            </a:pPr>
            <a:endParaRPr lang="en-US" sz="2507">
              <a:solidFill>
                <a:srgbClr val="203C48"/>
              </a:solidFill>
              <a:latin typeface="Garet"/>
              <a:ea typeface="Garet"/>
              <a:cs typeface="Garet"/>
              <a:sym typeface="Garet"/>
            </a:endParaRPr>
          </a:p>
          <a:p>
            <a:pPr algn="l">
              <a:lnSpc>
                <a:spcPts val="3510"/>
              </a:lnSpc>
            </a:pPr>
            <a:r>
              <a:rPr lang="en-US" sz="2507">
                <a:solidFill>
                  <a:srgbClr val="203C48"/>
                </a:solidFill>
                <a:latin typeface="Garet"/>
                <a:ea typeface="Garet"/>
                <a:cs typeface="Garet"/>
                <a:sym typeface="Garet"/>
              </a:rPr>
              <a:t>Prices are always shown on the (vertical) x-axis.</a:t>
            </a:r>
          </a:p>
          <a:p>
            <a:pPr algn="l">
              <a:lnSpc>
                <a:spcPts val="3510"/>
              </a:lnSpc>
            </a:pPr>
            <a:endParaRPr lang="en-US" sz="2507">
              <a:solidFill>
                <a:srgbClr val="203C48"/>
              </a:solidFill>
              <a:latin typeface="Garet"/>
              <a:ea typeface="Garet"/>
              <a:cs typeface="Garet"/>
              <a:sym typeface="Garet"/>
            </a:endParaRPr>
          </a:p>
          <a:p>
            <a:pPr algn="l">
              <a:lnSpc>
                <a:spcPts val="3510"/>
              </a:lnSpc>
            </a:pPr>
            <a:r>
              <a:rPr lang="en-US" sz="2507">
                <a:solidFill>
                  <a:srgbClr val="203C48"/>
                </a:solidFill>
                <a:latin typeface="Garet"/>
                <a:ea typeface="Garet"/>
                <a:cs typeface="Garet"/>
                <a:sym typeface="Garet"/>
              </a:rPr>
              <a:t>The quantity supplied is always shown on the (horizontal) y-axis.</a:t>
            </a:r>
          </a:p>
          <a:p>
            <a:pPr algn="l">
              <a:lnSpc>
                <a:spcPts val="3510"/>
              </a:lnSpc>
            </a:pPr>
            <a:endParaRPr lang="en-US" sz="2507">
              <a:solidFill>
                <a:srgbClr val="203C48"/>
              </a:solidFill>
              <a:latin typeface="Garet"/>
              <a:ea typeface="Garet"/>
              <a:cs typeface="Garet"/>
              <a:sym typeface="Garet"/>
            </a:endParaRPr>
          </a:p>
          <a:p>
            <a:pPr algn="l">
              <a:lnSpc>
                <a:spcPts val="3510"/>
              </a:lnSpc>
            </a:pPr>
            <a:r>
              <a:rPr lang="en-US" sz="2507">
                <a:solidFill>
                  <a:srgbClr val="203C48"/>
                </a:solidFill>
                <a:latin typeface="Garet"/>
                <a:ea typeface="Garet"/>
                <a:cs typeface="Garet"/>
                <a:sym typeface="Garet"/>
              </a:rPr>
              <a:t>On this supply curve, at the price €75, the quantity supplied of concert tickets is 12,000.</a:t>
            </a:r>
          </a:p>
        </p:txBody>
      </p:sp>
      <p:sp>
        <p:nvSpPr>
          <p:cNvPr id="10" name="Freeform 10"/>
          <p:cNvSpPr/>
          <p:nvPr/>
        </p:nvSpPr>
        <p:spPr>
          <a:xfrm>
            <a:off x="7470514" y="2082693"/>
            <a:ext cx="8561610" cy="4955032"/>
          </a:xfrm>
          <a:custGeom>
            <a:avLst/>
            <a:gdLst/>
            <a:ahLst/>
            <a:cxnLst/>
            <a:rect l="l" t="t" r="r" b="b"/>
            <a:pathLst>
              <a:path w="8561610" h="4955032">
                <a:moveTo>
                  <a:pt x="0" y="0"/>
                </a:moveTo>
                <a:lnTo>
                  <a:pt x="8561610" y="0"/>
                </a:lnTo>
                <a:lnTo>
                  <a:pt x="8561610" y="4955031"/>
                </a:lnTo>
                <a:lnTo>
                  <a:pt x="0" y="4955031"/>
                </a:lnTo>
                <a:lnTo>
                  <a:pt x="0" y="0"/>
                </a:lnTo>
                <a:close/>
              </a:path>
            </a:pathLst>
          </a:custGeom>
          <a:blipFill>
            <a:blip r:embed="rId3"/>
            <a:stretch>
              <a:fillRect/>
            </a:stretch>
          </a:blipFill>
        </p:spPr>
        <p:txBody>
          <a:bodyPr/>
          <a:lstStyle/>
          <a:p>
            <a:endParaRPr lang="en-US"/>
          </a:p>
        </p:txBody>
      </p:sp>
      <p:sp>
        <p:nvSpPr>
          <p:cNvPr id="11" name="AutoShape 11"/>
          <p:cNvSpPr/>
          <p:nvPr/>
        </p:nvSpPr>
        <p:spPr>
          <a:xfrm>
            <a:off x="6218841" y="5587907"/>
            <a:ext cx="7436634" cy="918538"/>
          </a:xfrm>
          <a:prstGeom prst="line">
            <a:avLst/>
          </a:prstGeom>
          <a:ln w="38100" cap="flat">
            <a:solidFill>
              <a:srgbClr val="38B6FF">
                <a:alpha val="49804"/>
              </a:srgbClr>
            </a:solidFill>
            <a:prstDash val="solid"/>
            <a:headEnd type="none" w="sm" len="sm"/>
            <a:tailEnd type="arrow" w="med" len="sm"/>
          </a:ln>
        </p:spPr>
        <p:txBody>
          <a:bodyPr/>
          <a:lstStyle/>
          <a:p>
            <a:endParaRPr lang="en-US"/>
          </a:p>
        </p:txBody>
      </p:sp>
      <p:sp>
        <p:nvSpPr>
          <p:cNvPr id="12" name="AutoShape 12"/>
          <p:cNvSpPr/>
          <p:nvPr/>
        </p:nvSpPr>
        <p:spPr>
          <a:xfrm flipV="1">
            <a:off x="5475747" y="3261811"/>
            <a:ext cx="2655317" cy="902278"/>
          </a:xfrm>
          <a:prstGeom prst="line">
            <a:avLst/>
          </a:prstGeom>
          <a:ln w="38100" cap="flat">
            <a:solidFill>
              <a:srgbClr val="38B6FF">
                <a:alpha val="49804"/>
              </a:srgbClr>
            </a:solidFill>
            <a:prstDash val="solid"/>
            <a:headEnd type="none" w="sm" len="sm"/>
            <a:tailEnd type="arrow" w="med" len="sm"/>
          </a:ln>
        </p:spPr>
        <p:txBody>
          <a:bodyPr/>
          <a:lstStyle/>
          <a:p>
            <a:endParaRPr lang="en-US"/>
          </a:p>
        </p:txBody>
      </p:sp>
      <p:grpSp>
        <p:nvGrpSpPr>
          <p:cNvPr id="13" name="Group 13"/>
          <p:cNvGrpSpPr/>
          <p:nvPr/>
        </p:nvGrpSpPr>
        <p:grpSpPr>
          <a:xfrm>
            <a:off x="8732672" y="3844169"/>
            <a:ext cx="639839" cy="639839"/>
            <a:chOff x="0" y="0"/>
            <a:chExt cx="812800" cy="812800"/>
          </a:xfrm>
        </p:grpSpPr>
        <p:sp>
          <p:nvSpPr>
            <p:cNvPr id="14" name="Freeform 1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DE5C">
                <a:alpha val="35686"/>
              </a:srgbClr>
            </a:solidFill>
            <a:ln w="38100" cap="sq">
              <a:solidFill>
                <a:srgbClr val="203D48">
                  <a:alpha val="35686"/>
                </a:srgbClr>
              </a:solidFill>
              <a:prstDash val="solid"/>
              <a:miter/>
            </a:ln>
          </p:spPr>
          <p:txBody>
            <a:bodyPr/>
            <a:lstStyle/>
            <a:p>
              <a:endParaRPr lang="en-US"/>
            </a:p>
          </p:txBody>
        </p:sp>
        <p:sp>
          <p:nvSpPr>
            <p:cNvPr id="15" name="TextBox 15"/>
            <p:cNvSpPr txBox="1"/>
            <p:nvPr/>
          </p:nvSpPr>
          <p:spPr>
            <a:xfrm>
              <a:off x="76200" y="19050"/>
              <a:ext cx="660400" cy="717550"/>
            </a:xfrm>
            <a:prstGeom prst="rect">
              <a:avLst/>
            </a:prstGeom>
          </p:spPr>
          <p:txBody>
            <a:bodyPr lIns="50800" tIns="50800" rIns="50800" bIns="50800" rtlCol="0" anchor="ctr"/>
            <a:lstStyle/>
            <a:p>
              <a:pPr algn="ctr">
                <a:lnSpc>
                  <a:spcPts val="1960"/>
                </a:lnSpc>
              </a:pPr>
              <a:endParaRPr/>
            </a:p>
          </p:txBody>
        </p:sp>
      </p:grpSp>
      <p:sp>
        <p:nvSpPr>
          <p:cNvPr id="16" name="TextBox 16"/>
          <p:cNvSpPr txBox="1"/>
          <p:nvPr/>
        </p:nvSpPr>
        <p:spPr>
          <a:xfrm>
            <a:off x="1028700" y="516081"/>
            <a:ext cx="16009683" cy="1392307"/>
          </a:xfrm>
          <a:prstGeom prst="rect">
            <a:avLst/>
          </a:prstGeom>
        </p:spPr>
        <p:txBody>
          <a:bodyPr lIns="0" tIns="0" rIns="0" bIns="0" rtlCol="0" anchor="t">
            <a:spAutoFit/>
          </a:bodyPr>
          <a:lstStyle/>
          <a:p>
            <a:pPr algn="l">
              <a:lnSpc>
                <a:spcPts val="11458"/>
              </a:lnSpc>
            </a:pPr>
            <a:r>
              <a:rPr lang="en-US" sz="8184" b="1">
                <a:solidFill>
                  <a:srgbClr val="38B6FF"/>
                </a:solidFill>
                <a:latin typeface="Garet Bold"/>
                <a:ea typeface="Garet Bold"/>
                <a:cs typeface="Garet Bold"/>
                <a:sym typeface="Garet Bold"/>
              </a:rPr>
              <a:t>Supply Curves</a:t>
            </a:r>
          </a:p>
        </p:txBody>
      </p:sp>
      <p:grpSp>
        <p:nvGrpSpPr>
          <p:cNvPr id="17" name="Group 17"/>
          <p:cNvGrpSpPr/>
          <p:nvPr/>
        </p:nvGrpSpPr>
        <p:grpSpPr>
          <a:xfrm>
            <a:off x="11920995" y="5826738"/>
            <a:ext cx="639839" cy="565407"/>
            <a:chOff x="0" y="0"/>
            <a:chExt cx="812800" cy="718248"/>
          </a:xfrm>
        </p:grpSpPr>
        <p:sp>
          <p:nvSpPr>
            <p:cNvPr id="18" name="Freeform 18"/>
            <p:cNvSpPr/>
            <p:nvPr/>
          </p:nvSpPr>
          <p:spPr>
            <a:xfrm>
              <a:off x="0" y="0"/>
              <a:ext cx="812800" cy="718248"/>
            </a:xfrm>
            <a:custGeom>
              <a:avLst/>
              <a:gdLst/>
              <a:ahLst/>
              <a:cxnLst/>
              <a:rect l="l" t="t" r="r" b="b"/>
              <a:pathLst>
                <a:path w="812800" h="718248">
                  <a:moveTo>
                    <a:pt x="406400" y="0"/>
                  </a:moveTo>
                  <a:cubicBezTo>
                    <a:pt x="181951" y="0"/>
                    <a:pt x="0" y="160785"/>
                    <a:pt x="0" y="359124"/>
                  </a:cubicBezTo>
                  <a:cubicBezTo>
                    <a:pt x="0" y="557463"/>
                    <a:pt x="181951" y="718248"/>
                    <a:pt x="406400" y="718248"/>
                  </a:cubicBezTo>
                  <a:cubicBezTo>
                    <a:pt x="630849" y="718248"/>
                    <a:pt x="812800" y="557463"/>
                    <a:pt x="812800" y="359124"/>
                  </a:cubicBezTo>
                  <a:cubicBezTo>
                    <a:pt x="812800" y="160785"/>
                    <a:pt x="630849" y="0"/>
                    <a:pt x="406400" y="0"/>
                  </a:cubicBezTo>
                  <a:close/>
                </a:path>
              </a:pathLst>
            </a:custGeom>
            <a:solidFill>
              <a:srgbClr val="FFDE5C">
                <a:alpha val="35686"/>
              </a:srgbClr>
            </a:solidFill>
            <a:ln w="38100" cap="sq">
              <a:solidFill>
                <a:srgbClr val="203D48">
                  <a:alpha val="35686"/>
                </a:srgbClr>
              </a:solidFill>
              <a:prstDash val="solid"/>
              <a:miter/>
            </a:ln>
          </p:spPr>
          <p:txBody>
            <a:bodyPr/>
            <a:lstStyle/>
            <a:p>
              <a:endParaRPr lang="en-US"/>
            </a:p>
          </p:txBody>
        </p:sp>
        <p:sp>
          <p:nvSpPr>
            <p:cNvPr id="19" name="TextBox 19"/>
            <p:cNvSpPr txBox="1"/>
            <p:nvPr/>
          </p:nvSpPr>
          <p:spPr>
            <a:xfrm>
              <a:off x="76200" y="10186"/>
              <a:ext cx="660400" cy="640727"/>
            </a:xfrm>
            <a:prstGeom prst="rect">
              <a:avLst/>
            </a:prstGeom>
          </p:spPr>
          <p:txBody>
            <a:bodyPr lIns="50800" tIns="50800" rIns="50800" bIns="50800" rtlCol="0" anchor="ctr"/>
            <a:lstStyle/>
            <a:p>
              <a:pPr algn="ctr">
                <a:lnSpc>
                  <a:spcPts val="1960"/>
                </a:lnSpc>
              </a:pPr>
              <a:endParaRPr/>
            </a:p>
          </p:txBody>
        </p:sp>
      </p:grpSp>
      <p:sp>
        <p:nvSpPr>
          <p:cNvPr id="20" name="AutoShape 20"/>
          <p:cNvSpPr/>
          <p:nvPr/>
        </p:nvSpPr>
        <p:spPr>
          <a:xfrm flipV="1">
            <a:off x="9372511" y="4164089"/>
            <a:ext cx="2868403" cy="19050"/>
          </a:xfrm>
          <a:prstGeom prst="line">
            <a:avLst/>
          </a:prstGeom>
          <a:ln w="38100" cap="flat">
            <a:solidFill>
              <a:srgbClr val="FFA700"/>
            </a:solidFill>
            <a:prstDash val="sysDash"/>
            <a:headEnd type="none" w="sm" len="sm"/>
            <a:tailEnd type="none" w="sm" len="sm"/>
          </a:ln>
        </p:spPr>
        <p:txBody>
          <a:bodyPr/>
          <a:lstStyle/>
          <a:p>
            <a:endParaRPr lang="en-US"/>
          </a:p>
        </p:txBody>
      </p:sp>
      <p:sp>
        <p:nvSpPr>
          <p:cNvPr id="21" name="AutoShape 21"/>
          <p:cNvSpPr/>
          <p:nvPr/>
        </p:nvSpPr>
        <p:spPr>
          <a:xfrm flipV="1">
            <a:off x="12240915" y="4164089"/>
            <a:ext cx="0" cy="1662649"/>
          </a:xfrm>
          <a:prstGeom prst="line">
            <a:avLst/>
          </a:prstGeom>
          <a:ln w="38100" cap="flat">
            <a:solidFill>
              <a:srgbClr val="FFA700"/>
            </a:solidFill>
            <a:prstDash val="sysDash"/>
            <a:headEnd type="none" w="sm" len="sm"/>
            <a:tailEnd type="none" w="sm" len="sm"/>
          </a:ln>
        </p:spPr>
        <p:txBody>
          <a:bodyPr/>
          <a:lstStyle/>
          <a:p>
            <a:endParaRPr lang="en-US"/>
          </a:p>
        </p:txBody>
      </p:sp>
      <p:grpSp>
        <p:nvGrpSpPr>
          <p:cNvPr id="22" name="Group 22"/>
          <p:cNvGrpSpPr/>
          <p:nvPr/>
        </p:nvGrpSpPr>
        <p:grpSpPr>
          <a:xfrm rot="-5400000">
            <a:off x="16670603" y="-571804"/>
            <a:ext cx="893192" cy="2170151"/>
            <a:chOff x="0" y="0"/>
            <a:chExt cx="1190923" cy="2893535"/>
          </a:xfrm>
        </p:grpSpPr>
        <p:grpSp>
          <p:nvGrpSpPr>
            <p:cNvPr id="23" name="Group 23"/>
            <p:cNvGrpSpPr/>
            <p:nvPr/>
          </p:nvGrpSpPr>
          <p:grpSpPr>
            <a:xfrm>
              <a:off x="141517" y="2519095"/>
              <a:ext cx="1028813" cy="374440"/>
              <a:chOff x="0" y="0"/>
              <a:chExt cx="1886901" cy="686745"/>
            </a:xfrm>
          </p:grpSpPr>
          <p:sp>
            <p:nvSpPr>
              <p:cNvPr id="24" name="Freeform 24"/>
              <p:cNvSpPr/>
              <p:nvPr/>
            </p:nvSpPr>
            <p:spPr>
              <a:xfrm>
                <a:off x="0" y="0"/>
                <a:ext cx="1886901" cy="686745"/>
              </a:xfrm>
              <a:custGeom>
                <a:avLst/>
                <a:gdLst/>
                <a:ahLst/>
                <a:cxnLst/>
                <a:rect l="l" t="t" r="r" b="b"/>
                <a:pathLst>
                  <a:path w="1886901" h="686745">
                    <a:moveTo>
                      <a:pt x="343372" y="0"/>
                    </a:moveTo>
                    <a:lnTo>
                      <a:pt x="1543529" y="0"/>
                    </a:lnTo>
                    <a:cubicBezTo>
                      <a:pt x="1733168" y="0"/>
                      <a:pt x="1886901" y="153733"/>
                      <a:pt x="1886901" y="343372"/>
                    </a:cubicBezTo>
                    <a:lnTo>
                      <a:pt x="1886901" y="343372"/>
                    </a:lnTo>
                    <a:cubicBezTo>
                      <a:pt x="1886901" y="533012"/>
                      <a:pt x="1733168" y="686745"/>
                      <a:pt x="1543529" y="686745"/>
                    </a:cubicBezTo>
                    <a:lnTo>
                      <a:pt x="343372" y="686745"/>
                    </a:lnTo>
                    <a:cubicBezTo>
                      <a:pt x="153733" y="686745"/>
                      <a:pt x="0" y="533012"/>
                      <a:pt x="0" y="343372"/>
                    </a:cubicBezTo>
                    <a:lnTo>
                      <a:pt x="0" y="343372"/>
                    </a:lnTo>
                    <a:cubicBezTo>
                      <a:pt x="0" y="153733"/>
                      <a:pt x="153733" y="0"/>
                      <a:pt x="343372" y="0"/>
                    </a:cubicBezTo>
                    <a:close/>
                  </a:path>
                </a:pathLst>
              </a:custGeom>
              <a:solidFill>
                <a:srgbClr val="94E3FF"/>
              </a:solidFill>
              <a:ln cap="rnd">
                <a:noFill/>
                <a:prstDash val="solid"/>
                <a:round/>
              </a:ln>
            </p:spPr>
            <p:txBody>
              <a:bodyPr/>
              <a:lstStyle/>
              <a:p>
                <a:endParaRPr lang="en-US"/>
              </a:p>
            </p:txBody>
          </p:sp>
          <p:sp>
            <p:nvSpPr>
              <p:cNvPr id="25" name="TextBox 25"/>
              <p:cNvSpPr txBox="1"/>
              <p:nvPr/>
            </p:nvSpPr>
            <p:spPr>
              <a:xfrm>
                <a:off x="0" y="-9525"/>
                <a:ext cx="1886901" cy="696270"/>
              </a:xfrm>
              <a:prstGeom prst="rect">
                <a:avLst/>
              </a:prstGeom>
            </p:spPr>
            <p:txBody>
              <a:bodyPr lIns="50800" tIns="50800" rIns="50800" bIns="50800" rtlCol="0" anchor="ctr"/>
              <a:lstStyle/>
              <a:p>
                <a:pPr algn="ctr">
                  <a:lnSpc>
                    <a:spcPts val="308"/>
                  </a:lnSpc>
                </a:pPr>
                <a:endParaRPr/>
              </a:p>
            </p:txBody>
          </p:sp>
        </p:grpSp>
        <p:sp>
          <p:nvSpPr>
            <p:cNvPr id="26" name="TextBox 26"/>
            <p:cNvSpPr txBox="1"/>
            <p:nvPr/>
          </p:nvSpPr>
          <p:spPr>
            <a:xfrm>
              <a:off x="441088" y="2698700"/>
              <a:ext cx="429671" cy="150386"/>
            </a:xfrm>
            <a:prstGeom prst="rect">
              <a:avLst/>
            </a:prstGeom>
          </p:spPr>
          <p:txBody>
            <a:bodyPr lIns="0" tIns="0" rIns="0" bIns="0" rtlCol="0" anchor="t">
              <a:spAutoFit/>
            </a:bodyPr>
            <a:lstStyle/>
            <a:p>
              <a:pPr algn="ctr">
                <a:lnSpc>
                  <a:spcPts val="581"/>
                </a:lnSpc>
              </a:pPr>
              <a:r>
                <a:rPr lang="en-US" sz="1163">
                  <a:solidFill>
                    <a:srgbClr val="203D48"/>
                  </a:solidFill>
                  <a:latin typeface="League Spartan"/>
                  <a:ea typeface="League Spartan"/>
                  <a:cs typeface="League Spartan"/>
                  <a:sym typeface="League Spartan"/>
                </a:rPr>
                <a:t>HUB</a:t>
              </a:r>
            </a:p>
          </p:txBody>
        </p:sp>
        <p:sp>
          <p:nvSpPr>
            <p:cNvPr id="27" name="TextBox 27"/>
            <p:cNvSpPr txBox="1"/>
            <p:nvPr/>
          </p:nvSpPr>
          <p:spPr>
            <a:xfrm rot="5400000">
              <a:off x="-972822" y="972822"/>
              <a:ext cx="2485990" cy="540345"/>
            </a:xfrm>
            <a:prstGeom prst="rect">
              <a:avLst/>
            </a:prstGeom>
          </p:spPr>
          <p:txBody>
            <a:bodyPr lIns="0" tIns="0" rIns="0" bIns="0" rtlCol="0" anchor="t">
              <a:spAutoFit/>
            </a:bodyPr>
            <a:lstStyle/>
            <a:p>
              <a:pPr algn="ctr">
                <a:lnSpc>
                  <a:spcPts val="2752"/>
                </a:lnSpc>
              </a:pPr>
              <a:r>
                <a:rPr lang="en-US" sz="3127" spc="-200">
                  <a:solidFill>
                    <a:srgbClr val="203D48"/>
                  </a:solidFill>
                  <a:latin typeface="League Spartan"/>
                  <a:ea typeface="League Spartan"/>
                  <a:cs typeface="League Spartan"/>
                  <a:sym typeface="League Spartan"/>
                </a:rPr>
                <a:t>BUSINESS</a:t>
              </a:r>
            </a:p>
          </p:txBody>
        </p:sp>
        <p:sp>
          <p:nvSpPr>
            <p:cNvPr id="28" name="TextBox 28"/>
            <p:cNvSpPr txBox="1"/>
            <p:nvPr/>
          </p:nvSpPr>
          <p:spPr>
            <a:xfrm rot="5400000">
              <a:off x="-511064" y="994145"/>
              <a:ext cx="2522727" cy="622797"/>
            </a:xfrm>
            <a:prstGeom prst="rect">
              <a:avLst/>
            </a:prstGeom>
          </p:spPr>
          <p:txBody>
            <a:bodyPr lIns="0" tIns="0" rIns="0" bIns="0" rtlCol="0" anchor="t">
              <a:spAutoFit/>
            </a:bodyPr>
            <a:lstStyle/>
            <a:p>
              <a:pPr algn="l">
                <a:lnSpc>
                  <a:spcPts val="3194"/>
                </a:lnSpc>
              </a:pPr>
              <a:r>
                <a:rPr lang="en-US" sz="3630" spc="-232">
                  <a:solidFill>
                    <a:srgbClr val="203D48"/>
                  </a:solidFill>
                  <a:latin typeface="League Spartan"/>
                  <a:ea typeface="League Spartan"/>
                  <a:cs typeface="League Spartan"/>
                  <a:sym typeface="League Spartan"/>
                </a:rPr>
                <a:t>JC</a:t>
              </a:r>
            </a:p>
          </p:txBody>
        </p:sp>
        <p:sp>
          <p:nvSpPr>
            <p:cNvPr id="29" name="Freeform 29"/>
            <p:cNvSpPr/>
            <p:nvPr/>
          </p:nvSpPr>
          <p:spPr>
            <a:xfrm rot="5400000">
              <a:off x="244242" y="1424020"/>
              <a:ext cx="1379498" cy="513863"/>
            </a:xfrm>
            <a:custGeom>
              <a:avLst/>
              <a:gdLst/>
              <a:ahLst/>
              <a:cxnLst/>
              <a:rect l="l" t="t" r="r" b="b"/>
              <a:pathLst>
                <a:path w="1379498" h="513863">
                  <a:moveTo>
                    <a:pt x="0" y="0"/>
                  </a:moveTo>
                  <a:lnTo>
                    <a:pt x="1379498" y="0"/>
                  </a:lnTo>
                  <a:lnTo>
                    <a:pt x="1379498" y="513863"/>
                  </a:lnTo>
                  <a:lnTo>
                    <a:pt x="0" y="513863"/>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grpSp>
      <p:grpSp>
        <p:nvGrpSpPr>
          <p:cNvPr id="30" name="Group 30"/>
          <p:cNvGrpSpPr/>
          <p:nvPr/>
        </p:nvGrpSpPr>
        <p:grpSpPr>
          <a:xfrm>
            <a:off x="7237215" y="7337285"/>
            <a:ext cx="10396961" cy="1154056"/>
            <a:chOff x="0" y="0"/>
            <a:chExt cx="4983527" cy="553168"/>
          </a:xfrm>
        </p:grpSpPr>
        <p:sp>
          <p:nvSpPr>
            <p:cNvPr id="31" name="Freeform 31"/>
            <p:cNvSpPr/>
            <p:nvPr/>
          </p:nvSpPr>
          <p:spPr>
            <a:xfrm>
              <a:off x="0" y="0"/>
              <a:ext cx="4983528" cy="553169"/>
            </a:xfrm>
            <a:custGeom>
              <a:avLst/>
              <a:gdLst/>
              <a:ahLst/>
              <a:cxnLst/>
              <a:rect l="l" t="t" r="r" b="b"/>
              <a:pathLst>
                <a:path w="4983528" h="553169">
                  <a:moveTo>
                    <a:pt x="33508" y="0"/>
                  </a:moveTo>
                  <a:lnTo>
                    <a:pt x="4950019" y="0"/>
                  </a:lnTo>
                  <a:cubicBezTo>
                    <a:pt x="4968525" y="0"/>
                    <a:pt x="4983528" y="15002"/>
                    <a:pt x="4983528" y="33508"/>
                  </a:cubicBezTo>
                  <a:lnTo>
                    <a:pt x="4983528" y="519660"/>
                  </a:lnTo>
                  <a:cubicBezTo>
                    <a:pt x="4983528" y="528547"/>
                    <a:pt x="4979997" y="537070"/>
                    <a:pt x="4973713" y="543354"/>
                  </a:cubicBezTo>
                  <a:cubicBezTo>
                    <a:pt x="4967429" y="549638"/>
                    <a:pt x="4958906" y="553169"/>
                    <a:pt x="4950019" y="553169"/>
                  </a:cubicBezTo>
                  <a:lnTo>
                    <a:pt x="33508" y="553169"/>
                  </a:lnTo>
                  <a:cubicBezTo>
                    <a:pt x="15002" y="553169"/>
                    <a:pt x="0" y="538166"/>
                    <a:pt x="0" y="519660"/>
                  </a:cubicBezTo>
                  <a:lnTo>
                    <a:pt x="0" y="33508"/>
                  </a:lnTo>
                  <a:cubicBezTo>
                    <a:pt x="0" y="15002"/>
                    <a:pt x="15002" y="0"/>
                    <a:pt x="33508" y="0"/>
                  </a:cubicBezTo>
                  <a:close/>
                </a:path>
              </a:pathLst>
            </a:custGeom>
            <a:solidFill>
              <a:srgbClr val="FFDE5C"/>
            </a:solidFill>
            <a:ln w="28575" cap="rnd">
              <a:solidFill>
                <a:srgbClr val="000000"/>
              </a:solidFill>
              <a:prstDash val="solid"/>
              <a:round/>
            </a:ln>
          </p:spPr>
          <p:txBody>
            <a:bodyPr/>
            <a:lstStyle/>
            <a:p>
              <a:endParaRPr lang="en-US"/>
            </a:p>
          </p:txBody>
        </p:sp>
        <p:sp>
          <p:nvSpPr>
            <p:cNvPr id="32" name="TextBox 32"/>
            <p:cNvSpPr txBox="1"/>
            <p:nvPr/>
          </p:nvSpPr>
          <p:spPr>
            <a:xfrm>
              <a:off x="0" y="-57150"/>
              <a:ext cx="4983527" cy="610318"/>
            </a:xfrm>
            <a:prstGeom prst="rect">
              <a:avLst/>
            </a:prstGeom>
          </p:spPr>
          <p:txBody>
            <a:bodyPr lIns="50800" tIns="50800" rIns="50800" bIns="50800" rtlCol="0" anchor="ctr"/>
            <a:lstStyle/>
            <a:p>
              <a:pPr algn="ctr">
                <a:lnSpc>
                  <a:spcPts val="1960"/>
                </a:lnSpc>
              </a:pPr>
              <a:endParaRPr/>
            </a:p>
          </p:txBody>
        </p:sp>
      </p:grpSp>
      <p:sp>
        <p:nvSpPr>
          <p:cNvPr id="33" name="TextBox 33"/>
          <p:cNvSpPr txBox="1"/>
          <p:nvPr/>
        </p:nvSpPr>
        <p:spPr>
          <a:xfrm>
            <a:off x="2752518" y="9591295"/>
            <a:ext cx="1724348" cy="531587"/>
          </a:xfrm>
          <a:prstGeom prst="rect">
            <a:avLst/>
          </a:prstGeom>
        </p:spPr>
        <p:txBody>
          <a:bodyPr lIns="0" tIns="0" rIns="0" bIns="0" rtlCol="0" anchor="t">
            <a:spAutoFit/>
          </a:bodyPr>
          <a:lstStyle/>
          <a:p>
            <a:pPr algn="ctr">
              <a:lnSpc>
                <a:spcPts val="4404"/>
              </a:lnSpc>
            </a:pPr>
            <a:r>
              <a:rPr lang="en-US" sz="3145">
                <a:solidFill>
                  <a:srgbClr val="FFFFFF"/>
                </a:solidFill>
                <a:latin typeface="League Spartan"/>
                <a:ea typeface="League Spartan"/>
                <a:cs typeface="League Spartan"/>
                <a:sym typeface="League Spartan"/>
              </a:rPr>
              <a:t>CH 29:</a:t>
            </a:r>
          </a:p>
        </p:txBody>
      </p:sp>
      <p:sp>
        <p:nvSpPr>
          <p:cNvPr id="34" name="TextBox 34"/>
          <p:cNvSpPr txBox="1"/>
          <p:nvPr/>
        </p:nvSpPr>
        <p:spPr>
          <a:xfrm>
            <a:off x="4781666" y="9515095"/>
            <a:ext cx="4911099" cy="607788"/>
          </a:xfrm>
          <a:prstGeom prst="rect">
            <a:avLst/>
          </a:prstGeom>
        </p:spPr>
        <p:txBody>
          <a:bodyPr lIns="0" tIns="0" rIns="0" bIns="0" rtlCol="0" anchor="t">
            <a:spAutoFit/>
          </a:bodyPr>
          <a:lstStyle/>
          <a:p>
            <a:pPr algn="l">
              <a:lnSpc>
                <a:spcPts val="4404"/>
              </a:lnSpc>
              <a:spcBef>
                <a:spcPct val="0"/>
              </a:spcBef>
            </a:pPr>
            <a:r>
              <a:rPr lang="en-US" sz="3145" b="1" i="1">
                <a:solidFill>
                  <a:srgbClr val="FFFFFF"/>
                </a:solidFill>
                <a:latin typeface="Calibri (MS) Bold Italics"/>
                <a:ea typeface="Calibri (MS) Bold Italics"/>
                <a:cs typeface="Calibri (MS) Bold Italics"/>
                <a:sym typeface="Calibri (MS) Bold Italics"/>
              </a:rPr>
              <a:t>LO 3.3</a:t>
            </a:r>
            <a:r>
              <a:rPr lang="en-US" sz="3145" i="1">
                <a:solidFill>
                  <a:srgbClr val="FFFFFF"/>
                </a:solidFill>
                <a:latin typeface="Calibri (MS) Italics"/>
                <a:ea typeface="Calibri (MS) Italics"/>
                <a:cs typeface="Calibri (MS) Italics"/>
                <a:sym typeface="Calibri (MS) Italics"/>
              </a:rPr>
              <a:t>: Demand &amp; Supply</a:t>
            </a:r>
          </a:p>
        </p:txBody>
      </p:sp>
      <p:sp>
        <p:nvSpPr>
          <p:cNvPr id="35" name="TextBox 35"/>
          <p:cNvSpPr txBox="1"/>
          <p:nvPr/>
        </p:nvSpPr>
        <p:spPr>
          <a:xfrm>
            <a:off x="0" y="9591295"/>
            <a:ext cx="2567934" cy="531587"/>
          </a:xfrm>
          <a:prstGeom prst="rect">
            <a:avLst/>
          </a:prstGeom>
        </p:spPr>
        <p:txBody>
          <a:bodyPr lIns="0" tIns="0" rIns="0" bIns="0" rtlCol="0" anchor="t">
            <a:spAutoFit/>
          </a:bodyPr>
          <a:lstStyle/>
          <a:p>
            <a:pPr algn="ctr">
              <a:lnSpc>
                <a:spcPts val="4404"/>
              </a:lnSpc>
            </a:pPr>
            <a:r>
              <a:rPr lang="en-US" sz="3145">
                <a:solidFill>
                  <a:srgbClr val="FFFFFF"/>
                </a:solidFill>
                <a:latin typeface="League Spartan"/>
                <a:ea typeface="League Spartan"/>
                <a:cs typeface="League Spartan"/>
                <a:sym typeface="League Spartan"/>
              </a:rPr>
              <a:t>STRAND 3</a:t>
            </a:r>
          </a:p>
        </p:txBody>
      </p:sp>
      <p:sp>
        <p:nvSpPr>
          <p:cNvPr id="36" name="TextBox 36"/>
          <p:cNvSpPr txBox="1"/>
          <p:nvPr/>
        </p:nvSpPr>
        <p:spPr>
          <a:xfrm>
            <a:off x="7583903" y="7469288"/>
            <a:ext cx="9675397" cy="953083"/>
          </a:xfrm>
          <a:prstGeom prst="rect">
            <a:avLst/>
          </a:prstGeom>
        </p:spPr>
        <p:txBody>
          <a:bodyPr lIns="0" tIns="0" rIns="0" bIns="0" rtlCol="0" anchor="t">
            <a:spAutoFit/>
          </a:bodyPr>
          <a:lstStyle/>
          <a:p>
            <a:pPr algn="ctr">
              <a:lnSpc>
                <a:spcPts val="2592"/>
              </a:lnSpc>
              <a:spcBef>
                <a:spcPct val="0"/>
              </a:spcBef>
            </a:pPr>
            <a:r>
              <a:rPr lang="en-US" sz="1852">
                <a:solidFill>
                  <a:srgbClr val="203C48"/>
                </a:solidFill>
                <a:latin typeface="League Spartan"/>
                <a:ea typeface="League Spartan"/>
                <a:cs typeface="League Spartan"/>
                <a:sym typeface="League Spartan"/>
              </a:rPr>
              <a:t>Top Tip: To find the quantity supplied, first find the price on the y-axis and then track across until you hit the supply curve and then track down to the x-axis to find the quantity.</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049F84"/>
        </a:solidFill>
        <a:effectLst/>
      </p:bgPr>
    </p:bg>
    <p:spTree>
      <p:nvGrpSpPr>
        <p:cNvPr id="1" name=""/>
        <p:cNvGrpSpPr/>
        <p:nvPr/>
      </p:nvGrpSpPr>
      <p:grpSpPr>
        <a:xfrm>
          <a:off x="0" y="0"/>
          <a:ext cx="0" cy="0"/>
          <a:chOff x="0" y="0"/>
          <a:chExt cx="0" cy="0"/>
        </a:xfrm>
      </p:grpSpPr>
      <p:grpSp>
        <p:nvGrpSpPr>
          <p:cNvPr id="2" name="Group 2"/>
          <p:cNvGrpSpPr/>
          <p:nvPr/>
        </p:nvGrpSpPr>
        <p:grpSpPr>
          <a:xfrm>
            <a:off x="1226113" y="5540155"/>
            <a:ext cx="10507344" cy="3519574"/>
            <a:chOff x="0" y="0"/>
            <a:chExt cx="3397149" cy="1137920"/>
          </a:xfrm>
        </p:grpSpPr>
        <p:sp>
          <p:nvSpPr>
            <p:cNvPr id="3" name="Freeform 3"/>
            <p:cNvSpPr/>
            <p:nvPr/>
          </p:nvSpPr>
          <p:spPr>
            <a:xfrm>
              <a:off x="0" y="0"/>
              <a:ext cx="3397149" cy="1137920"/>
            </a:xfrm>
            <a:custGeom>
              <a:avLst/>
              <a:gdLst/>
              <a:ahLst/>
              <a:cxnLst/>
              <a:rect l="l" t="t" r="r" b="b"/>
              <a:pathLst>
                <a:path w="3397149" h="1137920">
                  <a:moveTo>
                    <a:pt x="33156" y="0"/>
                  </a:moveTo>
                  <a:lnTo>
                    <a:pt x="3363992" y="0"/>
                  </a:lnTo>
                  <a:cubicBezTo>
                    <a:pt x="3382304" y="0"/>
                    <a:pt x="3397149" y="14845"/>
                    <a:pt x="3397149" y="33156"/>
                  </a:cubicBezTo>
                  <a:lnTo>
                    <a:pt x="3397149" y="1104763"/>
                  </a:lnTo>
                  <a:cubicBezTo>
                    <a:pt x="3397149" y="1123075"/>
                    <a:pt x="3382304" y="1137920"/>
                    <a:pt x="3363992" y="1137920"/>
                  </a:cubicBezTo>
                  <a:lnTo>
                    <a:pt x="33156" y="1137920"/>
                  </a:lnTo>
                  <a:cubicBezTo>
                    <a:pt x="24363" y="1137920"/>
                    <a:pt x="15929" y="1134427"/>
                    <a:pt x="9711" y="1128209"/>
                  </a:cubicBezTo>
                  <a:cubicBezTo>
                    <a:pt x="3493" y="1121991"/>
                    <a:pt x="0" y="1113557"/>
                    <a:pt x="0" y="1104763"/>
                  </a:cubicBezTo>
                  <a:lnTo>
                    <a:pt x="0" y="33156"/>
                  </a:lnTo>
                  <a:cubicBezTo>
                    <a:pt x="0" y="14845"/>
                    <a:pt x="14845" y="0"/>
                    <a:pt x="33156" y="0"/>
                  </a:cubicBezTo>
                  <a:close/>
                </a:path>
              </a:pathLst>
            </a:custGeom>
            <a:solidFill>
              <a:srgbClr val="F4F6FC"/>
            </a:solidFill>
            <a:ln w="28575" cap="rnd">
              <a:solidFill>
                <a:srgbClr val="000000"/>
              </a:solidFill>
              <a:prstDash val="solid"/>
              <a:round/>
            </a:ln>
          </p:spPr>
          <p:txBody>
            <a:bodyPr/>
            <a:lstStyle/>
            <a:p>
              <a:endParaRPr lang="en-US"/>
            </a:p>
          </p:txBody>
        </p:sp>
        <p:sp>
          <p:nvSpPr>
            <p:cNvPr id="4" name="TextBox 4"/>
            <p:cNvSpPr txBox="1"/>
            <p:nvPr/>
          </p:nvSpPr>
          <p:spPr>
            <a:xfrm>
              <a:off x="0" y="-57150"/>
              <a:ext cx="3397149" cy="1195070"/>
            </a:xfrm>
            <a:prstGeom prst="rect">
              <a:avLst/>
            </a:prstGeom>
          </p:spPr>
          <p:txBody>
            <a:bodyPr lIns="50800" tIns="50800" rIns="50800" bIns="50800" rtlCol="0" anchor="ctr"/>
            <a:lstStyle/>
            <a:p>
              <a:pPr algn="ctr">
                <a:lnSpc>
                  <a:spcPts val="1960"/>
                </a:lnSpc>
              </a:pPr>
              <a:endParaRPr/>
            </a:p>
          </p:txBody>
        </p:sp>
      </p:grpSp>
      <p:grpSp>
        <p:nvGrpSpPr>
          <p:cNvPr id="5" name="Group 5"/>
          <p:cNvGrpSpPr/>
          <p:nvPr/>
        </p:nvGrpSpPr>
        <p:grpSpPr>
          <a:xfrm>
            <a:off x="12755130" y="2859225"/>
            <a:ext cx="5121022" cy="5336060"/>
            <a:chOff x="0" y="0"/>
            <a:chExt cx="1757565" cy="1831367"/>
          </a:xfrm>
        </p:grpSpPr>
        <p:sp>
          <p:nvSpPr>
            <p:cNvPr id="6" name="Freeform 6"/>
            <p:cNvSpPr/>
            <p:nvPr/>
          </p:nvSpPr>
          <p:spPr>
            <a:xfrm>
              <a:off x="0" y="0"/>
              <a:ext cx="1757565" cy="1831367"/>
            </a:xfrm>
            <a:custGeom>
              <a:avLst/>
              <a:gdLst/>
              <a:ahLst/>
              <a:cxnLst/>
              <a:rect l="l" t="t" r="r" b="b"/>
              <a:pathLst>
                <a:path w="1757565" h="1831367">
                  <a:moveTo>
                    <a:pt x="68031" y="0"/>
                  </a:moveTo>
                  <a:lnTo>
                    <a:pt x="1689534" y="0"/>
                  </a:lnTo>
                  <a:cubicBezTo>
                    <a:pt x="1707577" y="0"/>
                    <a:pt x="1724881" y="7167"/>
                    <a:pt x="1737639" y="19926"/>
                  </a:cubicBezTo>
                  <a:cubicBezTo>
                    <a:pt x="1750397" y="32684"/>
                    <a:pt x="1757565" y="49988"/>
                    <a:pt x="1757565" y="68031"/>
                  </a:cubicBezTo>
                  <a:lnTo>
                    <a:pt x="1757565" y="1763336"/>
                  </a:lnTo>
                  <a:cubicBezTo>
                    <a:pt x="1757565" y="1800908"/>
                    <a:pt x="1727106" y="1831367"/>
                    <a:pt x="1689534" y="1831367"/>
                  </a:cubicBezTo>
                  <a:lnTo>
                    <a:pt x="68031" y="1831367"/>
                  </a:lnTo>
                  <a:cubicBezTo>
                    <a:pt x="30458" y="1831367"/>
                    <a:pt x="0" y="1800908"/>
                    <a:pt x="0" y="1763336"/>
                  </a:cubicBezTo>
                  <a:lnTo>
                    <a:pt x="0" y="68031"/>
                  </a:lnTo>
                  <a:cubicBezTo>
                    <a:pt x="0" y="30458"/>
                    <a:pt x="30458" y="0"/>
                    <a:pt x="68031" y="0"/>
                  </a:cubicBezTo>
                  <a:close/>
                </a:path>
              </a:pathLst>
            </a:custGeom>
            <a:solidFill>
              <a:srgbClr val="FFDE5C"/>
            </a:solidFill>
            <a:ln w="28575" cap="rnd">
              <a:solidFill>
                <a:srgbClr val="000000"/>
              </a:solidFill>
              <a:prstDash val="solid"/>
              <a:round/>
            </a:ln>
          </p:spPr>
          <p:txBody>
            <a:bodyPr/>
            <a:lstStyle/>
            <a:p>
              <a:endParaRPr lang="en-US"/>
            </a:p>
          </p:txBody>
        </p:sp>
        <p:sp>
          <p:nvSpPr>
            <p:cNvPr id="7" name="TextBox 7"/>
            <p:cNvSpPr txBox="1"/>
            <p:nvPr/>
          </p:nvSpPr>
          <p:spPr>
            <a:xfrm>
              <a:off x="0" y="-57150"/>
              <a:ext cx="1757565" cy="1888517"/>
            </a:xfrm>
            <a:prstGeom prst="rect">
              <a:avLst/>
            </a:prstGeom>
          </p:spPr>
          <p:txBody>
            <a:bodyPr lIns="50800" tIns="50800" rIns="50800" bIns="50800" rtlCol="0" anchor="ctr"/>
            <a:lstStyle/>
            <a:p>
              <a:pPr algn="ctr">
                <a:lnSpc>
                  <a:spcPts val="1960"/>
                </a:lnSpc>
              </a:pPr>
              <a:endParaRPr/>
            </a:p>
          </p:txBody>
        </p:sp>
      </p:grpSp>
      <p:grpSp>
        <p:nvGrpSpPr>
          <p:cNvPr id="8" name="Group 8"/>
          <p:cNvGrpSpPr/>
          <p:nvPr/>
        </p:nvGrpSpPr>
        <p:grpSpPr>
          <a:xfrm rot="-5400000">
            <a:off x="9968777" y="1967777"/>
            <a:ext cx="802671" cy="15835774"/>
            <a:chOff x="0" y="0"/>
            <a:chExt cx="182880" cy="3608017"/>
          </a:xfrm>
        </p:grpSpPr>
        <p:sp>
          <p:nvSpPr>
            <p:cNvPr id="9" name="Freeform 9"/>
            <p:cNvSpPr/>
            <p:nvPr/>
          </p:nvSpPr>
          <p:spPr>
            <a:xfrm>
              <a:off x="0" y="0"/>
              <a:ext cx="182880" cy="3608017"/>
            </a:xfrm>
            <a:custGeom>
              <a:avLst/>
              <a:gdLst/>
              <a:ahLst/>
              <a:cxnLst/>
              <a:rect l="l" t="t" r="r" b="b"/>
              <a:pathLst>
                <a:path w="182880" h="3608017">
                  <a:moveTo>
                    <a:pt x="0" y="0"/>
                  </a:moveTo>
                  <a:lnTo>
                    <a:pt x="182880" y="0"/>
                  </a:lnTo>
                  <a:lnTo>
                    <a:pt x="182880" y="3608017"/>
                  </a:lnTo>
                  <a:lnTo>
                    <a:pt x="0" y="3608017"/>
                  </a:lnTo>
                  <a:close/>
                </a:path>
              </a:pathLst>
            </a:custGeom>
            <a:solidFill>
              <a:srgbClr val="203D48"/>
            </a:solidFill>
          </p:spPr>
          <p:txBody>
            <a:bodyPr/>
            <a:lstStyle/>
            <a:p>
              <a:endParaRPr lang="en-US"/>
            </a:p>
          </p:txBody>
        </p:sp>
        <p:sp>
          <p:nvSpPr>
            <p:cNvPr id="10" name="TextBox 10"/>
            <p:cNvSpPr txBox="1"/>
            <p:nvPr/>
          </p:nvSpPr>
          <p:spPr>
            <a:xfrm>
              <a:off x="0" y="-57150"/>
              <a:ext cx="182880" cy="3665167"/>
            </a:xfrm>
            <a:prstGeom prst="rect">
              <a:avLst/>
            </a:prstGeom>
          </p:spPr>
          <p:txBody>
            <a:bodyPr lIns="50800" tIns="50800" rIns="50800" bIns="50800" rtlCol="0" anchor="ctr"/>
            <a:lstStyle/>
            <a:p>
              <a:pPr algn="ctr">
                <a:lnSpc>
                  <a:spcPts val="1960"/>
                </a:lnSpc>
              </a:pPr>
              <a:endParaRPr/>
            </a:p>
          </p:txBody>
        </p:sp>
      </p:grpSp>
      <p:sp>
        <p:nvSpPr>
          <p:cNvPr id="11" name="Freeform 11"/>
          <p:cNvSpPr/>
          <p:nvPr/>
        </p:nvSpPr>
        <p:spPr>
          <a:xfrm>
            <a:off x="15024955" y="1162133"/>
            <a:ext cx="2396270" cy="1296981"/>
          </a:xfrm>
          <a:custGeom>
            <a:avLst/>
            <a:gdLst/>
            <a:ahLst/>
            <a:cxnLst/>
            <a:rect l="l" t="t" r="r" b="b"/>
            <a:pathLst>
              <a:path w="2396270" h="1296981">
                <a:moveTo>
                  <a:pt x="0" y="0"/>
                </a:moveTo>
                <a:lnTo>
                  <a:pt x="2396270" y="0"/>
                </a:lnTo>
                <a:lnTo>
                  <a:pt x="2396270" y="1296981"/>
                </a:lnTo>
                <a:lnTo>
                  <a:pt x="0" y="1296981"/>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12" name="Freeform 12"/>
          <p:cNvSpPr/>
          <p:nvPr/>
        </p:nvSpPr>
        <p:spPr>
          <a:xfrm>
            <a:off x="1662945" y="291666"/>
            <a:ext cx="2813920" cy="2170236"/>
          </a:xfrm>
          <a:custGeom>
            <a:avLst/>
            <a:gdLst/>
            <a:ahLst/>
            <a:cxnLst/>
            <a:rect l="l" t="t" r="r" b="b"/>
            <a:pathLst>
              <a:path w="2813920" h="2170236">
                <a:moveTo>
                  <a:pt x="0" y="0"/>
                </a:moveTo>
                <a:lnTo>
                  <a:pt x="2813921" y="0"/>
                </a:lnTo>
                <a:lnTo>
                  <a:pt x="2813921" y="2170236"/>
                </a:lnTo>
                <a:lnTo>
                  <a:pt x="0" y="2170236"/>
                </a:lnTo>
                <a:lnTo>
                  <a:pt x="0" y="0"/>
                </a:lnTo>
                <a:close/>
              </a:path>
            </a:pathLst>
          </a:custGeom>
          <a:blipFill>
            <a:blip r:embed="rId3"/>
            <a:stretch>
              <a:fillRect/>
            </a:stretch>
          </a:blipFill>
        </p:spPr>
        <p:txBody>
          <a:bodyPr/>
          <a:lstStyle/>
          <a:p>
            <a:endParaRPr lang="en-US"/>
          </a:p>
        </p:txBody>
      </p:sp>
      <p:grpSp>
        <p:nvGrpSpPr>
          <p:cNvPr id="13" name="Group 13"/>
          <p:cNvGrpSpPr/>
          <p:nvPr/>
        </p:nvGrpSpPr>
        <p:grpSpPr>
          <a:xfrm rot="-5400000">
            <a:off x="824777" y="8659552"/>
            <a:ext cx="802671" cy="2452226"/>
            <a:chOff x="0" y="0"/>
            <a:chExt cx="182880" cy="558714"/>
          </a:xfrm>
        </p:grpSpPr>
        <p:sp>
          <p:nvSpPr>
            <p:cNvPr id="14" name="Freeform 14"/>
            <p:cNvSpPr/>
            <p:nvPr/>
          </p:nvSpPr>
          <p:spPr>
            <a:xfrm>
              <a:off x="0" y="0"/>
              <a:ext cx="182880" cy="558714"/>
            </a:xfrm>
            <a:custGeom>
              <a:avLst/>
              <a:gdLst/>
              <a:ahLst/>
              <a:cxnLst/>
              <a:rect l="l" t="t" r="r" b="b"/>
              <a:pathLst>
                <a:path w="182880" h="558714">
                  <a:moveTo>
                    <a:pt x="0" y="0"/>
                  </a:moveTo>
                  <a:lnTo>
                    <a:pt x="182880" y="0"/>
                  </a:lnTo>
                  <a:lnTo>
                    <a:pt x="182880" y="558714"/>
                  </a:lnTo>
                  <a:lnTo>
                    <a:pt x="0" y="558714"/>
                  </a:lnTo>
                  <a:close/>
                </a:path>
              </a:pathLst>
            </a:custGeom>
            <a:solidFill>
              <a:srgbClr val="38B6FF"/>
            </a:solidFill>
          </p:spPr>
          <p:txBody>
            <a:bodyPr/>
            <a:lstStyle/>
            <a:p>
              <a:endParaRPr lang="en-US"/>
            </a:p>
          </p:txBody>
        </p:sp>
        <p:sp>
          <p:nvSpPr>
            <p:cNvPr id="15" name="TextBox 15"/>
            <p:cNvSpPr txBox="1"/>
            <p:nvPr/>
          </p:nvSpPr>
          <p:spPr>
            <a:xfrm>
              <a:off x="0" y="-57150"/>
              <a:ext cx="182880" cy="615864"/>
            </a:xfrm>
            <a:prstGeom prst="rect">
              <a:avLst/>
            </a:prstGeom>
          </p:spPr>
          <p:txBody>
            <a:bodyPr lIns="50800" tIns="50800" rIns="50800" bIns="50800" rtlCol="0" anchor="ctr"/>
            <a:lstStyle/>
            <a:p>
              <a:pPr algn="ctr">
                <a:lnSpc>
                  <a:spcPts val="1960"/>
                </a:lnSpc>
              </a:pPr>
              <a:endParaRPr/>
            </a:p>
          </p:txBody>
        </p:sp>
      </p:grpSp>
      <p:sp>
        <p:nvSpPr>
          <p:cNvPr id="16" name="Freeform 16"/>
          <p:cNvSpPr/>
          <p:nvPr/>
        </p:nvSpPr>
        <p:spPr>
          <a:xfrm>
            <a:off x="5060721" y="291666"/>
            <a:ext cx="7532485" cy="4773712"/>
          </a:xfrm>
          <a:custGeom>
            <a:avLst/>
            <a:gdLst/>
            <a:ahLst/>
            <a:cxnLst/>
            <a:rect l="l" t="t" r="r" b="b"/>
            <a:pathLst>
              <a:path w="7532485" h="4773712">
                <a:moveTo>
                  <a:pt x="0" y="0"/>
                </a:moveTo>
                <a:lnTo>
                  <a:pt x="7532484" y="0"/>
                </a:lnTo>
                <a:lnTo>
                  <a:pt x="7532484" y="4773712"/>
                </a:lnTo>
                <a:lnTo>
                  <a:pt x="0" y="4773712"/>
                </a:lnTo>
                <a:lnTo>
                  <a:pt x="0" y="0"/>
                </a:lnTo>
                <a:close/>
              </a:path>
            </a:pathLst>
          </a:custGeom>
          <a:blipFill>
            <a:blip r:embed="rId4"/>
            <a:stretch>
              <a:fillRect/>
            </a:stretch>
          </a:blipFill>
        </p:spPr>
        <p:txBody>
          <a:bodyPr/>
          <a:lstStyle/>
          <a:p>
            <a:endParaRPr lang="en-US"/>
          </a:p>
        </p:txBody>
      </p:sp>
      <p:sp>
        <p:nvSpPr>
          <p:cNvPr id="17" name="TextBox 17"/>
          <p:cNvSpPr txBox="1"/>
          <p:nvPr/>
        </p:nvSpPr>
        <p:spPr>
          <a:xfrm>
            <a:off x="13211864" y="3170192"/>
            <a:ext cx="4209361" cy="5025094"/>
          </a:xfrm>
          <a:prstGeom prst="rect">
            <a:avLst/>
          </a:prstGeom>
        </p:spPr>
        <p:txBody>
          <a:bodyPr lIns="0" tIns="0" rIns="0" bIns="0" rtlCol="0" anchor="t">
            <a:spAutoFit/>
          </a:bodyPr>
          <a:lstStyle/>
          <a:p>
            <a:pPr algn="ctr">
              <a:lnSpc>
                <a:spcPts val="2839"/>
              </a:lnSpc>
              <a:spcBef>
                <a:spcPct val="0"/>
              </a:spcBef>
            </a:pPr>
            <a:r>
              <a:rPr lang="en-US" sz="2027">
                <a:solidFill>
                  <a:srgbClr val="203C48"/>
                </a:solidFill>
                <a:latin typeface="League Spartan"/>
                <a:ea typeface="League Spartan"/>
                <a:cs typeface="League Spartan"/>
                <a:sym typeface="League Spartan"/>
              </a:rPr>
              <a:t>Students can often find supply confusing – it’s important to remember, the price is what sellers get for selling a good or service, not what it costs them to supply it. </a:t>
            </a:r>
          </a:p>
          <a:p>
            <a:pPr algn="ctr">
              <a:lnSpc>
                <a:spcPts val="2839"/>
              </a:lnSpc>
              <a:spcBef>
                <a:spcPct val="0"/>
              </a:spcBef>
            </a:pPr>
            <a:endParaRPr lang="en-US" sz="2027">
              <a:solidFill>
                <a:srgbClr val="203C48"/>
              </a:solidFill>
              <a:latin typeface="League Spartan"/>
              <a:ea typeface="League Spartan"/>
              <a:cs typeface="League Spartan"/>
              <a:sym typeface="League Spartan"/>
            </a:endParaRPr>
          </a:p>
          <a:p>
            <a:pPr algn="ctr">
              <a:lnSpc>
                <a:spcPts val="2839"/>
              </a:lnSpc>
              <a:spcBef>
                <a:spcPct val="0"/>
              </a:spcBef>
            </a:pPr>
            <a:r>
              <a:rPr lang="en-US" sz="2027">
                <a:solidFill>
                  <a:srgbClr val="203C48"/>
                </a:solidFill>
                <a:latin typeface="League Spartan"/>
                <a:ea typeface="League Spartan"/>
                <a:cs typeface="League Spartan"/>
                <a:sym typeface="League Spartan"/>
              </a:rPr>
              <a:t>Firms are more willing to supply a good when the selling price is higher, as this can increase their profit. A higher selling price doesn’t mean their costs have increased.</a:t>
            </a:r>
          </a:p>
          <a:p>
            <a:pPr algn="ctr">
              <a:lnSpc>
                <a:spcPts val="2839"/>
              </a:lnSpc>
              <a:spcBef>
                <a:spcPct val="0"/>
              </a:spcBef>
            </a:pPr>
            <a:endParaRPr lang="en-US" sz="2027">
              <a:solidFill>
                <a:srgbClr val="203C48"/>
              </a:solidFill>
              <a:latin typeface="League Spartan"/>
              <a:ea typeface="League Spartan"/>
              <a:cs typeface="League Spartan"/>
              <a:sym typeface="League Spartan"/>
            </a:endParaRPr>
          </a:p>
        </p:txBody>
      </p:sp>
      <p:sp>
        <p:nvSpPr>
          <p:cNvPr id="18" name="TextBox 18"/>
          <p:cNvSpPr txBox="1"/>
          <p:nvPr/>
        </p:nvSpPr>
        <p:spPr>
          <a:xfrm>
            <a:off x="1504290" y="5863998"/>
            <a:ext cx="9950989" cy="2874022"/>
          </a:xfrm>
          <a:prstGeom prst="rect">
            <a:avLst/>
          </a:prstGeom>
        </p:spPr>
        <p:txBody>
          <a:bodyPr lIns="0" tIns="0" rIns="0" bIns="0" rtlCol="0" anchor="t">
            <a:spAutoFit/>
          </a:bodyPr>
          <a:lstStyle/>
          <a:p>
            <a:pPr algn="l">
              <a:lnSpc>
                <a:spcPts val="3881"/>
              </a:lnSpc>
            </a:pPr>
            <a:r>
              <a:rPr lang="en-US" sz="2218">
                <a:solidFill>
                  <a:srgbClr val="203D48"/>
                </a:solidFill>
                <a:latin typeface="Garet"/>
                <a:ea typeface="Garet"/>
                <a:cs typeface="Garet"/>
                <a:sym typeface="Garet"/>
              </a:rPr>
              <a:t>Q1. Identify the quantity supplied of cakes if the price was €4 on the diagram above</a:t>
            </a:r>
          </a:p>
          <a:p>
            <a:pPr algn="l">
              <a:lnSpc>
                <a:spcPts val="3881"/>
              </a:lnSpc>
            </a:pPr>
            <a:r>
              <a:rPr lang="en-US" sz="2218">
                <a:solidFill>
                  <a:srgbClr val="203D48"/>
                </a:solidFill>
                <a:latin typeface="Garet"/>
                <a:ea typeface="Garet"/>
                <a:cs typeface="Garet"/>
                <a:sym typeface="Garet"/>
              </a:rPr>
              <a:t>Q2. At what price would the quantity supplied be 100 cakes?</a:t>
            </a:r>
          </a:p>
          <a:p>
            <a:pPr algn="l">
              <a:lnSpc>
                <a:spcPts val="3881"/>
              </a:lnSpc>
            </a:pPr>
            <a:r>
              <a:rPr lang="en-US" sz="2218">
                <a:solidFill>
                  <a:srgbClr val="203D48"/>
                </a:solidFill>
                <a:latin typeface="Garet"/>
                <a:ea typeface="Garet"/>
                <a:cs typeface="Garet"/>
                <a:sym typeface="Garet"/>
              </a:rPr>
              <a:t>Q3. Following a price change, do price and quantity supplied move in the same direction or not? Use data from the diagram to help explain your answer.</a:t>
            </a:r>
          </a:p>
        </p:txBody>
      </p:sp>
      <p:sp>
        <p:nvSpPr>
          <p:cNvPr id="19" name="TextBox 19"/>
          <p:cNvSpPr txBox="1"/>
          <p:nvPr/>
        </p:nvSpPr>
        <p:spPr>
          <a:xfrm>
            <a:off x="87513" y="1016791"/>
            <a:ext cx="1882375" cy="1445112"/>
          </a:xfrm>
          <a:prstGeom prst="rect">
            <a:avLst/>
          </a:prstGeom>
        </p:spPr>
        <p:txBody>
          <a:bodyPr lIns="0" tIns="0" rIns="0" bIns="0" rtlCol="0" anchor="t">
            <a:spAutoFit/>
          </a:bodyPr>
          <a:lstStyle/>
          <a:p>
            <a:pPr algn="ctr">
              <a:lnSpc>
                <a:spcPts val="3861"/>
              </a:lnSpc>
              <a:spcBef>
                <a:spcPct val="0"/>
              </a:spcBef>
            </a:pPr>
            <a:r>
              <a:rPr lang="en-US" sz="2758">
                <a:solidFill>
                  <a:srgbClr val="F4F6FC"/>
                </a:solidFill>
                <a:latin typeface="League Spartan"/>
                <a:ea typeface="League Spartan"/>
                <a:cs typeface="League Spartan"/>
                <a:sym typeface="League Spartan"/>
              </a:rPr>
              <a:t>CLASS ACTIVITY 29.5</a:t>
            </a:r>
          </a:p>
        </p:txBody>
      </p:sp>
      <p:sp>
        <p:nvSpPr>
          <p:cNvPr id="20" name="TextBox 20"/>
          <p:cNvSpPr txBox="1"/>
          <p:nvPr/>
        </p:nvSpPr>
        <p:spPr>
          <a:xfrm>
            <a:off x="2752518" y="9600820"/>
            <a:ext cx="1724348" cy="531587"/>
          </a:xfrm>
          <a:prstGeom prst="rect">
            <a:avLst/>
          </a:prstGeom>
        </p:spPr>
        <p:txBody>
          <a:bodyPr lIns="0" tIns="0" rIns="0" bIns="0" rtlCol="0" anchor="t">
            <a:spAutoFit/>
          </a:bodyPr>
          <a:lstStyle/>
          <a:p>
            <a:pPr algn="ctr">
              <a:lnSpc>
                <a:spcPts val="4404"/>
              </a:lnSpc>
            </a:pPr>
            <a:r>
              <a:rPr lang="en-US" sz="3145">
                <a:solidFill>
                  <a:srgbClr val="FFFFFF"/>
                </a:solidFill>
                <a:latin typeface="League Spartan"/>
                <a:ea typeface="League Spartan"/>
                <a:cs typeface="League Spartan"/>
                <a:sym typeface="League Spartan"/>
              </a:rPr>
              <a:t>CH 29:</a:t>
            </a:r>
          </a:p>
        </p:txBody>
      </p:sp>
      <p:sp>
        <p:nvSpPr>
          <p:cNvPr id="21" name="TextBox 21"/>
          <p:cNvSpPr txBox="1"/>
          <p:nvPr/>
        </p:nvSpPr>
        <p:spPr>
          <a:xfrm>
            <a:off x="4781666" y="9515095"/>
            <a:ext cx="4911099" cy="607788"/>
          </a:xfrm>
          <a:prstGeom prst="rect">
            <a:avLst/>
          </a:prstGeom>
        </p:spPr>
        <p:txBody>
          <a:bodyPr lIns="0" tIns="0" rIns="0" bIns="0" rtlCol="0" anchor="t">
            <a:spAutoFit/>
          </a:bodyPr>
          <a:lstStyle/>
          <a:p>
            <a:pPr algn="l">
              <a:lnSpc>
                <a:spcPts val="4404"/>
              </a:lnSpc>
              <a:spcBef>
                <a:spcPct val="0"/>
              </a:spcBef>
            </a:pPr>
            <a:r>
              <a:rPr lang="en-US" sz="3145" b="1" i="1">
                <a:solidFill>
                  <a:srgbClr val="FFFFFF"/>
                </a:solidFill>
                <a:latin typeface="Calibri (MS) Bold Italics"/>
                <a:ea typeface="Calibri (MS) Bold Italics"/>
                <a:cs typeface="Calibri (MS) Bold Italics"/>
                <a:sym typeface="Calibri (MS) Bold Italics"/>
              </a:rPr>
              <a:t>LO 3.3</a:t>
            </a:r>
            <a:r>
              <a:rPr lang="en-US" sz="3145" i="1">
                <a:solidFill>
                  <a:srgbClr val="FFFFFF"/>
                </a:solidFill>
                <a:latin typeface="Calibri (MS) Italics"/>
                <a:ea typeface="Calibri (MS) Italics"/>
                <a:cs typeface="Calibri (MS) Italics"/>
                <a:sym typeface="Calibri (MS) Italics"/>
              </a:rPr>
              <a:t>: Demand &amp; Supply</a:t>
            </a:r>
          </a:p>
        </p:txBody>
      </p:sp>
      <p:sp>
        <p:nvSpPr>
          <p:cNvPr id="22" name="TextBox 22"/>
          <p:cNvSpPr txBox="1"/>
          <p:nvPr/>
        </p:nvSpPr>
        <p:spPr>
          <a:xfrm>
            <a:off x="610630" y="2711479"/>
            <a:ext cx="4283775" cy="1967230"/>
          </a:xfrm>
          <a:prstGeom prst="rect">
            <a:avLst/>
          </a:prstGeom>
        </p:spPr>
        <p:txBody>
          <a:bodyPr lIns="0" tIns="0" rIns="0" bIns="0" rtlCol="0" anchor="t">
            <a:spAutoFit/>
          </a:bodyPr>
          <a:lstStyle/>
          <a:p>
            <a:pPr algn="ctr">
              <a:lnSpc>
                <a:spcPts val="3919"/>
              </a:lnSpc>
              <a:spcBef>
                <a:spcPct val="0"/>
              </a:spcBef>
            </a:pPr>
            <a:r>
              <a:rPr lang="en-US" sz="2799">
                <a:solidFill>
                  <a:srgbClr val="FFFFFF"/>
                </a:solidFill>
                <a:latin typeface="League Spartan"/>
                <a:ea typeface="League Spartan"/>
                <a:cs typeface="League Spartan"/>
                <a:sym typeface="League Spartan"/>
              </a:rPr>
              <a:t>Identify the price or quantity for a good or service from a diagram</a:t>
            </a:r>
          </a:p>
        </p:txBody>
      </p:sp>
      <p:sp>
        <p:nvSpPr>
          <p:cNvPr id="23" name="TextBox 23"/>
          <p:cNvSpPr txBox="1"/>
          <p:nvPr/>
        </p:nvSpPr>
        <p:spPr>
          <a:xfrm>
            <a:off x="0" y="9591295"/>
            <a:ext cx="2567934" cy="531587"/>
          </a:xfrm>
          <a:prstGeom prst="rect">
            <a:avLst/>
          </a:prstGeom>
        </p:spPr>
        <p:txBody>
          <a:bodyPr lIns="0" tIns="0" rIns="0" bIns="0" rtlCol="0" anchor="t">
            <a:spAutoFit/>
          </a:bodyPr>
          <a:lstStyle/>
          <a:p>
            <a:pPr algn="ctr">
              <a:lnSpc>
                <a:spcPts val="4404"/>
              </a:lnSpc>
            </a:pPr>
            <a:r>
              <a:rPr lang="en-US" sz="3145">
                <a:solidFill>
                  <a:srgbClr val="FFFFFF"/>
                </a:solidFill>
                <a:latin typeface="League Spartan"/>
                <a:ea typeface="League Spartan"/>
                <a:cs typeface="League Spartan"/>
                <a:sym typeface="League Spartan"/>
              </a:rPr>
              <a:t>STRAND 3</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D96C4C"/>
        </a:solidFill>
        <a:effectLst/>
      </p:bgPr>
    </p:bg>
    <p:spTree>
      <p:nvGrpSpPr>
        <p:cNvPr id="1" name=""/>
        <p:cNvGrpSpPr/>
        <p:nvPr/>
      </p:nvGrpSpPr>
      <p:grpSpPr>
        <a:xfrm>
          <a:off x="0" y="0"/>
          <a:ext cx="0" cy="0"/>
          <a:chOff x="0" y="0"/>
          <a:chExt cx="0" cy="0"/>
        </a:xfrm>
      </p:grpSpPr>
      <p:sp>
        <p:nvSpPr>
          <p:cNvPr id="2" name="TextBox 2"/>
          <p:cNvSpPr txBox="1"/>
          <p:nvPr/>
        </p:nvSpPr>
        <p:spPr>
          <a:xfrm>
            <a:off x="1139158" y="5778499"/>
            <a:ext cx="16009683" cy="3479801"/>
          </a:xfrm>
          <a:prstGeom prst="rect">
            <a:avLst/>
          </a:prstGeom>
        </p:spPr>
        <p:txBody>
          <a:bodyPr lIns="0" tIns="0" rIns="0" bIns="0" rtlCol="0" anchor="t">
            <a:spAutoFit/>
          </a:bodyPr>
          <a:lstStyle/>
          <a:p>
            <a:pPr algn="ctr">
              <a:lnSpc>
                <a:spcPts val="13999"/>
              </a:lnSpc>
            </a:pPr>
            <a:r>
              <a:rPr lang="en-US" sz="9999" b="1">
                <a:solidFill>
                  <a:srgbClr val="FFFFFF"/>
                </a:solidFill>
                <a:latin typeface="Garet Bold"/>
                <a:ea typeface="Garet Bold"/>
                <a:cs typeface="Garet Bold"/>
                <a:sym typeface="Garet Bold"/>
              </a:rPr>
              <a:t>Workbook Qs</a:t>
            </a:r>
          </a:p>
          <a:p>
            <a:pPr algn="ctr">
              <a:lnSpc>
                <a:spcPts val="13999"/>
              </a:lnSpc>
            </a:pPr>
            <a:r>
              <a:rPr lang="en-US" sz="9999" b="1">
                <a:solidFill>
                  <a:srgbClr val="FFFFFF"/>
                </a:solidFill>
                <a:latin typeface="Garet Bold"/>
                <a:ea typeface="Garet Bold"/>
                <a:cs typeface="Garet Bold"/>
                <a:sym typeface="Garet Bold"/>
              </a:rPr>
              <a:t>Q19</a:t>
            </a:r>
          </a:p>
        </p:txBody>
      </p:sp>
      <p:sp>
        <p:nvSpPr>
          <p:cNvPr id="3" name="Freeform 3"/>
          <p:cNvSpPr/>
          <p:nvPr/>
        </p:nvSpPr>
        <p:spPr>
          <a:xfrm>
            <a:off x="184584" y="-3567882"/>
            <a:ext cx="18103416" cy="7135763"/>
          </a:xfrm>
          <a:custGeom>
            <a:avLst/>
            <a:gdLst/>
            <a:ahLst/>
            <a:cxnLst/>
            <a:rect l="l" t="t" r="r" b="b"/>
            <a:pathLst>
              <a:path w="18103416" h="7135763">
                <a:moveTo>
                  <a:pt x="0" y="0"/>
                </a:moveTo>
                <a:lnTo>
                  <a:pt x="18103416" y="0"/>
                </a:lnTo>
                <a:lnTo>
                  <a:pt x="18103416" y="7135764"/>
                </a:lnTo>
                <a:lnTo>
                  <a:pt x="0" y="713576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4" name="Freeform 4"/>
          <p:cNvSpPr/>
          <p:nvPr/>
        </p:nvSpPr>
        <p:spPr>
          <a:xfrm>
            <a:off x="7041931" y="1028700"/>
            <a:ext cx="4204138" cy="4114800"/>
          </a:xfrm>
          <a:custGeom>
            <a:avLst/>
            <a:gdLst/>
            <a:ahLst/>
            <a:cxnLst/>
            <a:rect l="l" t="t" r="r" b="b"/>
            <a:pathLst>
              <a:path w="4204138" h="4114800">
                <a:moveTo>
                  <a:pt x="0" y="0"/>
                </a:moveTo>
                <a:lnTo>
                  <a:pt x="4204138" y="0"/>
                </a:lnTo>
                <a:lnTo>
                  <a:pt x="4204138" y="4114800"/>
                </a:lnTo>
                <a:lnTo>
                  <a:pt x="0" y="411480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9968777" y="1967777"/>
            <a:ext cx="802671" cy="15835774"/>
            <a:chOff x="0" y="0"/>
            <a:chExt cx="182880" cy="3608017"/>
          </a:xfrm>
        </p:grpSpPr>
        <p:sp>
          <p:nvSpPr>
            <p:cNvPr id="3" name="Freeform 3"/>
            <p:cNvSpPr/>
            <p:nvPr/>
          </p:nvSpPr>
          <p:spPr>
            <a:xfrm>
              <a:off x="0" y="0"/>
              <a:ext cx="182880" cy="3608017"/>
            </a:xfrm>
            <a:custGeom>
              <a:avLst/>
              <a:gdLst/>
              <a:ahLst/>
              <a:cxnLst/>
              <a:rect l="l" t="t" r="r" b="b"/>
              <a:pathLst>
                <a:path w="182880" h="3608017">
                  <a:moveTo>
                    <a:pt x="0" y="0"/>
                  </a:moveTo>
                  <a:lnTo>
                    <a:pt x="182880" y="0"/>
                  </a:lnTo>
                  <a:lnTo>
                    <a:pt x="182880" y="3608017"/>
                  </a:lnTo>
                  <a:lnTo>
                    <a:pt x="0" y="3608017"/>
                  </a:lnTo>
                  <a:close/>
                </a:path>
              </a:pathLst>
            </a:custGeom>
            <a:solidFill>
              <a:srgbClr val="203D48"/>
            </a:solidFill>
          </p:spPr>
          <p:txBody>
            <a:bodyPr/>
            <a:lstStyle/>
            <a:p>
              <a:endParaRPr lang="en-US"/>
            </a:p>
          </p:txBody>
        </p:sp>
        <p:sp>
          <p:nvSpPr>
            <p:cNvPr id="4" name="TextBox 4"/>
            <p:cNvSpPr txBox="1"/>
            <p:nvPr/>
          </p:nvSpPr>
          <p:spPr>
            <a:xfrm>
              <a:off x="0" y="-57150"/>
              <a:ext cx="182880" cy="3665167"/>
            </a:xfrm>
            <a:prstGeom prst="rect">
              <a:avLst/>
            </a:prstGeom>
          </p:spPr>
          <p:txBody>
            <a:bodyPr lIns="50800" tIns="50800" rIns="50800" bIns="50800" rtlCol="0" anchor="ctr"/>
            <a:lstStyle/>
            <a:p>
              <a:pPr algn="ctr">
                <a:lnSpc>
                  <a:spcPts val="1960"/>
                </a:lnSpc>
              </a:pPr>
              <a:endParaRPr/>
            </a:p>
          </p:txBody>
        </p:sp>
      </p:grpSp>
      <p:grpSp>
        <p:nvGrpSpPr>
          <p:cNvPr id="5" name="Group 5"/>
          <p:cNvGrpSpPr/>
          <p:nvPr/>
        </p:nvGrpSpPr>
        <p:grpSpPr>
          <a:xfrm rot="-5400000">
            <a:off x="824777" y="8659552"/>
            <a:ext cx="802671" cy="2452226"/>
            <a:chOff x="0" y="0"/>
            <a:chExt cx="182880" cy="558714"/>
          </a:xfrm>
        </p:grpSpPr>
        <p:sp>
          <p:nvSpPr>
            <p:cNvPr id="6" name="Freeform 6"/>
            <p:cNvSpPr/>
            <p:nvPr/>
          </p:nvSpPr>
          <p:spPr>
            <a:xfrm>
              <a:off x="0" y="0"/>
              <a:ext cx="182880" cy="558714"/>
            </a:xfrm>
            <a:custGeom>
              <a:avLst/>
              <a:gdLst/>
              <a:ahLst/>
              <a:cxnLst/>
              <a:rect l="l" t="t" r="r" b="b"/>
              <a:pathLst>
                <a:path w="182880" h="558714">
                  <a:moveTo>
                    <a:pt x="0" y="0"/>
                  </a:moveTo>
                  <a:lnTo>
                    <a:pt x="182880" y="0"/>
                  </a:lnTo>
                  <a:lnTo>
                    <a:pt x="182880" y="558714"/>
                  </a:lnTo>
                  <a:lnTo>
                    <a:pt x="0" y="558714"/>
                  </a:lnTo>
                  <a:close/>
                </a:path>
              </a:pathLst>
            </a:custGeom>
            <a:solidFill>
              <a:srgbClr val="38B6FF"/>
            </a:solidFill>
          </p:spPr>
          <p:txBody>
            <a:bodyPr/>
            <a:lstStyle/>
            <a:p>
              <a:endParaRPr lang="en-US"/>
            </a:p>
          </p:txBody>
        </p:sp>
        <p:sp>
          <p:nvSpPr>
            <p:cNvPr id="7" name="TextBox 7"/>
            <p:cNvSpPr txBox="1"/>
            <p:nvPr/>
          </p:nvSpPr>
          <p:spPr>
            <a:xfrm>
              <a:off x="0" y="-57150"/>
              <a:ext cx="182880" cy="615864"/>
            </a:xfrm>
            <a:prstGeom prst="rect">
              <a:avLst/>
            </a:prstGeom>
          </p:spPr>
          <p:txBody>
            <a:bodyPr lIns="50800" tIns="50800" rIns="50800" bIns="50800" rtlCol="0" anchor="ctr"/>
            <a:lstStyle/>
            <a:p>
              <a:pPr algn="ctr">
                <a:lnSpc>
                  <a:spcPts val="1960"/>
                </a:lnSpc>
              </a:pPr>
              <a:endParaRPr/>
            </a:p>
          </p:txBody>
        </p:sp>
      </p:grpSp>
      <p:sp>
        <p:nvSpPr>
          <p:cNvPr id="8" name="Freeform 8"/>
          <p:cNvSpPr/>
          <p:nvPr/>
        </p:nvSpPr>
        <p:spPr>
          <a:xfrm rot="-597275">
            <a:off x="-3368911" y="-2959270"/>
            <a:ext cx="4075990" cy="4075990"/>
          </a:xfrm>
          <a:custGeom>
            <a:avLst/>
            <a:gdLst/>
            <a:ahLst/>
            <a:cxnLst/>
            <a:rect l="l" t="t" r="r" b="b"/>
            <a:pathLst>
              <a:path w="4075990" h="4075990">
                <a:moveTo>
                  <a:pt x="0" y="0"/>
                </a:moveTo>
                <a:lnTo>
                  <a:pt x="4075990" y="0"/>
                </a:lnTo>
                <a:lnTo>
                  <a:pt x="4075990" y="4075989"/>
                </a:lnTo>
                <a:lnTo>
                  <a:pt x="0" y="407598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9" name="TextBox 9"/>
          <p:cNvSpPr txBox="1"/>
          <p:nvPr/>
        </p:nvSpPr>
        <p:spPr>
          <a:xfrm>
            <a:off x="1028700" y="516081"/>
            <a:ext cx="16009683" cy="4287907"/>
          </a:xfrm>
          <a:prstGeom prst="rect">
            <a:avLst/>
          </a:prstGeom>
        </p:spPr>
        <p:txBody>
          <a:bodyPr lIns="0" tIns="0" rIns="0" bIns="0" rtlCol="0" anchor="t">
            <a:spAutoFit/>
          </a:bodyPr>
          <a:lstStyle/>
          <a:p>
            <a:pPr algn="l">
              <a:lnSpc>
                <a:spcPts val="11458"/>
              </a:lnSpc>
            </a:pPr>
            <a:r>
              <a:rPr lang="en-US" sz="8184" b="1">
                <a:solidFill>
                  <a:srgbClr val="38B6FF"/>
                </a:solidFill>
                <a:latin typeface="Garet Bold"/>
                <a:ea typeface="Garet Bold"/>
                <a:cs typeface="Garet Bold"/>
                <a:sym typeface="Garet Bold"/>
              </a:rPr>
              <a:t>Factors that increase or decrease supply</a:t>
            </a:r>
          </a:p>
          <a:p>
            <a:pPr algn="l">
              <a:lnSpc>
                <a:spcPts val="11458"/>
              </a:lnSpc>
            </a:pPr>
            <a:endParaRPr lang="en-US" sz="8184" b="1">
              <a:solidFill>
                <a:srgbClr val="38B6FF"/>
              </a:solidFill>
              <a:latin typeface="Garet Bold"/>
              <a:ea typeface="Garet Bold"/>
              <a:cs typeface="Garet Bold"/>
              <a:sym typeface="Garet Bold"/>
            </a:endParaRPr>
          </a:p>
        </p:txBody>
      </p:sp>
      <p:grpSp>
        <p:nvGrpSpPr>
          <p:cNvPr id="10" name="Group 10"/>
          <p:cNvGrpSpPr/>
          <p:nvPr/>
        </p:nvGrpSpPr>
        <p:grpSpPr>
          <a:xfrm rot="-5400000">
            <a:off x="16670603" y="-571804"/>
            <a:ext cx="893192" cy="2170151"/>
            <a:chOff x="0" y="0"/>
            <a:chExt cx="1190923" cy="2893535"/>
          </a:xfrm>
        </p:grpSpPr>
        <p:grpSp>
          <p:nvGrpSpPr>
            <p:cNvPr id="11" name="Group 11"/>
            <p:cNvGrpSpPr/>
            <p:nvPr/>
          </p:nvGrpSpPr>
          <p:grpSpPr>
            <a:xfrm>
              <a:off x="141517" y="2519095"/>
              <a:ext cx="1028813" cy="374440"/>
              <a:chOff x="0" y="0"/>
              <a:chExt cx="1886901" cy="686745"/>
            </a:xfrm>
          </p:grpSpPr>
          <p:sp>
            <p:nvSpPr>
              <p:cNvPr id="12" name="Freeform 12"/>
              <p:cNvSpPr/>
              <p:nvPr/>
            </p:nvSpPr>
            <p:spPr>
              <a:xfrm>
                <a:off x="0" y="0"/>
                <a:ext cx="1886901" cy="686745"/>
              </a:xfrm>
              <a:custGeom>
                <a:avLst/>
                <a:gdLst/>
                <a:ahLst/>
                <a:cxnLst/>
                <a:rect l="l" t="t" r="r" b="b"/>
                <a:pathLst>
                  <a:path w="1886901" h="686745">
                    <a:moveTo>
                      <a:pt x="343372" y="0"/>
                    </a:moveTo>
                    <a:lnTo>
                      <a:pt x="1543529" y="0"/>
                    </a:lnTo>
                    <a:cubicBezTo>
                      <a:pt x="1733168" y="0"/>
                      <a:pt x="1886901" y="153733"/>
                      <a:pt x="1886901" y="343372"/>
                    </a:cubicBezTo>
                    <a:lnTo>
                      <a:pt x="1886901" y="343372"/>
                    </a:lnTo>
                    <a:cubicBezTo>
                      <a:pt x="1886901" y="533012"/>
                      <a:pt x="1733168" y="686745"/>
                      <a:pt x="1543529" y="686745"/>
                    </a:cubicBezTo>
                    <a:lnTo>
                      <a:pt x="343372" y="686745"/>
                    </a:lnTo>
                    <a:cubicBezTo>
                      <a:pt x="153733" y="686745"/>
                      <a:pt x="0" y="533012"/>
                      <a:pt x="0" y="343372"/>
                    </a:cubicBezTo>
                    <a:lnTo>
                      <a:pt x="0" y="343372"/>
                    </a:lnTo>
                    <a:cubicBezTo>
                      <a:pt x="0" y="153733"/>
                      <a:pt x="153733" y="0"/>
                      <a:pt x="343372" y="0"/>
                    </a:cubicBezTo>
                    <a:close/>
                  </a:path>
                </a:pathLst>
              </a:custGeom>
              <a:solidFill>
                <a:srgbClr val="94E3FF"/>
              </a:solidFill>
              <a:ln cap="rnd">
                <a:noFill/>
                <a:prstDash val="solid"/>
                <a:round/>
              </a:ln>
            </p:spPr>
            <p:txBody>
              <a:bodyPr/>
              <a:lstStyle/>
              <a:p>
                <a:endParaRPr lang="en-US"/>
              </a:p>
            </p:txBody>
          </p:sp>
          <p:sp>
            <p:nvSpPr>
              <p:cNvPr id="13" name="TextBox 13"/>
              <p:cNvSpPr txBox="1"/>
              <p:nvPr/>
            </p:nvSpPr>
            <p:spPr>
              <a:xfrm>
                <a:off x="0" y="-9525"/>
                <a:ext cx="1886901" cy="696270"/>
              </a:xfrm>
              <a:prstGeom prst="rect">
                <a:avLst/>
              </a:prstGeom>
            </p:spPr>
            <p:txBody>
              <a:bodyPr lIns="50800" tIns="50800" rIns="50800" bIns="50800" rtlCol="0" anchor="ctr"/>
              <a:lstStyle/>
              <a:p>
                <a:pPr algn="ctr">
                  <a:lnSpc>
                    <a:spcPts val="308"/>
                  </a:lnSpc>
                </a:pPr>
                <a:endParaRPr/>
              </a:p>
            </p:txBody>
          </p:sp>
        </p:grpSp>
        <p:sp>
          <p:nvSpPr>
            <p:cNvPr id="14" name="TextBox 14"/>
            <p:cNvSpPr txBox="1"/>
            <p:nvPr/>
          </p:nvSpPr>
          <p:spPr>
            <a:xfrm>
              <a:off x="441088" y="2698700"/>
              <a:ext cx="429671" cy="150386"/>
            </a:xfrm>
            <a:prstGeom prst="rect">
              <a:avLst/>
            </a:prstGeom>
          </p:spPr>
          <p:txBody>
            <a:bodyPr lIns="0" tIns="0" rIns="0" bIns="0" rtlCol="0" anchor="t">
              <a:spAutoFit/>
            </a:bodyPr>
            <a:lstStyle/>
            <a:p>
              <a:pPr algn="ctr">
                <a:lnSpc>
                  <a:spcPts val="581"/>
                </a:lnSpc>
              </a:pPr>
              <a:r>
                <a:rPr lang="en-US" sz="1163">
                  <a:solidFill>
                    <a:srgbClr val="203D48"/>
                  </a:solidFill>
                  <a:latin typeface="League Spartan"/>
                  <a:ea typeface="League Spartan"/>
                  <a:cs typeface="League Spartan"/>
                  <a:sym typeface="League Spartan"/>
                </a:rPr>
                <a:t>HUB</a:t>
              </a:r>
            </a:p>
          </p:txBody>
        </p:sp>
        <p:sp>
          <p:nvSpPr>
            <p:cNvPr id="15" name="TextBox 15"/>
            <p:cNvSpPr txBox="1"/>
            <p:nvPr/>
          </p:nvSpPr>
          <p:spPr>
            <a:xfrm rot="5400000">
              <a:off x="-972822" y="972822"/>
              <a:ext cx="2485990" cy="540345"/>
            </a:xfrm>
            <a:prstGeom prst="rect">
              <a:avLst/>
            </a:prstGeom>
          </p:spPr>
          <p:txBody>
            <a:bodyPr lIns="0" tIns="0" rIns="0" bIns="0" rtlCol="0" anchor="t">
              <a:spAutoFit/>
            </a:bodyPr>
            <a:lstStyle/>
            <a:p>
              <a:pPr algn="ctr">
                <a:lnSpc>
                  <a:spcPts val="2752"/>
                </a:lnSpc>
              </a:pPr>
              <a:r>
                <a:rPr lang="en-US" sz="3127" spc="-200">
                  <a:solidFill>
                    <a:srgbClr val="203D48"/>
                  </a:solidFill>
                  <a:latin typeface="League Spartan"/>
                  <a:ea typeface="League Spartan"/>
                  <a:cs typeface="League Spartan"/>
                  <a:sym typeface="League Spartan"/>
                </a:rPr>
                <a:t>BUSINESS</a:t>
              </a:r>
            </a:p>
          </p:txBody>
        </p:sp>
        <p:sp>
          <p:nvSpPr>
            <p:cNvPr id="16" name="TextBox 16"/>
            <p:cNvSpPr txBox="1"/>
            <p:nvPr/>
          </p:nvSpPr>
          <p:spPr>
            <a:xfrm rot="5400000">
              <a:off x="-511064" y="994145"/>
              <a:ext cx="2522727" cy="622797"/>
            </a:xfrm>
            <a:prstGeom prst="rect">
              <a:avLst/>
            </a:prstGeom>
          </p:spPr>
          <p:txBody>
            <a:bodyPr lIns="0" tIns="0" rIns="0" bIns="0" rtlCol="0" anchor="t">
              <a:spAutoFit/>
            </a:bodyPr>
            <a:lstStyle/>
            <a:p>
              <a:pPr algn="l">
                <a:lnSpc>
                  <a:spcPts val="3194"/>
                </a:lnSpc>
              </a:pPr>
              <a:r>
                <a:rPr lang="en-US" sz="3630" spc="-232">
                  <a:solidFill>
                    <a:srgbClr val="203D48"/>
                  </a:solidFill>
                  <a:latin typeface="League Spartan"/>
                  <a:ea typeface="League Spartan"/>
                  <a:cs typeface="League Spartan"/>
                  <a:sym typeface="League Spartan"/>
                </a:rPr>
                <a:t>JC</a:t>
              </a:r>
            </a:p>
          </p:txBody>
        </p:sp>
        <p:sp>
          <p:nvSpPr>
            <p:cNvPr id="17" name="Freeform 17"/>
            <p:cNvSpPr/>
            <p:nvPr/>
          </p:nvSpPr>
          <p:spPr>
            <a:xfrm rot="5400000">
              <a:off x="244242" y="1424020"/>
              <a:ext cx="1379498" cy="513863"/>
            </a:xfrm>
            <a:custGeom>
              <a:avLst/>
              <a:gdLst/>
              <a:ahLst/>
              <a:cxnLst/>
              <a:rect l="l" t="t" r="r" b="b"/>
              <a:pathLst>
                <a:path w="1379498" h="513863">
                  <a:moveTo>
                    <a:pt x="0" y="0"/>
                  </a:moveTo>
                  <a:lnTo>
                    <a:pt x="1379498" y="0"/>
                  </a:lnTo>
                  <a:lnTo>
                    <a:pt x="1379498" y="513863"/>
                  </a:lnTo>
                  <a:lnTo>
                    <a:pt x="0" y="51386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sp>
        <p:nvSpPr>
          <p:cNvPr id="18" name="TextBox 18"/>
          <p:cNvSpPr txBox="1"/>
          <p:nvPr/>
        </p:nvSpPr>
        <p:spPr>
          <a:xfrm>
            <a:off x="2752518" y="9591295"/>
            <a:ext cx="1724348" cy="531587"/>
          </a:xfrm>
          <a:prstGeom prst="rect">
            <a:avLst/>
          </a:prstGeom>
        </p:spPr>
        <p:txBody>
          <a:bodyPr lIns="0" tIns="0" rIns="0" bIns="0" rtlCol="0" anchor="t">
            <a:spAutoFit/>
          </a:bodyPr>
          <a:lstStyle/>
          <a:p>
            <a:pPr algn="ctr">
              <a:lnSpc>
                <a:spcPts val="4404"/>
              </a:lnSpc>
            </a:pPr>
            <a:r>
              <a:rPr lang="en-US" sz="3145">
                <a:solidFill>
                  <a:srgbClr val="FFFFFF"/>
                </a:solidFill>
                <a:latin typeface="League Spartan"/>
                <a:ea typeface="League Spartan"/>
                <a:cs typeface="League Spartan"/>
                <a:sym typeface="League Spartan"/>
              </a:rPr>
              <a:t>CH 29:</a:t>
            </a:r>
          </a:p>
        </p:txBody>
      </p:sp>
      <p:sp>
        <p:nvSpPr>
          <p:cNvPr id="19" name="TextBox 19"/>
          <p:cNvSpPr txBox="1"/>
          <p:nvPr/>
        </p:nvSpPr>
        <p:spPr>
          <a:xfrm>
            <a:off x="4781666" y="9515095"/>
            <a:ext cx="4911099" cy="607788"/>
          </a:xfrm>
          <a:prstGeom prst="rect">
            <a:avLst/>
          </a:prstGeom>
        </p:spPr>
        <p:txBody>
          <a:bodyPr lIns="0" tIns="0" rIns="0" bIns="0" rtlCol="0" anchor="t">
            <a:spAutoFit/>
          </a:bodyPr>
          <a:lstStyle/>
          <a:p>
            <a:pPr algn="l">
              <a:lnSpc>
                <a:spcPts val="4404"/>
              </a:lnSpc>
              <a:spcBef>
                <a:spcPct val="0"/>
              </a:spcBef>
            </a:pPr>
            <a:r>
              <a:rPr lang="en-US" sz="3145" b="1" i="1">
                <a:solidFill>
                  <a:srgbClr val="FFFFFF"/>
                </a:solidFill>
                <a:latin typeface="Calibri (MS) Bold Italics"/>
                <a:ea typeface="Calibri (MS) Bold Italics"/>
                <a:cs typeface="Calibri (MS) Bold Italics"/>
                <a:sym typeface="Calibri (MS) Bold Italics"/>
              </a:rPr>
              <a:t>LO 3.3</a:t>
            </a:r>
            <a:r>
              <a:rPr lang="en-US" sz="3145" i="1">
                <a:solidFill>
                  <a:srgbClr val="FFFFFF"/>
                </a:solidFill>
                <a:latin typeface="Calibri (MS) Italics"/>
                <a:ea typeface="Calibri (MS) Italics"/>
                <a:cs typeface="Calibri (MS) Italics"/>
                <a:sym typeface="Calibri (MS) Italics"/>
              </a:rPr>
              <a:t>: Demand &amp; Supply</a:t>
            </a:r>
          </a:p>
        </p:txBody>
      </p:sp>
      <p:sp>
        <p:nvSpPr>
          <p:cNvPr id="20" name="TextBox 20"/>
          <p:cNvSpPr txBox="1"/>
          <p:nvPr/>
        </p:nvSpPr>
        <p:spPr>
          <a:xfrm>
            <a:off x="0" y="9591295"/>
            <a:ext cx="2567934" cy="531587"/>
          </a:xfrm>
          <a:prstGeom prst="rect">
            <a:avLst/>
          </a:prstGeom>
        </p:spPr>
        <p:txBody>
          <a:bodyPr lIns="0" tIns="0" rIns="0" bIns="0" rtlCol="0" anchor="t">
            <a:spAutoFit/>
          </a:bodyPr>
          <a:lstStyle/>
          <a:p>
            <a:pPr algn="ctr">
              <a:lnSpc>
                <a:spcPts val="4404"/>
              </a:lnSpc>
            </a:pPr>
            <a:r>
              <a:rPr lang="en-US" sz="3145">
                <a:solidFill>
                  <a:srgbClr val="FFFFFF"/>
                </a:solidFill>
                <a:latin typeface="League Spartan"/>
                <a:ea typeface="League Spartan"/>
                <a:cs typeface="League Spartan"/>
                <a:sym typeface="League Spartan"/>
              </a:rPr>
              <a:t>STRAND 3</a:t>
            </a:r>
          </a:p>
        </p:txBody>
      </p:sp>
      <p:sp>
        <p:nvSpPr>
          <p:cNvPr id="21" name="TextBox 21"/>
          <p:cNvSpPr txBox="1"/>
          <p:nvPr/>
        </p:nvSpPr>
        <p:spPr>
          <a:xfrm>
            <a:off x="1028700" y="4324350"/>
            <a:ext cx="15189752" cy="1581150"/>
          </a:xfrm>
          <a:prstGeom prst="rect">
            <a:avLst/>
          </a:prstGeom>
        </p:spPr>
        <p:txBody>
          <a:bodyPr lIns="0" tIns="0" rIns="0" bIns="0" rtlCol="0" anchor="t">
            <a:spAutoFit/>
          </a:bodyPr>
          <a:lstStyle/>
          <a:p>
            <a:pPr algn="l">
              <a:lnSpc>
                <a:spcPts val="4200"/>
              </a:lnSpc>
            </a:pPr>
            <a:r>
              <a:rPr lang="en-US" sz="3000">
                <a:solidFill>
                  <a:srgbClr val="203D48"/>
                </a:solidFill>
                <a:latin typeface="Garet"/>
                <a:ea typeface="Garet"/>
                <a:cs typeface="Garet"/>
                <a:sym typeface="Garet"/>
              </a:rPr>
              <a:t>Certain factors, including the selling price, can cause firms to change how much of a good or service they are willing to sell.</a:t>
            </a:r>
          </a:p>
          <a:p>
            <a:pPr algn="l">
              <a:lnSpc>
                <a:spcPts val="4200"/>
              </a:lnSpc>
            </a:pPr>
            <a:endParaRPr lang="en-US" sz="3000">
              <a:solidFill>
                <a:srgbClr val="203D48"/>
              </a:solidFill>
              <a:latin typeface="Garet"/>
              <a:ea typeface="Garet"/>
              <a:cs typeface="Garet"/>
              <a:sym typeface="Garet"/>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9968777" y="1967777"/>
            <a:ext cx="802671" cy="15835774"/>
            <a:chOff x="0" y="0"/>
            <a:chExt cx="182880" cy="3608017"/>
          </a:xfrm>
        </p:grpSpPr>
        <p:sp>
          <p:nvSpPr>
            <p:cNvPr id="3" name="Freeform 3"/>
            <p:cNvSpPr/>
            <p:nvPr/>
          </p:nvSpPr>
          <p:spPr>
            <a:xfrm>
              <a:off x="0" y="0"/>
              <a:ext cx="182880" cy="3608017"/>
            </a:xfrm>
            <a:custGeom>
              <a:avLst/>
              <a:gdLst/>
              <a:ahLst/>
              <a:cxnLst/>
              <a:rect l="l" t="t" r="r" b="b"/>
              <a:pathLst>
                <a:path w="182880" h="3608017">
                  <a:moveTo>
                    <a:pt x="0" y="0"/>
                  </a:moveTo>
                  <a:lnTo>
                    <a:pt x="182880" y="0"/>
                  </a:lnTo>
                  <a:lnTo>
                    <a:pt x="182880" y="3608017"/>
                  </a:lnTo>
                  <a:lnTo>
                    <a:pt x="0" y="3608017"/>
                  </a:lnTo>
                  <a:close/>
                </a:path>
              </a:pathLst>
            </a:custGeom>
            <a:solidFill>
              <a:srgbClr val="203D48"/>
            </a:solidFill>
          </p:spPr>
          <p:txBody>
            <a:bodyPr/>
            <a:lstStyle/>
            <a:p>
              <a:endParaRPr lang="en-US"/>
            </a:p>
          </p:txBody>
        </p:sp>
        <p:sp>
          <p:nvSpPr>
            <p:cNvPr id="4" name="TextBox 4"/>
            <p:cNvSpPr txBox="1"/>
            <p:nvPr/>
          </p:nvSpPr>
          <p:spPr>
            <a:xfrm>
              <a:off x="0" y="-57150"/>
              <a:ext cx="182880" cy="3665167"/>
            </a:xfrm>
            <a:prstGeom prst="rect">
              <a:avLst/>
            </a:prstGeom>
          </p:spPr>
          <p:txBody>
            <a:bodyPr lIns="50800" tIns="50800" rIns="50800" bIns="50800" rtlCol="0" anchor="ctr"/>
            <a:lstStyle/>
            <a:p>
              <a:pPr algn="ctr">
                <a:lnSpc>
                  <a:spcPts val="1960"/>
                </a:lnSpc>
              </a:pPr>
              <a:endParaRPr/>
            </a:p>
          </p:txBody>
        </p:sp>
      </p:grpSp>
      <p:grpSp>
        <p:nvGrpSpPr>
          <p:cNvPr id="5" name="Group 5"/>
          <p:cNvGrpSpPr/>
          <p:nvPr/>
        </p:nvGrpSpPr>
        <p:grpSpPr>
          <a:xfrm rot="-5400000">
            <a:off x="824777" y="8659552"/>
            <a:ext cx="802671" cy="2452226"/>
            <a:chOff x="0" y="0"/>
            <a:chExt cx="182880" cy="558714"/>
          </a:xfrm>
        </p:grpSpPr>
        <p:sp>
          <p:nvSpPr>
            <p:cNvPr id="6" name="Freeform 6"/>
            <p:cNvSpPr/>
            <p:nvPr/>
          </p:nvSpPr>
          <p:spPr>
            <a:xfrm>
              <a:off x="0" y="0"/>
              <a:ext cx="182880" cy="558714"/>
            </a:xfrm>
            <a:custGeom>
              <a:avLst/>
              <a:gdLst/>
              <a:ahLst/>
              <a:cxnLst/>
              <a:rect l="l" t="t" r="r" b="b"/>
              <a:pathLst>
                <a:path w="182880" h="558714">
                  <a:moveTo>
                    <a:pt x="0" y="0"/>
                  </a:moveTo>
                  <a:lnTo>
                    <a:pt x="182880" y="0"/>
                  </a:lnTo>
                  <a:lnTo>
                    <a:pt x="182880" y="558714"/>
                  </a:lnTo>
                  <a:lnTo>
                    <a:pt x="0" y="558714"/>
                  </a:lnTo>
                  <a:close/>
                </a:path>
              </a:pathLst>
            </a:custGeom>
            <a:solidFill>
              <a:srgbClr val="38B6FF"/>
            </a:solidFill>
          </p:spPr>
          <p:txBody>
            <a:bodyPr/>
            <a:lstStyle/>
            <a:p>
              <a:endParaRPr lang="en-US"/>
            </a:p>
          </p:txBody>
        </p:sp>
        <p:sp>
          <p:nvSpPr>
            <p:cNvPr id="7" name="TextBox 7"/>
            <p:cNvSpPr txBox="1"/>
            <p:nvPr/>
          </p:nvSpPr>
          <p:spPr>
            <a:xfrm>
              <a:off x="0" y="-57150"/>
              <a:ext cx="182880" cy="615864"/>
            </a:xfrm>
            <a:prstGeom prst="rect">
              <a:avLst/>
            </a:prstGeom>
          </p:spPr>
          <p:txBody>
            <a:bodyPr lIns="50800" tIns="50800" rIns="50800" bIns="50800" rtlCol="0" anchor="ctr"/>
            <a:lstStyle/>
            <a:p>
              <a:pPr algn="ctr">
                <a:lnSpc>
                  <a:spcPts val="1960"/>
                </a:lnSpc>
              </a:pPr>
              <a:endParaRPr/>
            </a:p>
          </p:txBody>
        </p:sp>
      </p:grpSp>
      <p:sp>
        <p:nvSpPr>
          <p:cNvPr id="8" name="Freeform 8"/>
          <p:cNvSpPr/>
          <p:nvPr/>
        </p:nvSpPr>
        <p:spPr>
          <a:xfrm rot="-597275">
            <a:off x="-3368911" y="-2959270"/>
            <a:ext cx="4075990" cy="4075990"/>
          </a:xfrm>
          <a:custGeom>
            <a:avLst/>
            <a:gdLst/>
            <a:ahLst/>
            <a:cxnLst/>
            <a:rect l="l" t="t" r="r" b="b"/>
            <a:pathLst>
              <a:path w="4075990" h="4075990">
                <a:moveTo>
                  <a:pt x="0" y="0"/>
                </a:moveTo>
                <a:lnTo>
                  <a:pt x="4075990" y="0"/>
                </a:lnTo>
                <a:lnTo>
                  <a:pt x="4075990" y="4075989"/>
                </a:lnTo>
                <a:lnTo>
                  <a:pt x="0" y="407598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9" name="TextBox 9"/>
          <p:cNvSpPr txBox="1"/>
          <p:nvPr/>
        </p:nvSpPr>
        <p:spPr>
          <a:xfrm>
            <a:off x="1028700" y="874142"/>
            <a:ext cx="16009683" cy="778509"/>
          </a:xfrm>
          <a:prstGeom prst="rect">
            <a:avLst/>
          </a:prstGeom>
        </p:spPr>
        <p:txBody>
          <a:bodyPr lIns="0" tIns="0" rIns="0" bIns="0" rtlCol="0" anchor="t">
            <a:spAutoFit/>
          </a:bodyPr>
          <a:lstStyle/>
          <a:p>
            <a:pPr algn="l">
              <a:lnSpc>
                <a:spcPts val="6440"/>
              </a:lnSpc>
            </a:pPr>
            <a:r>
              <a:rPr lang="en-US" sz="4600" b="1">
                <a:solidFill>
                  <a:srgbClr val="38B6FF"/>
                </a:solidFill>
                <a:latin typeface="Garet Bold"/>
                <a:ea typeface="Garet Bold"/>
                <a:cs typeface="Garet Bold"/>
                <a:sym typeface="Garet Bold"/>
              </a:rPr>
              <a:t>Factors that increase the supply of a good / service</a:t>
            </a:r>
          </a:p>
        </p:txBody>
      </p:sp>
      <p:grpSp>
        <p:nvGrpSpPr>
          <p:cNvPr id="10" name="Group 10"/>
          <p:cNvGrpSpPr/>
          <p:nvPr/>
        </p:nvGrpSpPr>
        <p:grpSpPr>
          <a:xfrm rot="-5400000">
            <a:off x="16670603" y="-571804"/>
            <a:ext cx="893192" cy="2170151"/>
            <a:chOff x="0" y="0"/>
            <a:chExt cx="1190923" cy="2893535"/>
          </a:xfrm>
        </p:grpSpPr>
        <p:grpSp>
          <p:nvGrpSpPr>
            <p:cNvPr id="11" name="Group 11"/>
            <p:cNvGrpSpPr/>
            <p:nvPr/>
          </p:nvGrpSpPr>
          <p:grpSpPr>
            <a:xfrm>
              <a:off x="141517" y="2519095"/>
              <a:ext cx="1028813" cy="374440"/>
              <a:chOff x="0" y="0"/>
              <a:chExt cx="1886901" cy="686745"/>
            </a:xfrm>
          </p:grpSpPr>
          <p:sp>
            <p:nvSpPr>
              <p:cNvPr id="12" name="Freeform 12"/>
              <p:cNvSpPr/>
              <p:nvPr/>
            </p:nvSpPr>
            <p:spPr>
              <a:xfrm>
                <a:off x="0" y="0"/>
                <a:ext cx="1886901" cy="686745"/>
              </a:xfrm>
              <a:custGeom>
                <a:avLst/>
                <a:gdLst/>
                <a:ahLst/>
                <a:cxnLst/>
                <a:rect l="l" t="t" r="r" b="b"/>
                <a:pathLst>
                  <a:path w="1886901" h="686745">
                    <a:moveTo>
                      <a:pt x="343372" y="0"/>
                    </a:moveTo>
                    <a:lnTo>
                      <a:pt x="1543529" y="0"/>
                    </a:lnTo>
                    <a:cubicBezTo>
                      <a:pt x="1733168" y="0"/>
                      <a:pt x="1886901" y="153733"/>
                      <a:pt x="1886901" y="343372"/>
                    </a:cubicBezTo>
                    <a:lnTo>
                      <a:pt x="1886901" y="343372"/>
                    </a:lnTo>
                    <a:cubicBezTo>
                      <a:pt x="1886901" y="533012"/>
                      <a:pt x="1733168" y="686745"/>
                      <a:pt x="1543529" y="686745"/>
                    </a:cubicBezTo>
                    <a:lnTo>
                      <a:pt x="343372" y="686745"/>
                    </a:lnTo>
                    <a:cubicBezTo>
                      <a:pt x="153733" y="686745"/>
                      <a:pt x="0" y="533012"/>
                      <a:pt x="0" y="343372"/>
                    </a:cubicBezTo>
                    <a:lnTo>
                      <a:pt x="0" y="343372"/>
                    </a:lnTo>
                    <a:cubicBezTo>
                      <a:pt x="0" y="153733"/>
                      <a:pt x="153733" y="0"/>
                      <a:pt x="343372" y="0"/>
                    </a:cubicBezTo>
                    <a:close/>
                  </a:path>
                </a:pathLst>
              </a:custGeom>
              <a:solidFill>
                <a:srgbClr val="94E3FF"/>
              </a:solidFill>
              <a:ln cap="rnd">
                <a:noFill/>
                <a:prstDash val="solid"/>
                <a:round/>
              </a:ln>
            </p:spPr>
            <p:txBody>
              <a:bodyPr/>
              <a:lstStyle/>
              <a:p>
                <a:endParaRPr lang="en-US"/>
              </a:p>
            </p:txBody>
          </p:sp>
          <p:sp>
            <p:nvSpPr>
              <p:cNvPr id="13" name="TextBox 13"/>
              <p:cNvSpPr txBox="1"/>
              <p:nvPr/>
            </p:nvSpPr>
            <p:spPr>
              <a:xfrm>
                <a:off x="0" y="-9525"/>
                <a:ext cx="1886901" cy="696270"/>
              </a:xfrm>
              <a:prstGeom prst="rect">
                <a:avLst/>
              </a:prstGeom>
            </p:spPr>
            <p:txBody>
              <a:bodyPr lIns="50800" tIns="50800" rIns="50800" bIns="50800" rtlCol="0" anchor="ctr"/>
              <a:lstStyle/>
              <a:p>
                <a:pPr algn="ctr">
                  <a:lnSpc>
                    <a:spcPts val="308"/>
                  </a:lnSpc>
                </a:pPr>
                <a:endParaRPr/>
              </a:p>
            </p:txBody>
          </p:sp>
        </p:grpSp>
        <p:sp>
          <p:nvSpPr>
            <p:cNvPr id="14" name="TextBox 14"/>
            <p:cNvSpPr txBox="1"/>
            <p:nvPr/>
          </p:nvSpPr>
          <p:spPr>
            <a:xfrm>
              <a:off x="441088" y="2698700"/>
              <a:ext cx="429671" cy="150386"/>
            </a:xfrm>
            <a:prstGeom prst="rect">
              <a:avLst/>
            </a:prstGeom>
          </p:spPr>
          <p:txBody>
            <a:bodyPr lIns="0" tIns="0" rIns="0" bIns="0" rtlCol="0" anchor="t">
              <a:spAutoFit/>
            </a:bodyPr>
            <a:lstStyle/>
            <a:p>
              <a:pPr algn="ctr">
                <a:lnSpc>
                  <a:spcPts val="581"/>
                </a:lnSpc>
              </a:pPr>
              <a:r>
                <a:rPr lang="en-US" sz="1163">
                  <a:solidFill>
                    <a:srgbClr val="203D48"/>
                  </a:solidFill>
                  <a:latin typeface="League Spartan"/>
                  <a:ea typeface="League Spartan"/>
                  <a:cs typeface="League Spartan"/>
                  <a:sym typeface="League Spartan"/>
                </a:rPr>
                <a:t>HUB</a:t>
              </a:r>
            </a:p>
          </p:txBody>
        </p:sp>
        <p:sp>
          <p:nvSpPr>
            <p:cNvPr id="15" name="TextBox 15"/>
            <p:cNvSpPr txBox="1"/>
            <p:nvPr/>
          </p:nvSpPr>
          <p:spPr>
            <a:xfrm rot="5400000">
              <a:off x="-972822" y="972822"/>
              <a:ext cx="2485990" cy="540345"/>
            </a:xfrm>
            <a:prstGeom prst="rect">
              <a:avLst/>
            </a:prstGeom>
          </p:spPr>
          <p:txBody>
            <a:bodyPr lIns="0" tIns="0" rIns="0" bIns="0" rtlCol="0" anchor="t">
              <a:spAutoFit/>
            </a:bodyPr>
            <a:lstStyle/>
            <a:p>
              <a:pPr algn="ctr">
                <a:lnSpc>
                  <a:spcPts val="2752"/>
                </a:lnSpc>
              </a:pPr>
              <a:r>
                <a:rPr lang="en-US" sz="3127" spc="-200">
                  <a:solidFill>
                    <a:srgbClr val="203D48"/>
                  </a:solidFill>
                  <a:latin typeface="League Spartan"/>
                  <a:ea typeface="League Spartan"/>
                  <a:cs typeface="League Spartan"/>
                  <a:sym typeface="League Spartan"/>
                </a:rPr>
                <a:t>BUSINESS</a:t>
              </a:r>
            </a:p>
          </p:txBody>
        </p:sp>
        <p:sp>
          <p:nvSpPr>
            <p:cNvPr id="16" name="TextBox 16"/>
            <p:cNvSpPr txBox="1"/>
            <p:nvPr/>
          </p:nvSpPr>
          <p:spPr>
            <a:xfrm rot="5400000">
              <a:off x="-511064" y="994145"/>
              <a:ext cx="2522727" cy="622797"/>
            </a:xfrm>
            <a:prstGeom prst="rect">
              <a:avLst/>
            </a:prstGeom>
          </p:spPr>
          <p:txBody>
            <a:bodyPr lIns="0" tIns="0" rIns="0" bIns="0" rtlCol="0" anchor="t">
              <a:spAutoFit/>
            </a:bodyPr>
            <a:lstStyle/>
            <a:p>
              <a:pPr algn="l">
                <a:lnSpc>
                  <a:spcPts val="3194"/>
                </a:lnSpc>
              </a:pPr>
              <a:r>
                <a:rPr lang="en-US" sz="3630" spc="-232">
                  <a:solidFill>
                    <a:srgbClr val="203D48"/>
                  </a:solidFill>
                  <a:latin typeface="League Spartan"/>
                  <a:ea typeface="League Spartan"/>
                  <a:cs typeface="League Spartan"/>
                  <a:sym typeface="League Spartan"/>
                </a:rPr>
                <a:t>JC</a:t>
              </a:r>
            </a:p>
          </p:txBody>
        </p:sp>
        <p:sp>
          <p:nvSpPr>
            <p:cNvPr id="17" name="Freeform 17"/>
            <p:cNvSpPr/>
            <p:nvPr/>
          </p:nvSpPr>
          <p:spPr>
            <a:xfrm rot="5400000">
              <a:off x="244242" y="1424020"/>
              <a:ext cx="1379498" cy="513863"/>
            </a:xfrm>
            <a:custGeom>
              <a:avLst/>
              <a:gdLst/>
              <a:ahLst/>
              <a:cxnLst/>
              <a:rect l="l" t="t" r="r" b="b"/>
              <a:pathLst>
                <a:path w="1379498" h="513863">
                  <a:moveTo>
                    <a:pt x="0" y="0"/>
                  </a:moveTo>
                  <a:lnTo>
                    <a:pt x="1379498" y="0"/>
                  </a:lnTo>
                  <a:lnTo>
                    <a:pt x="1379498" y="513863"/>
                  </a:lnTo>
                  <a:lnTo>
                    <a:pt x="0" y="51386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sp>
        <p:nvSpPr>
          <p:cNvPr id="18" name="TextBox 18"/>
          <p:cNvSpPr txBox="1"/>
          <p:nvPr/>
        </p:nvSpPr>
        <p:spPr>
          <a:xfrm>
            <a:off x="751822" y="1956596"/>
            <a:ext cx="13628534" cy="7284862"/>
          </a:xfrm>
          <a:prstGeom prst="rect">
            <a:avLst/>
          </a:prstGeom>
        </p:spPr>
        <p:txBody>
          <a:bodyPr lIns="0" tIns="0" rIns="0" bIns="0" rtlCol="0" anchor="t">
            <a:spAutoFit/>
          </a:bodyPr>
          <a:lstStyle/>
          <a:p>
            <a:pPr marL="617894" lvl="1" indent="-308947" algn="l">
              <a:lnSpc>
                <a:spcPts val="5323"/>
              </a:lnSpc>
              <a:buAutoNum type="arabicPeriod"/>
            </a:pPr>
            <a:r>
              <a:rPr lang="en-US" sz="2861" b="1">
                <a:solidFill>
                  <a:srgbClr val="203D48"/>
                </a:solidFill>
                <a:latin typeface="Garet Bold"/>
                <a:ea typeface="Garet Bold"/>
                <a:cs typeface="Garet Bold"/>
                <a:sym typeface="Garet Bold"/>
              </a:rPr>
              <a:t>Higher Price – </a:t>
            </a:r>
            <a:r>
              <a:rPr lang="en-US" sz="2861">
                <a:solidFill>
                  <a:srgbClr val="203D48"/>
                </a:solidFill>
                <a:latin typeface="Garet"/>
                <a:ea typeface="Garet"/>
                <a:cs typeface="Garet"/>
                <a:sym typeface="Garet"/>
              </a:rPr>
              <a:t>When prices rise, firms earn more profit and are willing to supply more.</a:t>
            </a:r>
          </a:p>
          <a:p>
            <a:pPr marL="617894" lvl="1" indent="-308947" algn="l">
              <a:lnSpc>
                <a:spcPts val="5323"/>
              </a:lnSpc>
              <a:buAutoNum type="arabicPeriod"/>
            </a:pPr>
            <a:r>
              <a:rPr lang="en-US" sz="2861" b="1">
                <a:solidFill>
                  <a:srgbClr val="203D48"/>
                </a:solidFill>
                <a:latin typeface="Garet Bold"/>
                <a:ea typeface="Garet Bold"/>
                <a:cs typeface="Garet Bold"/>
                <a:sym typeface="Garet Bold"/>
              </a:rPr>
              <a:t>Lower Taxes / VAT – </a:t>
            </a:r>
            <a:r>
              <a:rPr lang="en-US" sz="2861">
                <a:solidFill>
                  <a:srgbClr val="203D48"/>
                </a:solidFill>
                <a:latin typeface="Garet"/>
                <a:ea typeface="Garet"/>
                <a:cs typeface="Garet"/>
                <a:sym typeface="Garet"/>
              </a:rPr>
              <a:t>Reduced taxes allow firms to keep more profit per unit, encouraging higher supply.</a:t>
            </a:r>
          </a:p>
          <a:p>
            <a:pPr marL="617894" lvl="1" indent="-308947" algn="l">
              <a:lnSpc>
                <a:spcPts val="5323"/>
              </a:lnSpc>
              <a:buAutoNum type="arabicPeriod"/>
            </a:pPr>
            <a:r>
              <a:rPr lang="en-US" sz="2861" b="1">
                <a:solidFill>
                  <a:srgbClr val="203D48"/>
                </a:solidFill>
                <a:latin typeface="Garet Bold"/>
                <a:ea typeface="Garet Bold"/>
                <a:cs typeface="Garet Bold"/>
                <a:sym typeface="Garet Bold"/>
              </a:rPr>
              <a:t>Lower Costs of Production – </a:t>
            </a:r>
            <a:r>
              <a:rPr lang="en-US" sz="2861">
                <a:solidFill>
                  <a:srgbClr val="203D48"/>
                </a:solidFill>
                <a:latin typeface="Garet"/>
                <a:ea typeface="Garet"/>
                <a:cs typeface="Garet"/>
                <a:sym typeface="Garet"/>
              </a:rPr>
              <a:t>Cheaper wages, energy, or materials make production more profitable.</a:t>
            </a:r>
          </a:p>
          <a:p>
            <a:pPr marL="617894" lvl="1" indent="-308947" algn="l">
              <a:lnSpc>
                <a:spcPts val="5323"/>
              </a:lnSpc>
              <a:buAutoNum type="arabicPeriod"/>
            </a:pPr>
            <a:r>
              <a:rPr lang="en-US" sz="2861" b="1">
                <a:solidFill>
                  <a:srgbClr val="203D48"/>
                </a:solidFill>
                <a:latin typeface="Garet Bold"/>
                <a:ea typeface="Garet Bold"/>
                <a:cs typeface="Garet Bold"/>
                <a:sym typeface="Garet Bold"/>
              </a:rPr>
              <a:t>Improved Technology or Resources – </a:t>
            </a:r>
            <a:r>
              <a:rPr lang="en-US" sz="2861">
                <a:solidFill>
                  <a:srgbClr val="203D48"/>
                </a:solidFill>
                <a:latin typeface="Garet"/>
                <a:ea typeface="Garet"/>
                <a:cs typeface="Garet"/>
                <a:sym typeface="Garet"/>
              </a:rPr>
              <a:t>Better machinery or access to skilled labour increases output.</a:t>
            </a:r>
          </a:p>
          <a:p>
            <a:pPr marL="617894" lvl="1" indent="-308947" algn="l">
              <a:lnSpc>
                <a:spcPts val="5323"/>
              </a:lnSpc>
              <a:buAutoNum type="arabicPeriod"/>
            </a:pPr>
            <a:r>
              <a:rPr lang="en-US" sz="2861" b="1">
                <a:solidFill>
                  <a:srgbClr val="203D48"/>
                </a:solidFill>
                <a:latin typeface="Garet Bold"/>
                <a:ea typeface="Garet Bold"/>
                <a:cs typeface="Garet Bold"/>
                <a:sym typeface="Garet Bold"/>
              </a:rPr>
              <a:t>Favourable Unplanned Events – </a:t>
            </a:r>
            <a:r>
              <a:rPr lang="en-US" sz="2861">
                <a:solidFill>
                  <a:srgbClr val="203D48"/>
                </a:solidFill>
                <a:latin typeface="Garet"/>
                <a:ea typeface="Garet"/>
                <a:cs typeface="Garet"/>
                <a:sym typeface="Garet"/>
              </a:rPr>
              <a:t>Good conditions, such as favourable weather, support higher production.</a:t>
            </a:r>
          </a:p>
          <a:p>
            <a:pPr algn="l">
              <a:lnSpc>
                <a:spcPts val="5323"/>
              </a:lnSpc>
            </a:pPr>
            <a:endParaRPr lang="en-US" sz="2861">
              <a:solidFill>
                <a:srgbClr val="203D48"/>
              </a:solidFill>
              <a:latin typeface="Garet"/>
              <a:ea typeface="Garet"/>
              <a:cs typeface="Garet"/>
              <a:sym typeface="Garet"/>
            </a:endParaRPr>
          </a:p>
        </p:txBody>
      </p:sp>
      <p:sp>
        <p:nvSpPr>
          <p:cNvPr id="19" name="Freeform 19"/>
          <p:cNvSpPr/>
          <p:nvPr/>
        </p:nvSpPr>
        <p:spPr>
          <a:xfrm>
            <a:off x="15376918" y="1859334"/>
            <a:ext cx="1511713" cy="1394555"/>
          </a:xfrm>
          <a:custGeom>
            <a:avLst/>
            <a:gdLst/>
            <a:ahLst/>
            <a:cxnLst/>
            <a:rect l="l" t="t" r="r" b="b"/>
            <a:pathLst>
              <a:path w="1511713" h="1394555">
                <a:moveTo>
                  <a:pt x="0" y="0"/>
                </a:moveTo>
                <a:lnTo>
                  <a:pt x="1511712" y="0"/>
                </a:lnTo>
                <a:lnTo>
                  <a:pt x="1511712" y="1394555"/>
                </a:lnTo>
                <a:lnTo>
                  <a:pt x="0" y="1394555"/>
                </a:lnTo>
                <a:lnTo>
                  <a:pt x="0" y="0"/>
                </a:lnTo>
                <a:close/>
              </a:path>
            </a:pathLst>
          </a:custGeom>
          <a:blipFill>
            <a:blip r:embed="rId4"/>
            <a:stretch>
              <a:fillRect/>
            </a:stretch>
          </a:blipFill>
        </p:spPr>
        <p:txBody>
          <a:bodyPr/>
          <a:lstStyle/>
          <a:p>
            <a:endParaRPr lang="en-US"/>
          </a:p>
        </p:txBody>
      </p:sp>
      <p:sp>
        <p:nvSpPr>
          <p:cNvPr id="20" name="Freeform 20"/>
          <p:cNvSpPr/>
          <p:nvPr/>
        </p:nvSpPr>
        <p:spPr>
          <a:xfrm>
            <a:off x="14802170" y="3439588"/>
            <a:ext cx="2459909" cy="950140"/>
          </a:xfrm>
          <a:custGeom>
            <a:avLst/>
            <a:gdLst/>
            <a:ahLst/>
            <a:cxnLst/>
            <a:rect l="l" t="t" r="r" b="b"/>
            <a:pathLst>
              <a:path w="2459909" h="950140">
                <a:moveTo>
                  <a:pt x="0" y="0"/>
                </a:moveTo>
                <a:lnTo>
                  <a:pt x="2459908" y="0"/>
                </a:lnTo>
                <a:lnTo>
                  <a:pt x="2459908" y="950140"/>
                </a:lnTo>
                <a:lnTo>
                  <a:pt x="0" y="950140"/>
                </a:lnTo>
                <a:lnTo>
                  <a:pt x="0" y="0"/>
                </a:lnTo>
                <a:close/>
              </a:path>
            </a:pathLst>
          </a:custGeom>
          <a:blipFill>
            <a:blip r:embed="rId5"/>
            <a:stretch>
              <a:fillRect/>
            </a:stretch>
          </a:blipFill>
        </p:spPr>
        <p:txBody>
          <a:bodyPr/>
          <a:lstStyle/>
          <a:p>
            <a:endParaRPr lang="en-US"/>
          </a:p>
        </p:txBody>
      </p:sp>
      <p:sp>
        <p:nvSpPr>
          <p:cNvPr id="21" name="Freeform 21"/>
          <p:cNvSpPr/>
          <p:nvPr/>
        </p:nvSpPr>
        <p:spPr>
          <a:xfrm>
            <a:off x="15376918" y="4628331"/>
            <a:ext cx="1070939" cy="1187533"/>
          </a:xfrm>
          <a:custGeom>
            <a:avLst/>
            <a:gdLst/>
            <a:ahLst/>
            <a:cxnLst/>
            <a:rect l="l" t="t" r="r" b="b"/>
            <a:pathLst>
              <a:path w="1070939" h="1187533">
                <a:moveTo>
                  <a:pt x="0" y="0"/>
                </a:moveTo>
                <a:lnTo>
                  <a:pt x="1070939" y="0"/>
                </a:lnTo>
                <a:lnTo>
                  <a:pt x="1070939" y="1187534"/>
                </a:lnTo>
                <a:lnTo>
                  <a:pt x="0" y="1187534"/>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22" name="Freeform 22"/>
          <p:cNvSpPr/>
          <p:nvPr/>
        </p:nvSpPr>
        <p:spPr>
          <a:xfrm>
            <a:off x="15227508" y="5815865"/>
            <a:ext cx="1220348" cy="1703532"/>
          </a:xfrm>
          <a:custGeom>
            <a:avLst/>
            <a:gdLst/>
            <a:ahLst/>
            <a:cxnLst/>
            <a:rect l="l" t="t" r="r" b="b"/>
            <a:pathLst>
              <a:path w="1220348" h="1703532">
                <a:moveTo>
                  <a:pt x="0" y="0"/>
                </a:moveTo>
                <a:lnTo>
                  <a:pt x="1220349" y="0"/>
                </a:lnTo>
                <a:lnTo>
                  <a:pt x="1220349" y="1703532"/>
                </a:lnTo>
                <a:lnTo>
                  <a:pt x="0" y="1703532"/>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23" name="Freeform 23"/>
          <p:cNvSpPr/>
          <p:nvPr/>
        </p:nvSpPr>
        <p:spPr>
          <a:xfrm>
            <a:off x="15158069" y="7519397"/>
            <a:ext cx="1508636" cy="1508636"/>
          </a:xfrm>
          <a:custGeom>
            <a:avLst/>
            <a:gdLst/>
            <a:ahLst/>
            <a:cxnLst/>
            <a:rect l="l" t="t" r="r" b="b"/>
            <a:pathLst>
              <a:path w="1508636" h="1508636">
                <a:moveTo>
                  <a:pt x="0" y="0"/>
                </a:moveTo>
                <a:lnTo>
                  <a:pt x="1508636" y="0"/>
                </a:lnTo>
                <a:lnTo>
                  <a:pt x="1508636" y="1508635"/>
                </a:lnTo>
                <a:lnTo>
                  <a:pt x="0" y="1508635"/>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sp>
        <p:nvSpPr>
          <p:cNvPr id="24" name="TextBox 24"/>
          <p:cNvSpPr txBox="1"/>
          <p:nvPr/>
        </p:nvSpPr>
        <p:spPr>
          <a:xfrm>
            <a:off x="2752518" y="9591295"/>
            <a:ext cx="1724348" cy="531587"/>
          </a:xfrm>
          <a:prstGeom prst="rect">
            <a:avLst/>
          </a:prstGeom>
        </p:spPr>
        <p:txBody>
          <a:bodyPr lIns="0" tIns="0" rIns="0" bIns="0" rtlCol="0" anchor="t">
            <a:spAutoFit/>
          </a:bodyPr>
          <a:lstStyle/>
          <a:p>
            <a:pPr algn="ctr">
              <a:lnSpc>
                <a:spcPts val="4404"/>
              </a:lnSpc>
            </a:pPr>
            <a:r>
              <a:rPr lang="en-US" sz="3145">
                <a:solidFill>
                  <a:srgbClr val="FFFFFF"/>
                </a:solidFill>
                <a:latin typeface="League Spartan"/>
                <a:ea typeface="League Spartan"/>
                <a:cs typeface="League Spartan"/>
                <a:sym typeface="League Spartan"/>
              </a:rPr>
              <a:t>CH 29:</a:t>
            </a:r>
          </a:p>
        </p:txBody>
      </p:sp>
      <p:sp>
        <p:nvSpPr>
          <p:cNvPr id="25" name="TextBox 25"/>
          <p:cNvSpPr txBox="1"/>
          <p:nvPr/>
        </p:nvSpPr>
        <p:spPr>
          <a:xfrm>
            <a:off x="4781666" y="9515095"/>
            <a:ext cx="4911099" cy="607788"/>
          </a:xfrm>
          <a:prstGeom prst="rect">
            <a:avLst/>
          </a:prstGeom>
        </p:spPr>
        <p:txBody>
          <a:bodyPr lIns="0" tIns="0" rIns="0" bIns="0" rtlCol="0" anchor="t">
            <a:spAutoFit/>
          </a:bodyPr>
          <a:lstStyle/>
          <a:p>
            <a:pPr algn="l">
              <a:lnSpc>
                <a:spcPts val="4404"/>
              </a:lnSpc>
              <a:spcBef>
                <a:spcPct val="0"/>
              </a:spcBef>
            </a:pPr>
            <a:r>
              <a:rPr lang="en-US" sz="3145" b="1" i="1">
                <a:solidFill>
                  <a:srgbClr val="FFFFFF"/>
                </a:solidFill>
                <a:latin typeface="Calibri (MS) Bold Italics"/>
                <a:ea typeface="Calibri (MS) Bold Italics"/>
                <a:cs typeface="Calibri (MS) Bold Italics"/>
                <a:sym typeface="Calibri (MS) Bold Italics"/>
              </a:rPr>
              <a:t>LO 3.3</a:t>
            </a:r>
            <a:r>
              <a:rPr lang="en-US" sz="3145" i="1">
                <a:solidFill>
                  <a:srgbClr val="FFFFFF"/>
                </a:solidFill>
                <a:latin typeface="Calibri (MS) Italics"/>
                <a:ea typeface="Calibri (MS) Italics"/>
                <a:cs typeface="Calibri (MS) Italics"/>
                <a:sym typeface="Calibri (MS) Italics"/>
              </a:rPr>
              <a:t>: Demand &amp; Supply</a:t>
            </a:r>
          </a:p>
        </p:txBody>
      </p:sp>
      <p:sp>
        <p:nvSpPr>
          <p:cNvPr id="26" name="TextBox 26"/>
          <p:cNvSpPr txBox="1"/>
          <p:nvPr/>
        </p:nvSpPr>
        <p:spPr>
          <a:xfrm>
            <a:off x="0" y="9591295"/>
            <a:ext cx="2567934" cy="531587"/>
          </a:xfrm>
          <a:prstGeom prst="rect">
            <a:avLst/>
          </a:prstGeom>
        </p:spPr>
        <p:txBody>
          <a:bodyPr lIns="0" tIns="0" rIns="0" bIns="0" rtlCol="0" anchor="t">
            <a:spAutoFit/>
          </a:bodyPr>
          <a:lstStyle/>
          <a:p>
            <a:pPr algn="ctr">
              <a:lnSpc>
                <a:spcPts val="4404"/>
              </a:lnSpc>
            </a:pPr>
            <a:r>
              <a:rPr lang="en-US" sz="3145">
                <a:solidFill>
                  <a:srgbClr val="FFFFFF"/>
                </a:solidFill>
                <a:latin typeface="League Spartan"/>
                <a:ea typeface="League Spartan"/>
                <a:cs typeface="League Spartan"/>
                <a:sym typeface="League Spartan"/>
              </a:rPr>
              <a:t>STRAND 3</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9968777" y="1967777"/>
            <a:ext cx="802671" cy="15835774"/>
            <a:chOff x="0" y="0"/>
            <a:chExt cx="182880" cy="3608017"/>
          </a:xfrm>
        </p:grpSpPr>
        <p:sp>
          <p:nvSpPr>
            <p:cNvPr id="3" name="Freeform 3"/>
            <p:cNvSpPr/>
            <p:nvPr/>
          </p:nvSpPr>
          <p:spPr>
            <a:xfrm>
              <a:off x="0" y="0"/>
              <a:ext cx="182880" cy="3608017"/>
            </a:xfrm>
            <a:custGeom>
              <a:avLst/>
              <a:gdLst/>
              <a:ahLst/>
              <a:cxnLst/>
              <a:rect l="l" t="t" r="r" b="b"/>
              <a:pathLst>
                <a:path w="182880" h="3608017">
                  <a:moveTo>
                    <a:pt x="0" y="0"/>
                  </a:moveTo>
                  <a:lnTo>
                    <a:pt x="182880" y="0"/>
                  </a:lnTo>
                  <a:lnTo>
                    <a:pt x="182880" y="3608017"/>
                  </a:lnTo>
                  <a:lnTo>
                    <a:pt x="0" y="3608017"/>
                  </a:lnTo>
                  <a:close/>
                </a:path>
              </a:pathLst>
            </a:custGeom>
            <a:solidFill>
              <a:srgbClr val="203D48"/>
            </a:solidFill>
          </p:spPr>
          <p:txBody>
            <a:bodyPr/>
            <a:lstStyle/>
            <a:p>
              <a:endParaRPr lang="en-US"/>
            </a:p>
          </p:txBody>
        </p:sp>
        <p:sp>
          <p:nvSpPr>
            <p:cNvPr id="4" name="TextBox 4"/>
            <p:cNvSpPr txBox="1"/>
            <p:nvPr/>
          </p:nvSpPr>
          <p:spPr>
            <a:xfrm>
              <a:off x="0" y="-57150"/>
              <a:ext cx="182880" cy="3665167"/>
            </a:xfrm>
            <a:prstGeom prst="rect">
              <a:avLst/>
            </a:prstGeom>
          </p:spPr>
          <p:txBody>
            <a:bodyPr lIns="50800" tIns="50800" rIns="50800" bIns="50800" rtlCol="0" anchor="ctr"/>
            <a:lstStyle/>
            <a:p>
              <a:pPr algn="ctr">
                <a:lnSpc>
                  <a:spcPts val="1960"/>
                </a:lnSpc>
              </a:pPr>
              <a:endParaRPr/>
            </a:p>
          </p:txBody>
        </p:sp>
      </p:grpSp>
      <p:grpSp>
        <p:nvGrpSpPr>
          <p:cNvPr id="5" name="Group 5"/>
          <p:cNvGrpSpPr/>
          <p:nvPr/>
        </p:nvGrpSpPr>
        <p:grpSpPr>
          <a:xfrm rot="-5400000">
            <a:off x="824777" y="8659552"/>
            <a:ext cx="802671" cy="2452226"/>
            <a:chOff x="0" y="0"/>
            <a:chExt cx="182880" cy="558714"/>
          </a:xfrm>
        </p:grpSpPr>
        <p:sp>
          <p:nvSpPr>
            <p:cNvPr id="6" name="Freeform 6"/>
            <p:cNvSpPr/>
            <p:nvPr/>
          </p:nvSpPr>
          <p:spPr>
            <a:xfrm>
              <a:off x="0" y="0"/>
              <a:ext cx="182880" cy="558714"/>
            </a:xfrm>
            <a:custGeom>
              <a:avLst/>
              <a:gdLst/>
              <a:ahLst/>
              <a:cxnLst/>
              <a:rect l="l" t="t" r="r" b="b"/>
              <a:pathLst>
                <a:path w="182880" h="558714">
                  <a:moveTo>
                    <a:pt x="0" y="0"/>
                  </a:moveTo>
                  <a:lnTo>
                    <a:pt x="182880" y="0"/>
                  </a:lnTo>
                  <a:lnTo>
                    <a:pt x="182880" y="558714"/>
                  </a:lnTo>
                  <a:lnTo>
                    <a:pt x="0" y="558714"/>
                  </a:lnTo>
                  <a:close/>
                </a:path>
              </a:pathLst>
            </a:custGeom>
            <a:solidFill>
              <a:srgbClr val="38B6FF"/>
            </a:solidFill>
          </p:spPr>
          <p:txBody>
            <a:bodyPr/>
            <a:lstStyle/>
            <a:p>
              <a:endParaRPr lang="en-US"/>
            </a:p>
          </p:txBody>
        </p:sp>
        <p:sp>
          <p:nvSpPr>
            <p:cNvPr id="7" name="TextBox 7"/>
            <p:cNvSpPr txBox="1"/>
            <p:nvPr/>
          </p:nvSpPr>
          <p:spPr>
            <a:xfrm>
              <a:off x="0" y="-57150"/>
              <a:ext cx="182880" cy="615864"/>
            </a:xfrm>
            <a:prstGeom prst="rect">
              <a:avLst/>
            </a:prstGeom>
          </p:spPr>
          <p:txBody>
            <a:bodyPr lIns="50800" tIns="50800" rIns="50800" bIns="50800" rtlCol="0" anchor="ctr"/>
            <a:lstStyle/>
            <a:p>
              <a:pPr algn="ctr">
                <a:lnSpc>
                  <a:spcPts val="1960"/>
                </a:lnSpc>
              </a:pPr>
              <a:endParaRPr/>
            </a:p>
          </p:txBody>
        </p:sp>
      </p:grpSp>
      <p:sp>
        <p:nvSpPr>
          <p:cNvPr id="8" name="Freeform 8"/>
          <p:cNvSpPr/>
          <p:nvPr/>
        </p:nvSpPr>
        <p:spPr>
          <a:xfrm rot="-597275">
            <a:off x="-3368911" y="-2959270"/>
            <a:ext cx="4075990" cy="4075990"/>
          </a:xfrm>
          <a:custGeom>
            <a:avLst/>
            <a:gdLst/>
            <a:ahLst/>
            <a:cxnLst/>
            <a:rect l="l" t="t" r="r" b="b"/>
            <a:pathLst>
              <a:path w="4075990" h="4075990">
                <a:moveTo>
                  <a:pt x="0" y="0"/>
                </a:moveTo>
                <a:lnTo>
                  <a:pt x="4075990" y="0"/>
                </a:lnTo>
                <a:lnTo>
                  <a:pt x="4075990" y="4075989"/>
                </a:lnTo>
                <a:lnTo>
                  <a:pt x="0" y="407598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9" name="TextBox 9"/>
          <p:cNvSpPr txBox="1"/>
          <p:nvPr/>
        </p:nvSpPr>
        <p:spPr>
          <a:xfrm>
            <a:off x="1028700" y="874142"/>
            <a:ext cx="16009683" cy="795020"/>
          </a:xfrm>
          <a:prstGeom prst="rect">
            <a:avLst/>
          </a:prstGeom>
        </p:spPr>
        <p:txBody>
          <a:bodyPr lIns="0" tIns="0" rIns="0" bIns="0" rtlCol="0" anchor="t">
            <a:spAutoFit/>
          </a:bodyPr>
          <a:lstStyle/>
          <a:p>
            <a:pPr algn="l">
              <a:lnSpc>
                <a:spcPts val="6580"/>
              </a:lnSpc>
            </a:pPr>
            <a:r>
              <a:rPr lang="en-US" sz="4700" b="1">
                <a:solidFill>
                  <a:srgbClr val="38B6FF"/>
                </a:solidFill>
                <a:latin typeface="Garet Bold"/>
                <a:ea typeface="Garet Bold"/>
                <a:cs typeface="Garet Bold"/>
                <a:sym typeface="Garet Bold"/>
              </a:rPr>
              <a:t>Factors that increase the supply of cereal</a:t>
            </a:r>
          </a:p>
        </p:txBody>
      </p:sp>
      <p:grpSp>
        <p:nvGrpSpPr>
          <p:cNvPr id="10" name="Group 10"/>
          <p:cNvGrpSpPr/>
          <p:nvPr/>
        </p:nvGrpSpPr>
        <p:grpSpPr>
          <a:xfrm rot="-5400000">
            <a:off x="16670603" y="-571804"/>
            <a:ext cx="893192" cy="2170151"/>
            <a:chOff x="0" y="0"/>
            <a:chExt cx="1190923" cy="2893535"/>
          </a:xfrm>
        </p:grpSpPr>
        <p:grpSp>
          <p:nvGrpSpPr>
            <p:cNvPr id="11" name="Group 11"/>
            <p:cNvGrpSpPr/>
            <p:nvPr/>
          </p:nvGrpSpPr>
          <p:grpSpPr>
            <a:xfrm>
              <a:off x="141517" y="2519095"/>
              <a:ext cx="1028813" cy="374440"/>
              <a:chOff x="0" y="0"/>
              <a:chExt cx="1886901" cy="686745"/>
            </a:xfrm>
          </p:grpSpPr>
          <p:sp>
            <p:nvSpPr>
              <p:cNvPr id="12" name="Freeform 12"/>
              <p:cNvSpPr/>
              <p:nvPr/>
            </p:nvSpPr>
            <p:spPr>
              <a:xfrm>
                <a:off x="0" y="0"/>
                <a:ext cx="1886901" cy="686745"/>
              </a:xfrm>
              <a:custGeom>
                <a:avLst/>
                <a:gdLst/>
                <a:ahLst/>
                <a:cxnLst/>
                <a:rect l="l" t="t" r="r" b="b"/>
                <a:pathLst>
                  <a:path w="1886901" h="686745">
                    <a:moveTo>
                      <a:pt x="343372" y="0"/>
                    </a:moveTo>
                    <a:lnTo>
                      <a:pt x="1543529" y="0"/>
                    </a:lnTo>
                    <a:cubicBezTo>
                      <a:pt x="1733168" y="0"/>
                      <a:pt x="1886901" y="153733"/>
                      <a:pt x="1886901" y="343372"/>
                    </a:cubicBezTo>
                    <a:lnTo>
                      <a:pt x="1886901" y="343372"/>
                    </a:lnTo>
                    <a:cubicBezTo>
                      <a:pt x="1886901" y="533012"/>
                      <a:pt x="1733168" y="686745"/>
                      <a:pt x="1543529" y="686745"/>
                    </a:cubicBezTo>
                    <a:lnTo>
                      <a:pt x="343372" y="686745"/>
                    </a:lnTo>
                    <a:cubicBezTo>
                      <a:pt x="153733" y="686745"/>
                      <a:pt x="0" y="533012"/>
                      <a:pt x="0" y="343372"/>
                    </a:cubicBezTo>
                    <a:lnTo>
                      <a:pt x="0" y="343372"/>
                    </a:lnTo>
                    <a:cubicBezTo>
                      <a:pt x="0" y="153733"/>
                      <a:pt x="153733" y="0"/>
                      <a:pt x="343372" y="0"/>
                    </a:cubicBezTo>
                    <a:close/>
                  </a:path>
                </a:pathLst>
              </a:custGeom>
              <a:solidFill>
                <a:srgbClr val="94E3FF"/>
              </a:solidFill>
              <a:ln cap="rnd">
                <a:noFill/>
                <a:prstDash val="solid"/>
                <a:round/>
              </a:ln>
            </p:spPr>
            <p:txBody>
              <a:bodyPr/>
              <a:lstStyle/>
              <a:p>
                <a:endParaRPr lang="en-US"/>
              </a:p>
            </p:txBody>
          </p:sp>
          <p:sp>
            <p:nvSpPr>
              <p:cNvPr id="13" name="TextBox 13"/>
              <p:cNvSpPr txBox="1"/>
              <p:nvPr/>
            </p:nvSpPr>
            <p:spPr>
              <a:xfrm>
                <a:off x="0" y="-9525"/>
                <a:ext cx="1886901" cy="696270"/>
              </a:xfrm>
              <a:prstGeom prst="rect">
                <a:avLst/>
              </a:prstGeom>
            </p:spPr>
            <p:txBody>
              <a:bodyPr lIns="50800" tIns="50800" rIns="50800" bIns="50800" rtlCol="0" anchor="ctr"/>
              <a:lstStyle/>
              <a:p>
                <a:pPr algn="ctr">
                  <a:lnSpc>
                    <a:spcPts val="308"/>
                  </a:lnSpc>
                </a:pPr>
                <a:endParaRPr/>
              </a:p>
            </p:txBody>
          </p:sp>
        </p:grpSp>
        <p:sp>
          <p:nvSpPr>
            <p:cNvPr id="14" name="TextBox 14"/>
            <p:cNvSpPr txBox="1"/>
            <p:nvPr/>
          </p:nvSpPr>
          <p:spPr>
            <a:xfrm>
              <a:off x="441088" y="2698700"/>
              <a:ext cx="429671" cy="150386"/>
            </a:xfrm>
            <a:prstGeom prst="rect">
              <a:avLst/>
            </a:prstGeom>
          </p:spPr>
          <p:txBody>
            <a:bodyPr lIns="0" tIns="0" rIns="0" bIns="0" rtlCol="0" anchor="t">
              <a:spAutoFit/>
            </a:bodyPr>
            <a:lstStyle/>
            <a:p>
              <a:pPr algn="ctr">
                <a:lnSpc>
                  <a:spcPts val="581"/>
                </a:lnSpc>
              </a:pPr>
              <a:r>
                <a:rPr lang="en-US" sz="1163">
                  <a:solidFill>
                    <a:srgbClr val="203D48"/>
                  </a:solidFill>
                  <a:latin typeface="League Spartan"/>
                  <a:ea typeface="League Spartan"/>
                  <a:cs typeface="League Spartan"/>
                  <a:sym typeface="League Spartan"/>
                </a:rPr>
                <a:t>HUB</a:t>
              </a:r>
            </a:p>
          </p:txBody>
        </p:sp>
        <p:sp>
          <p:nvSpPr>
            <p:cNvPr id="15" name="TextBox 15"/>
            <p:cNvSpPr txBox="1"/>
            <p:nvPr/>
          </p:nvSpPr>
          <p:spPr>
            <a:xfrm rot="5400000">
              <a:off x="-972822" y="972822"/>
              <a:ext cx="2485990" cy="540345"/>
            </a:xfrm>
            <a:prstGeom prst="rect">
              <a:avLst/>
            </a:prstGeom>
          </p:spPr>
          <p:txBody>
            <a:bodyPr lIns="0" tIns="0" rIns="0" bIns="0" rtlCol="0" anchor="t">
              <a:spAutoFit/>
            </a:bodyPr>
            <a:lstStyle/>
            <a:p>
              <a:pPr algn="ctr">
                <a:lnSpc>
                  <a:spcPts val="2752"/>
                </a:lnSpc>
              </a:pPr>
              <a:r>
                <a:rPr lang="en-US" sz="3127" spc="-200">
                  <a:solidFill>
                    <a:srgbClr val="203D48"/>
                  </a:solidFill>
                  <a:latin typeface="League Spartan"/>
                  <a:ea typeface="League Spartan"/>
                  <a:cs typeface="League Spartan"/>
                  <a:sym typeface="League Spartan"/>
                </a:rPr>
                <a:t>BUSINESS</a:t>
              </a:r>
            </a:p>
          </p:txBody>
        </p:sp>
        <p:sp>
          <p:nvSpPr>
            <p:cNvPr id="16" name="TextBox 16"/>
            <p:cNvSpPr txBox="1"/>
            <p:nvPr/>
          </p:nvSpPr>
          <p:spPr>
            <a:xfrm rot="5400000">
              <a:off x="-511064" y="994145"/>
              <a:ext cx="2522727" cy="622797"/>
            </a:xfrm>
            <a:prstGeom prst="rect">
              <a:avLst/>
            </a:prstGeom>
          </p:spPr>
          <p:txBody>
            <a:bodyPr lIns="0" tIns="0" rIns="0" bIns="0" rtlCol="0" anchor="t">
              <a:spAutoFit/>
            </a:bodyPr>
            <a:lstStyle/>
            <a:p>
              <a:pPr algn="l">
                <a:lnSpc>
                  <a:spcPts val="3194"/>
                </a:lnSpc>
              </a:pPr>
              <a:r>
                <a:rPr lang="en-US" sz="3630" spc="-232">
                  <a:solidFill>
                    <a:srgbClr val="203D48"/>
                  </a:solidFill>
                  <a:latin typeface="League Spartan"/>
                  <a:ea typeface="League Spartan"/>
                  <a:cs typeface="League Spartan"/>
                  <a:sym typeface="League Spartan"/>
                </a:rPr>
                <a:t>JC</a:t>
              </a:r>
            </a:p>
          </p:txBody>
        </p:sp>
        <p:sp>
          <p:nvSpPr>
            <p:cNvPr id="17" name="Freeform 17"/>
            <p:cNvSpPr/>
            <p:nvPr/>
          </p:nvSpPr>
          <p:spPr>
            <a:xfrm rot="5400000">
              <a:off x="244242" y="1424020"/>
              <a:ext cx="1379498" cy="513863"/>
            </a:xfrm>
            <a:custGeom>
              <a:avLst/>
              <a:gdLst/>
              <a:ahLst/>
              <a:cxnLst/>
              <a:rect l="l" t="t" r="r" b="b"/>
              <a:pathLst>
                <a:path w="1379498" h="513863">
                  <a:moveTo>
                    <a:pt x="0" y="0"/>
                  </a:moveTo>
                  <a:lnTo>
                    <a:pt x="1379498" y="0"/>
                  </a:lnTo>
                  <a:lnTo>
                    <a:pt x="1379498" y="513863"/>
                  </a:lnTo>
                  <a:lnTo>
                    <a:pt x="0" y="51386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sp>
        <p:nvSpPr>
          <p:cNvPr id="18" name="TextBox 18"/>
          <p:cNvSpPr txBox="1"/>
          <p:nvPr/>
        </p:nvSpPr>
        <p:spPr>
          <a:xfrm>
            <a:off x="751822" y="1956596"/>
            <a:ext cx="13628534" cy="7284862"/>
          </a:xfrm>
          <a:prstGeom prst="rect">
            <a:avLst/>
          </a:prstGeom>
        </p:spPr>
        <p:txBody>
          <a:bodyPr lIns="0" tIns="0" rIns="0" bIns="0" rtlCol="0" anchor="t">
            <a:spAutoFit/>
          </a:bodyPr>
          <a:lstStyle/>
          <a:p>
            <a:pPr marL="617894" lvl="1" indent="-308947" algn="l">
              <a:lnSpc>
                <a:spcPts val="5323"/>
              </a:lnSpc>
              <a:buAutoNum type="arabicPeriod"/>
            </a:pPr>
            <a:r>
              <a:rPr lang="en-US" sz="2861" b="1">
                <a:solidFill>
                  <a:srgbClr val="203D48"/>
                </a:solidFill>
                <a:latin typeface="Garet Bold"/>
                <a:ea typeface="Garet Bold"/>
                <a:cs typeface="Garet Bold"/>
                <a:sym typeface="Garet Bold"/>
              </a:rPr>
              <a:t>Higher Price – </a:t>
            </a:r>
            <a:r>
              <a:rPr lang="en-US" sz="2861">
                <a:solidFill>
                  <a:srgbClr val="203D48"/>
                </a:solidFill>
                <a:latin typeface="Garet"/>
                <a:ea typeface="Garet"/>
                <a:cs typeface="Garet"/>
                <a:sym typeface="Garet"/>
              </a:rPr>
              <a:t>If cereal prices rise, manufacturers increase supply to earn higher profits.</a:t>
            </a:r>
          </a:p>
          <a:p>
            <a:pPr marL="617894" lvl="1" indent="-308947" algn="l">
              <a:lnSpc>
                <a:spcPts val="5323"/>
              </a:lnSpc>
              <a:buAutoNum type="arabicPeriod"/>
            </a:pPr>
            <a:r>
              <a:rPr lang="en-US" sz="2861" b="1">
                <a:solidFill>
                  <a:srgbClr val="203D48"/>
                </a:solidFill>
                <a:latin typeface="Garet Bold"/>
                <a:ea typeface="Garet Bold"/>
                <a:cs typeface="Garet Bold"/>
                <a:sym typeface="Garet Bold"/>
              </a:rPr>
              <a:t>Lower Taxes / VAT – </a:t>
            </a:r>
            <a:r>
              <a:rPr lang="en-US" sz="2861">
                <a:solidFill>
                  <a:srgbClr val="203D48"/>
                </a:solidFill>
                <a:latin typeface="Garet"/>
                <a:ea typeface="Garet"/>
                <a:cs typeface="Garet"/>
                <a:sym typeface="Garet"/>
              </a:rPr>
              <a:t>Reduced VAT on cereal would allow firms to make more profit, increasing supply.</a:t>
            </a:r>
          </a:p>
          <a:p>
            <a:pPr marL="617894" lvl="1" indent="-308947" algn="l">
              <a:lnSpc>
                <a:spcPts val="5323"/>
              </a:lnSpc>
              <a:buAutoNum type="arabicPeriod"/>
            </a:pPr>
            <a:r>
              <a:rPr lang="en-US" sz="2861" b="1">
                <a:solidFill>
                  <a:srgbClr val="203D48"/>
                </a:solidFill>
                <a:latin typeface="Garet Bold"/>
                <a:ea typeface="Garet Bold"/>
                <a:cs typeface="Garet Bold"/>
                <a:sym typeface="Garet Bold"/>
              </a:rPr>
              <a:t>Lower Costs of Production – </a:t>
            </a:r>
            <a:r>
              <a:rPr lang="en-US" sz="2861">
                <a:solidFill>
                  <a:srgbClr val="203D48"/>
                </a:solidFill>
                <a:latin typeface="Garet"/>
                <a:ea typeface="Garet"/>
                <a:cs typeface="Garet"/>
                <a:sym typeface="Garet"/>
              </a:rPr>
              <a:t>Cheaper wheat used to make cereal reduces costs, increasing supply.</a:t>
            </a:r>
          </a:p>
          <a:p>
            <a:pPr marL="617894" lvl="1" indent="-308947" algn="l">
              <a:lnSpc>
                <a:spcPts val="5323"/>
              </a:lnSpc>
              <a:buAutoNum type="arabicPeriod"/>
            </a:pPr>
            <a:r>
              <a:rPr lang="en-US" sz="2861" b="1">
                <a:solidFill>
                  <a:srgbClr val="203D48"/>
                </a:solidFill>
                <a:latin typeface="Garet Bold"/>
                <a:ea typeface="Garet Bold"/>
                <a:cs typeface="Garet Bold"/>
                <a:sym typeface="Garet Bold"/>
              </a:rPr>
              <a:t>Improved Technology or Resources –</a:t>
            </a:r>
            <a:r>
              <a:rPr lang="en-US" sz="2861">
                <a:solidFill>
                  <a:srgbClr val="203D48"/>
                </a:solidFill>
                <a:latin typeface="Garet"/>
                <a:ea typeface="Garet"/>
                <a:cs typeface="Garet"/>
                <a:sym typeface="Garet"/>
              </a:rPr>
              <a:t> Automated factories that make cereal faster or cheaper, increases supply.</a:t>
            </a:r>
          </a:p>
          <a:p>
            <a:pPr marL="617894" lvl="1" indent="-308947" algn="l">
              <a:lnSpc>
                <a:spcPts val="5323"/>
              </a:lnSpc>
              <a:buAutoNum type="arabicPeriod"/>
            </a:pPr>
            <a:r>
              <a:rPr lang="en-US" sz="2861" b="1">
                <a:solidFill>
                  <a:srgbClr val="203D48"/>
                </a:solidFill>
                <a:latin typeface="Garet Bold"/>
                <a:ea typeface="Garet Bold"/>
                <a:cs typeface="Garet Bold"/>
                <a:sym typeface="Garet Bold"/>
              </a:rPr>
              <a:t>Favourable Unplanned Events – </a:t>
            </a:r>
            <a:r>
              <a:rPr lang="en-US" sz="2861">
                <a:solidFill>
                  <a:srgbClr val="203D48"/>
                </a:solidFill>
                <a:latin typeface="Garet"/>
                <a:ea typeface="Garet"/>
                <a:cs typeface="Garet"/>
                <a:sym typeface="Garet"/>
              </a:rPr>
              <a:t>Good harvest conditions lead to more wheat for companies, increasing supply.</a:t>
            </a:r>
          </a:p>
          <a:p>
            <a:pPr algn="l">
              <a:lnSpc>
                <a:spcPts val="5323"/>
              </a:lnSpc>
            </a:pPr>
            <a:endParaRPr lang="en-US" sz="2861">
              <a:solidFill>
                <a:srgbClr val="203D48"/>
              </a:solidFill>
              <a:latin typeface="Garet"/>
              <a:ea typeface="Garet"/>
              <a:cs typeface="Garet"/>
              <a:sym typeface="Garet"/>
            </a:endParaRPr>
          </a:p>
        </p:txBody>
      </p:sp>
      <p:sp>
        <p:nvSpPr>
          <p:cNvPr id="19" name="Freeform 19"/>
          <p:cNvSpPr/>
          <p:nvPr/>
        </p:nvSpPr>
        <p:spPr>
          <a:xfrm>
            <a:off x="14802170" y="3439588"/>
            <a:ext cx="2459909" cy="950140"/>
          </a:xfrm>
          <a:custGeom>
            <a:avLst/>
            <a:gdLst/>
            <a:ahLst/>
            <a:cxnLst/>
            <a:rect l="l" t="t" r="r" b="b"/>
            <a:pathLst>
              <a:path w="2459909" h="950140">
                <a:moveTo>
                  <a:pt x="0" y="0"/>
                </a:moveTo>
                <a:lnTo>
                  <a:pt x="2459908" y="0"/>
                </a:lnTo>
                <a:lnTo>
                  <a:pt x="2459908" y="950140"/>
                </a:lnTo>
                <a:lnTo>
                  <a:pt x="0" y="950140"/>
                </a:lnTo>
                <a:lnTo>
                  <a:pt x="0" y="0"/>
                </a:lnTo>
                <a:close/>
              </a:path>
            </a:pathLst>
          </a:custGeom>
          <a:blipFill>
            <a:blip r:embed="rId4"/>
            <a:stretch>
              <a:fillRect/>
            </a:stretch>
          </a:blipFill>
        </p:spPr>
        <p:txBody>
          <a:bodyPr/>
          <a:lstStyle/>
          <a:p>
            <a:endParaRPr lang="en-US"/>
          </a:p>
        </p:txBody>
      </p:sp>
      <p:sp>
        <p:nvSpPr>
          <p:cNvPr id="20" name="Freeform 20"/>
          <p:cNvSpPr/>
          <p:nvPr/>
        </p:nvSpPr>
        <p:spPr>
          <a:xfrm>
            <a:off x="15376918" y="4628331"/>
            <a:ext cx="1070939" cy="1187533"/>
          </a:xfrm>
          <a:custGeom>
            <a:avLst/>
            <a:gdLst/>
            <a:ahLst/>
            <a:cxnLst/>
            <a:rect l="l" t="t" r="r" b="b"/>
            <a:pathLst>
              <a:path w="1070939" h="1187533">
                <a:moveTo>
                  <a:pt x="0" y="0"/>
                </a:moveTo>
                <a:lnTo>
                  <a:pt x="1070939" y="0"/>
                </a:lnTo>
                <a:lnTo>
                  <a:pt x="1070939" y="1187534"/>
                </a:lnTo>
                <a:lnTo>
                  <a:pt x="0" y="1187534"/>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21" name="Freeform 21"/>
          <p:cNvSpPr/>
          <p:nvPr/>
        </p:nvSpPr>
        <p:spPr>
          <a:xfrm>
            <a:off x="15158069" y="7519397"/>
            <a:ext cx="1508636" cy="1508636"/>
          </a:xfrm>
          <a:custGeom>
            <a:avLst/>
            <a:gdLst/>
            <a:ahLst/>
            <a:cxnLst/>
            <a:rect l="l" t="t" r="r" b="b"/>
            <a:pathLst>
              <a:path w="1508636" h="1508636">
                <a:moveTo>
                  <a:pt x="0" y="0"/>
                </a:moveTo>
                <a:lnTo>
                  <a:pt x="1508636" y="0"/>
                </a:lnTo>
                <a:lnTo>
                  <a:pt x="1508636" y="1508635"/>
                </a:lnTo>
                <a:lnTo>
                  <a:pt x="0" y="1508635"/>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22" name="Freeform 22"/>
          <p:cNvSpPr/>
          <p:nvPr/>
        </p:nvSpPr>
        <p:spPr>
          <a:xfrm>
            <a:off x="14802170" y="1173028"/>
            <a:ext cx="1461058" cy="1809360"/>
          </a:xfrm>
          <a:custGeom>
            <a:avLst/>
            <a:gdLst/>
            <a:ahLst/>
            <a:cxnLst/>
            <a:rect l="l" t="t" r="r" b="b"/>
            <a:pathLst>
              <a:path w="1461058" h="1809360">
                <a:moveTo>
                  <a:pt x="0" y="0"/>
                </a:moveTo>
                <a:lnTo>
                  <a:pt x="1461058" y="0"/>
                </a:lnTo>
                <a:lnTo>
                  <a:pt x="1461058" y="1809360"/>
                </a:lnTo>
                <a:lnTo>
                  <a:pt x="0" y="1809360"/>
                </a:lnTo>
                <a:lnTo>
                  <a:pt x="0" y="0"/>
                </a:lnTo>
                <a:close/>
              </a:path>
            </a:pathLst>
          </a:custGeom>
          <a:blipFill>
            <a:blip r:embed="rId7"/>
            <a:stretch>
              <a:fillRect/>
            </a:stretch>
          </a:blipFill>
        </p:spPr>
        <p:txBody>
          <a:bodyPr/>
          <a:lstStyle/>
          <a:p>
            <a:endParaRPr lang="en-US"/>
          </a:p>
        </p:txBody>
      </p:sp>
      <p:sp>
        <p:nvSpPr>
          <p:cNvPr id="23" name="Freeform 23"/>
          <p:cNvSpPr/>
          <p:nvPr/>
        </p:nvSpPr>
        <p:spPr>
          <a:xfrm>
            <a:off x="16388607" y="1612306"/>
            <a:ext cx="1299552" cy="930804"/>
          </a:xfrm>
          <a:custGeom>
            <a:avLst/>
            <a:gdLst/>
            <a:ahLst/>
            <a:cxnLst/>
            <a:rect l="l" t="t" r="r" b="b"/>
            <a:pathLst>
              <a:path w="1299552" h="930804">
                <a:moveTo>
                  <a:pt x="0" y="0"/>
                </a:moveTo>
                <a:lnTo>
                  <a:pt x="1299553" y="0"/>
                </a:lnTo>
                <a:lnTo>
                  <a:pt x="1299553" y="930804"/>
                </a:lnTo>
                <a:lnTo>
                  <a:pt x="0" y="930804"/>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sp>
        <p:nvSpPr>
          <p:cNvPr id="24" name="Freeform 24"/>
          <p:cNvSpPr/>
          <p:nvPr/>
        </p:nvSpPr>
        <p:spPr>
          <a:xfrm>
            <a:off x="14651396" y="5829669"/>
            <a:ext cx="2521982" cy="1689728"/>
          </a:xfrm>
          <a:custGeom>
            <a:avLst/>
            <a:gdLst/>
            <a:ahLst/>
            <a:cxnLst/>
            <a:rect l="l" t="t" r="r" b="b"/>
            <a:pathLst>
              <a:path w="2521982" h="1689728">
                <a:moveTo>
                  <a:pt x="0" y="0"/>
                </a:moveTo>
                <a:lnTo>
                  <a:pt x="2521982" y="0"/>
                </a:lnTo>
                <a:lnTo>
                  <a:pt x="2521982" y="1689728"/>
                </a:lnTo>
                <a:lnTo>
                  <a:pt x="0" y="1689728"/>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n-US"/>
          </a:p>
        </p:txBody>
      </p:sp>
      <p:sp>
        <p:nvSpPr>
          <p:cNvPr id="25" name="TextBox 25"/>
          <p:cNvSpPr txBox="1"/>
          <p:nvPr/>
        </p:nvSpPr>
        <p:spPr>
          <a:xfrm>
            <a:off x="2752518" y="9591295"/>
            <a:ext cx="1724348" cy="531587"/>
          </a:xfrm>
          <a:prstGeom prst="rect">
            <a:avLst/>
          </a:prstGeom>
        </p:spPr>
        <p:txBody>
          <a:bodyPr lIns="0" tIns="0" rIns="0" bIns="0" rtlCol="0" anchor="t">
            <a:spAutoFit/>
          </a:bodyPr>
          <a:lstStyle/>
          <a:p>
            <a:pPr algn="ctr">
              <a:lnSpc>
                <a:spcPts val="4404"/>
              </a:lnSpc>
            </a:pPr>
            <a:r>
              <a:rPr lang="en-US" sz="3145">
                <a:solidFill>
                  <a:srgbClr val="FFFFFF"/>
                </a:solidFill>
                <a:latin typeface="League Spartan"/>
                <a:ea typeface="League Spartan"/>
                <a:cs typeface="League Spartan"/>
                <a:sym typeface="League Spartan"/>
              </a:rPr>
              <a:t>CH 29:</a:t>
            </a:r>
          </a:p>
        </p:txBody>
      </p:sp>
      <p:sp>
        <p:nvSpPr>
          <p:cNvPr id="26" name="TextBox 26"/>
          <p:cNvSpPr txBox="1"/>
          <p:nvPr/>
        </p:nvSpPr>
        <p:spPr>
          <a:xfrm>
            <a:off x="4781666" y="9515095"/>
            <a:ext cx="4911099" cy="607788"/>
          </a:xfrm>
          <a:prstGeom prst="rect">
            <a:avLst/>
          </a:prstGeom>
        </p:spPr>
        <p:txBody>
          <a:bodyPr lIns="0" tIns="0" rIns="0" bIns="0" rtlCol="0" anchor="t">
            <a:spAutoFit/>
          </a:bodyPr>
          <a:lstStyle/>
          <a:p>
            <a:pPr algn="l">
              <a:lnSpc>
                <a:spcPts val="4404"/>
              </a:lnSpc>
              <a:spcBef>
                <a:spcPct val="0"/>
              </a:spcBef>
            </a:pPr>
            <a:r>
              <a:rPr lang="en-US" sz="3145" b="1" i="1">
                <a:solidFill>
                  <a:srgbClr val="FFFFFF"/>
                </a:solidFill>
                <a:latin typeface="Calibri (MS) Bold Italics"/>
                <a:ea typeface="Calibri (MS) Bold Italics"/>
                <a:cs typeface="Calibri (MS) Bold Italics"/>
                <a:sym typeface="Calibri (MS) Bold Italics"/>
              </a:rPr>
              <a:t>LO 3.3</a:t>
            </a:r>
            <a:r>
              <a:rPr lang="en-US" sz="3145" i="1">
                <a:solidFill>
                  <a:srgbClr val="FFFFFF"/>
                </a:solidFill>
                <a:latin typeface="Calibri (MS) Italics"/>
                <a:ea typeface="Calibri (MS) Italics"/>
                <a:cs typeface="Calibri (MS) Italics"/>
                <a:sym typeface="Calibri (MS) Italics"/>
              </a:rPr>
              <a:t>: Demand &amp; Supply</a:t>
            </a:r>
          </a:p>
        </p:txBody>
      </p:sp>
      <p:sp>
        <p:nvSpPr>
          <p:cNvPr id="27" name="TextBox 27"/>
          <p:cNvSpPr txBox="1"/>
          <p:nvPr/>
        </p:nvSpPr>
        <p:spPr>
          <a:xfrm>
            <a:off x="0" y="9591295"/>
            <a:ext cx="2567934" cy="531587"/>
          </a:xfrm>
          <a:prstGeom prst="rect">
            <a:avLst/>
          </a:prstGeom>
        </p:spPr>
        <p:txBody>
          <a:bodyPr lIns="0" tIns="0" rIns="0" bIns="0" rtlCol="0" anchor="t">
            <a:spAutoFit/>
          </a:bodyPr>
          <a:lstStyle/>
          <a:p>
            <a:pPr algn="ctr">
              <a:lnSpc>
                <a:spcPts val="4404"/>
              </a:lnSpc>
            </a:pPr>
            <a:r>
              <a:rPr lang="en-US" sz="3145">
                <a:solidFill>
                  <a:srgbClr val="FFFFFF"/>
                </a:solidFill>
                <a:latin typeface="League Spartan"/>
                <a:ea typeface="League Spartan"/>
                <a:cs typeface="League Spartan"/>
                <a:sym typeface="League Spartan"/>
              </a:rPr>
              <a:t>STRAND 3</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9968777" y="1967777"/>
            <a:ext cx="802671" cy="15835774"/>
            <a:chOff x="0" y="0"/>
            <a:chExt cx="182880" cy="3608017"/>
          </a:xfrm>
        </p:grpSpPr>
        <p:sp>
          <p:nvSpPr>
            <p:cNvPr id="3" name="Freeform 3"/>
            <p:cNvSpPr/>
            <p:nvPr/>
          </p:nvSpPr>
          <p:spPr>
            <a:xfrm>
              <a:off x="0" y="0"/>
              <a:ext cx="182880" cy="3608017"/>
            </a:xfrm>
            <a:custGeom>
              <a:avLst/>
              <a:gdLst/>
              <a:ahLst/>
              <a:cxnLst/>
              <a:rect l="l" t="t" r="r" b="b"/>
              <a:pathLst>
                <a:path w="182880" h="3608017">
                  <a:moveTo>
                    <a:pt x="0" y="0"/>
                  </a:moveTo>
                  <a:lnTo>
                    <a:pt x="182880" y="0"/>
                  </a:lnTo>
                  <a:lnTo>
                    <a:pt x="182880" y="3608017"/>
                  </a:lnTo>
                  <a:lnTo>
                    <a:pt x="0" y="3608017"/>
                  </a:lnTo>
                  <a:close/>
                </a:path>
              </a:pathLst>
            </a:custGeom>
            <a:solidFill>
              <a:srgbClr val="203D48"/>
            </a:solidFill>
          </p:spPr>
          <p:txBody>
            <a:bodyPr/>
            <a:lstStyle/>
            <a:p>
              <a:endParaRPr lang="en-US"/>
            </a:p>
          </p:txBody>
        </p:sp>
        <p:sp>
          <p:nvSpPr>
            <p:cNvPr id="4" name="TextBox 4"/>
            <p:cNvSpPr txBox="1"/>
            <p:nvPr/>
          </p:nvSpPr>
          <p:spPr>
            <a:xfrm>
              <a:off x="0" y="-57150"/>
              <a:ext cx="182880" cy="3665167"/>
            </a:xfrm>
            <a:prstGeom prst="rect">
              <a:avLst/>
            </a:prstGeom>
          </p:spPr>
          <p:txBody>
            <a:bodyPr lIns="50800" tIns="50800" rIns="50800" bIns="50800" rtlCol="0" anchor="ctr"/>
            <a:lstStyle/>
            <a:p>
              <a:pPr algn="ctr">
                <a:lnSpc>
                  <a:spcPts val="1960"/>
                </a:lnSpc>
              </a:pPr>
              <a:endParaRPr/>
            </a:p>
          </p:txBody>
        </p:sp>
      </p:grpSp>
      <p:grpSp>
        <p:nvGrpSpPr>
          <p:cNvPr id="5" name="Group 5"/>
          <p:cNvGrpSpPr/>
          <p:nvPr/>
        </p:nvGrpSpPr>
        <p:grpSpPr>
          <a:xfrm rot="-5400000">
            <a:off x="824777" y="8659552"/>
            <a:ext cx="802671" cy="2452226"/>
            <a:chOff x="0" y="0"/>
            <a:chExt cx="182880" cy="558714"/>
          </a:xfrm>
        </p:grpSpPr>
        <p:sp>
          <p:nvSpPr>
            <p:cNvPr id="6" name="Freeform 6"/>
            <p:cNvSpPr/>
            <p:nvPr/>
          </p:nvSpPr>
          <p:spPr>
            <a:xfrm>
              <a:off x="0" y="0"/>
              <a:ext cx="182880" cy="558714"/>
            </a:xfrm>
            <a:custGeom>
              <a:avLst/>
              <a:gdLst/>
              <a:ahLst/>
              <a:cxnLst/>
              <a:rect l="l" t="t" r="r" b="b"/>
              <a:pathLst>
                <a:path w="182880" h="558714">
                  <a:moveTo>
                    <a:pt x="0" y="0"/>
                  </a:moveTo>
                  <a:lnTo>
                    <a:pt x="182880" y="0"/>
                  </a:lnTo>
                  <a:lnTo>
                    <a:pt x="182880" y="558714"/>
                  </a:lnTo>
                  <a:lnTo>
                    <a:pt x="0" y="558714"/>
                  </a:lnTo>
                  <a:close/>
                </a:path>
              </a:pathLst>
            </a:custGeom>
            <a:solidFill>
              <a:srgbClr val="38B6FF"/>
            </a:solidFill>
          </p:spPr>
          <p:txBody>
            <a:bodyPr/>
            <a:lstStyle/>
            <a:p>
              <a:endParaRPr lang="en-US"/>
            </a:p>
          </p:txBody>
        </p:sp>
        <p:sp>
          <p:nvSpPr>
            <p:cNvPr id="7" name="TextBox 7"/>
            <p:cNvSpPr txBox="1"/>
            <p:nvPr/>
          </p:nvSpPr>
          <p:spPr>
            <a:xfrm>
              <a:off x="0" y="-57150"/>
              <a:ext cx="182880" cy="615864"/>
            </a:xfrm>
            <a:prstGeom prst="rect">
              <a:avLst/>
            </a:prstGeom>
          </p:spPr>
          <p:txBody>
            <a:bodyPr lIns="50800" tIns="50800" rIns="50800" bIns="50800" rtlCol="0" anchor="ctr"/>
            <a:lstStyle/>
            <a:p>
              <a:pPr algn="ctr">
                <a:lnSpc>
                  <a:spcPts val="1960"/>
                </a:lnSpc>
              </a:pPr>
              <a:endParaRPr/>
            </a:p>
          </p:txBody>
        </p:sp>
      </p:grpSp>
      <p:sp>
        <p:nvSpPr>
          <p:cNvPr id="8" name="Freeform 8"/>
          <p:cNvSpPr/>
          <p:nvPr/>
        </p:nvSpPr>
        <p:spPr>
          <a:xfrm rot="-597275">
            <a:off x="-3368911" y="-2959270"/>
            <a:ext cx="4075990" cy="4075990"/>
          </a:xfrm>
          <a:custGeom>
            <a:avLst/>
            <a:gdLst/>
            <a:ahLst/>
            <a:cxnLst/>
            <a:rect l="l" t="t" r="r" b="b"/>
            <a:pathLst>
              <a:path w="4075990" h="4075990">
                <a:moveTo>
                  <a:pt x="0" y="0"/>
                </a:moveTo>
                <a:lnTo>
                  <a:pt x="4075990" y="0"/>
                </a:lnTo>
                <a:lnTo>
                  <a:pt x="4075990" y="4075989"/>
                </a:lnTo>
                <a:lnTo>
                  <a:pt x="0" y="407598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9" name="TextBox 9"/>
          <p:cNvSpPr txBox="1"/>
          <p:nvPr/>
        </p:nvSpPr>
        <p:spPr>
          <a:xfrm>
            <a:off x="1028700" y="874142"/>
            <a:ext cx="16009683" cy="771524"/>
          </a:xfrm>
          <a:prstGeom prst="rect">
            <a:avLst/>
          </a:prstGeom>
        </p:spPr>
        <p:txBody>
          <a:bodyPr lIns="0" tIns="0" rIns="0" bIns="0" rtlCol="0" anchor="t">
            <a:spAutoFit/>
          </a:bodyPr>
          <a:lstStyle/>
          <a:p>
            <a:pPr algn="l">
              <a:lnSpc>
                <a:spcPts val="6300"/>
              </a:lnSpc>
            </a:pPr>
            <a:r>
              <a:rPr lang="en-US" sz="4500" b="1">
                <a:solidFill>
                  <a:srgbClr val="38B6FF"/>
                </a:solidFill>
                <a:latin typeface="Garet Bold"/>
                <a:ea typeface="Garet Bold"/>
                <a:cs typeface="Garet Bold"/>
                <a:sym typeface="Garet Bold"/>
              </a:rPr>
              <a:t>Factors that decrease the supply of a good / service</a:t>
            </a:r>
          </a:p>
        </p:txBody>
      </p:sp>
      <p:grpSp>
        <p:nvGrpSpPr>
          <p:cNvPr id="10" name="Group 10"/>
          <p:cNvGrpSpPr/>
          <p:nvPr/>
        </p:nvGrpSpPr>
        <p:grpSpPr>
          <a:xfrm rot="-5400000">
            <a:off x="16670603" y="-571804"/>
            <a:ext cx="893192" cy="2170151"/>
            <a:chOff x="0" y="0"/>
            <a:chExt cx="1190923" cy="2893535"/>
          </a:xfrm>
        </p:grpSpPr>
        <p:grpSp>
          <p:nvGrpSpPr>
            <p:cNvPr id="11" name="Group 11"/>
            <p:cNvGrpSpPr/>
            <p:nvPr/>
          </p:nvGrpSpPr>
          <p:grpSpPr>
            <a:xfrm>
              <a:off x="141517" y="2519095"/>
              <a:ext cx="1028813" cy="374440"/>
              <a:chOff x="0" y="0"/>
              <a:chExt cx="1886901" cy="686745"/>
            </a:xfrm>
          </p:grpSpPr>
          <p:sp>
            <p:nvSpPr>
              <p:cNvPr id="12" name="Freeform 12"/>
              <p:cNvSpPr/>
              <p:nvPr/>
            </p:nvSpPr>
            <p:spPr>
              <a:xfrm>
                <a:off x="0" y="0"/>
                <a:ext cx="1886901" cy="686745"/>
              </a:xfrm>
              <a:custGeom>
                <a:avLst/>
                <a:gdLst/>
                <a:ahLst/>
                <a:cxnLst/>
                <a:rect l="l" t="t" r="r" b="b"/>
                <a:pathLst>
                  <a:path w="1886901" h="686745">
                    <a:moveTo>
                      <a:pt x="343372" y="0"/>
                    </a:moveTo>
                    <a:lnTo>
                      <a:pt x="1543529" y="0"/>
                    </a:lnTo>
                    <a:cubicBezTo>
                      <a:pt x="1733168" y="0"/>
                      <a:pt x="1886901" y="153733"/>
                      <a:pt x="1886901" y="343372"/>
                    </a:cubicBezTo>
                    <a:lnTo>
                      <a:pt x="1886901" y="343372"/>
                    </a:lnTo>
                    <a:cubicBezTo>
                      <a:pt x="1886901" y="533012"/>
                      <a:pt x="1733168" y="686745"/>
                      <a:pt x="1543529" y="686745"/>
                    </a:cubicBezTo>
                    <a:lnTo>
                      <a:pt x="343372" y="686745"/>
                    </a:lnTo>
                    <a:cubicBezTo>
                      <a:pt x="153733" y="686745"/>
                      <a:pt x="0" y="533012"/>
                      <a:pt x="0" y="343372"/>
                    </a:cubicBezTo>
                    <a:lnTo>
                      <a:pt x="0" y="343372"/>
                    </a:lnTo>
                    <a:cubicBezTo>
                      <a:pt x="0" y="153733"/>
                      <a:pt x="153733" y="0"/>
                      <a:pt x="343372" y="0"/>
                    </a:cubicBezTo>
                    <a:close/>
                  </a:path>
                </a:pathLst>
              </a:custGeom>
              <a:solidFill>
                <a:srgbClr val="94E3FF"/>
              </a:solidFill>
              <a:ln cap="rnd">
                <a:noFill/>
                <a:prstDash val="solid"/>
                <a:round/>
              </a:ln>
            </p:spPr>
            <p:txBody>
              <a:bodyPr/>
              <a:lstStyle/>
              <a:p>
                <a:endParaRPr lang="en-US"/>
              </a:p>
            </p:txBody>
          </p:sp>
          <p:sp>
            <p:nvSpPr>
              <p:cNvPr id="13" name="TextBox 13"/>
              <p:cNvSpPr txBox="1"/>
              <p:nvPr/>
            </p:nvSpPr>
            <p:spPr>
              <a:xfrm>
                <a:off x="0" y="-9525"/>
                <a:ext cx="1886901" cy="696270"/>
              </a:xfrm>
              <a:prstGeom prst="rect">
                <a:avLst/>
              </a:prstGeom>
            </p:spPr>
            <p:txBody>
              <a:bodyPr lIns="50800" tIns="50800" rIns="50800" bIns="50800" rtlCol="0" anchor="ctr"/>
              <a:lstStyle/>
              <a:p>
                <a:pPr algn="ctr">
                  <a:lnSpc>
                    <a:spcPts val="308"/>
                  </a:lnSpc>
                </a:pPr>
                <a:endParaRPr/>
              </a:p>
            </p:txBody>
          </p:sp>
        </p:grpSp>
        <p:sp>
          <p:nvSpPr>
            <p:cNvPr id="14" name="TextBox 14"/>
            <p:cNvSpPr txBox="1"/>
            <p:nvPr/>
          </p:nvSpPr>
          <p:spPr>
            <a:xfrm>
              <a:off x="441088" y="2698700"/>
              <a:ext cx="429671" cy="150386"/>
            </a:xfrm>
            <a:prstGeom prst="rect">
              <a:avLst/>
            </a:prstGeom>
          </p:spPr>
          <p:txBody>
            <a:bodyPr lIns="0" tIns="0" rIns="0" bIns="0" rtlCol="0" anchor="t">
              <a:spAutoFit/>
            </a:bodyPr>
            <a:lstStyle/>
            <a:p>
              <a:pPr algn="ctr">
                <a:lnSpc>
                  <a:spcPts val="581"/>
                </a:lnSpc>
              </a:pPr>
              <a:r>
                <a:rPr lang="en-US" sz="1163">
                  <a:solidFill>
                    <a:srgbClr val="203D48"/>
                  </a:solidFill>
                  <a:latin typeface="League Spartan"/>
                  <a:ea typeface="League Spartan"/>
                  <a:cs typeface="League Spartan"/>
                  <a:sym typeface="League Spartan"/>
                </a:rPr>
                <a:t>HUB</a:t>
              </a:r>
            </a:p>
          </p:txBody>
        </p:sp>
        <p:sp>
          <p:nvSpPr>
            <p:cNvPr id="15" name="TextBox 15"/>
            <p:cNvSpPr txBox="1"/>
            <p:nvPr/>
          </p:nvSpPr>
          <p:spPr>
            <a:xfrm rot="5400000">
              <a:off x="-972822" y="972822"/>
              <a:ext cx="2485990" cy="540345"/>
            </a:xfrm>
            <a:prstGeom prst="rect">
              <a:avLst/>
            </a:prstGeom>
          </p:spPr>
          <p:txBody>
            <a:bodyPr lIns="0" tIns="0" rIns="0" bIns="0" rtlCol="0" anchor="t">
              <a:spAutoFit/>
            </a:bodyPr>
            <a:lstStyle/>
            <a:p>
              <a:pPr algn="ctr">
                <a:lnSpc>
                  <a:spcPts val="2752"/>
                </a:lnSpc>
              </a:pPr>
              <a:r>
                <a:rPr lang="en-US" sz="3127" spc="-200">
                  <a:solidFill>
                    <a:srgbClr val="203D48"/>
                  </a:solidFill>
                  <a:latin typeface="League Spartan"/>
                  <a:ea typeface="League Spartan"/>
                  <a:cs typeface="League Spartan"/>
                  <a:sym typeface="League Spartan"/>
                </a:rPr>
                <a:t>BUSINESS</a:t>
              </a:r>
            </a:p>
          </p:txBody>
        </p:sp>
        <p:sp>
          <p:nvSpPr>
            <p:cNvPr id="16" name="TextBox 16"/>
            <p:cNvSpPr txBox="1"/>
            <p:nvPr/>
          </p:nvSpPr>
          <p:spPr>
            <a:xfrm rot="5400000">
              <a:off x="-511064" y="994145"/>
              <a:ext cx="2522727" cy="622797"/>
            </a:xfrm>
            <a:prstGeom prst="rect">
              <a:avLst/>
            </a:prstGeom>
          </p:spPr>
          <p:txBody>
            <a:bodyPr lIns="0" tIns="0" rIns="0" bIns="0" rtlCol="0" anchor="t">
              <a:spAutoFit/>
            </a:bodyPr>
            <a:lstStyle/>
            <a:p>
              <a:pPr algn="l">
                <a:lnSpc>
                  <a:spcPts val="3194"/>
                </a:lnSpc>
              </a:pPr>
              <a:r>
                <a:rPr lang="en-US" sz="3630" spc="-232">
                  <a:solidFill>
                    <a:srgbClr val="203D48"/>
                  </a:solidFill>
                  <a:latin typeface="League Spartan"/>
                  <a:ea typeface="League Spartan"/>
                  <a:cs typeface="League Spartan"/>
                  <a:sym typeface="League Spartan"/>
                </a:rPr>
                <a:t>JC</a:t>
              </a:r>
            </a:p>
          </p:txBody>
        </p:sp>
        <p:sp>
          <p:nvSpPr>
            <p:cNvPr id="17" name="Freeform 17"/>
            <p:cNvSpPr/>
            <p:nvPr/>
          </p:nvSpPr>
          <p:spPr>
            <a:xfrm rot="5400000">
              <a:off x="244242" y="1424020"/>
              <a:ext cx="1379498" cy="513863"/>
            </a:xfrm>
            <a:custGeom>
              <a:avLst/>
              <a:gdLst/>
              <a:ahLst/>
              <a:cxnLst/>
              <a:rect l="l" t="t" r="r" b="b"/>
              <a:pathLst>
                <a:path w="1379498" h="513863">
                  <a:moveTo>
                    <a:pt x="0" y="0"/>
                  </a:moveTo>
                  <a:lnTo>
                    <a:pt x="1379498" y="0"/>
                  </a:lnTo>
                  <a:lnTo>
                    <a:pt x="1379498" y="513863"/>
                  </a:lnTo>
                  <a:lnTo>
                    <a:pt x="0" y="51386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sp>
        <p:nvSpPr>
          <p:cNvPr id="18" name="TextBox 18"/>
          <p:cNvSpPr txBox="1"/>
          <p:nvPr/>
        </p:nvSpPr>
        <p:spPr>
          <a:xfrm>
            <a:off x="751822" y="1956596"/>
            <a:ext cx="13628534" cy="7284862"/>
          </a:xfrm>
          <a:prstGeom prst="rect">
            <a:avLst/>
          </a:prstGeom>
        </p:spPr>
        <p:txBody>
          <a:bodyPr lIns="0" tIns="0" rIns="0" bIns="0" rtlCol="0" anchor="t">
            <a:spAutoFit/>
          </a:bodyPr>
          <a:lstStyle/>
          <a:p>
            <a:pPr marL="617894" lvl="1" indent="-308947" algn="l">
              <a:lnSpc>
                <a:spcPts val="5323"/>
              </a:lnSpc>
              <a:buAutoNum type="arabicPeriod"/>
            </a:pPr>
            <a:r>
              <a:rPr lang="en-US" sz="2861" b="1">
                <a:solidFill>
                  <a:srgbClr val="203D48"/>
                </a:solidFill>
                <a:latin typeface="Garet Bold"/>
                <a:ea typeface="Garet Bold"/>
                <a:cs typeface="Garet Bold"/>
                <a:sym typeface="Garet Bold"/>
              </a:rPr>
              <a:t>Lower Price – </a:t>
            </a:r>
            <a:r>
              <a:rPr lang="en-US" sz="2861">
                <a:solidFill>
                  <a:srgbClr val="203D48"/>
                </a:solidFill>
                <a:latin typeface="Garet"/>
                <a:ea typeface="Garet"/>
                <a:cs typeface="Garet"/>
                <a:sym typeface="Garet"/>
              </a:rPr>
              <a:t>When prices fall, supplying the good becomes less profitable, so firms reduce output.</a:t>
            </a:r>
          </a:p>
          <a:p>
            <a:pPr marL="617894" lvl="1" indent="-308947" algn="l">
              <a:lnSpc>
                <a:spcPts val="5323"/>
              </a:lnSpc>
              <a:buAutoNum type="arabicPeriod"/>
            </a:pPr>
            <a:r>
              <a:rPr lang="en-US" sz="2861" b="1">
                <a:solidFill>
                  <a:srgbClr val="203D48"/>
                </a:solidFill>
                <a:latin typeface="Garet Bold"/>
                <a:ea typeface="Garet Bold"/>
                <a:cs typeface="Garet Bold"/>
                <a:sym typeface="Garet Bold"/>
              </a:rPr>
              <a:t>Higher Taxes / VAT – </a:t>
            </a:r>
            <a:r>
              <a:rPr lang="en-US" sz="2861">
                <a:solidFill>
                  <a:srgbClr val="203D48"/>
                </a:solidFill>
                <a:latin typeface="Garet"/>
                <a:ea typeface="Garet"/>
                <a:cs typeface="Garet"/>
                <a:sym typeface="Garet"/>
              </a:rPr>
              <a:t>New taxes or higher VAT reduce profit per unit and discourage production.</a:t>
            </a:r>
          </a:p>
          <a:p>
            <a:pPr marL="617894" lvl="1" indent="-308947" algn="l">
              <a:lnSpc>
                <a:spcPts val="5323"/>
              </a:lnSpc>
              <a:buAutoNum type="arabicPeriod"/>
            </a:pPr>
            <a:r>
              <a:rPr lang="en-US" sz="2861" b="1">
                <a:solidFill>
                  <a:srgbClr val="203D48"/>
                </a:solidFill>
                <a:latin typeface="Garet Bold"/>
                <a:ea typeface="Garet Bold"/>
                <a:cs typeface="Garet Bold"/>
                <a:sym typeface="Garet Bold"/>
              </a:rPr>
              <a:t>Higher Costs of Production – </a:t>
            </a:r>
            <a:r>
              <a:rPr lang="en-US" sz="2861">
                <a:solidFill>
                  <a:srgbClr val="203D48"/>
                </a:solidFill>
                <a:latin typeface="Garet"/>
                <a:ea typeface="Garet"/>
                <a:cs typeface="Garet"/>
                <a:sym typeface="Garet"/>
              </a:rPr>
              <a:t>Rising wages, energy, or raw material costs make production less profitable.</a:t>
            </a:r>
          </a:p>
          <a:p>
            <a:pPr marL="617894" lvl="1" indent="-308947" algn="l">
              <a:lnSpc>
                <a:spcPts val="5323"/>
              </a:lnSpc>
              <a:buAutoNum type="arabicPeriod"/>
            </a:pPr>
            <a:r>
              <a:rPr lang="en-US" sz="2861" b="1">
                <a:solidFill>
                  <a:srgbClr val="203D48"/>
                </a:solidFill>
                <a:latin typeface="Garet Bold"/>
                <a:ea typeface="Garet Bold"/>
                <a:cs typeface="Garet Bold"/>
                <a:sym typeface="Garet Bold"/>
              </a:rPr>
              <a:t>Limited Technology or Resources – </a:t>
            </a:r>
            <a:r>
              <a:rPr lang="en-US" sz="2861">
                <a:solidFill>
                  <a:srgbClr val="203D48"/>
                </a:solidFill>
                <a:latin typeface="Garet"/>
                <a:ea typeface="Garet"/>
                <a:cs typeface="Garet"/>
                <a:sym typeface="Garet"/>
              </a:rPr>
              <a:t>Lack of machinery, skilled labour, or materials restricts output.</a:t>
            </a:r>
          </a:p>
          <a:p>
            <a:pPr marL="617894" lvl="1" indent="-308947" algn="l">
              <a:lnSpc>
                <a:spcPts val="5323"/>
              </a:lnSpc>
              <a:buAutoNum type="arabicPeriod"/>
            </a:pPr>
            <a:r>
              <a:rPr lang="en-US" sz="2861" b="1">
                <a:solidFill>
                  <a:srgbClr val="203D48"/>
                </a:solidFill>
                <a:latin typeface="Garet Bold"/>
                <a:ea typeface="Garet Bold"/>
                <a:cs typeface="Garet Bold"/>
                <a:sym typeface="Garet Bold"/>
              </a:rPr>
              <a:t>Negative Unplanned Events – </a:t>
            </a:r>
            <a:r>
              <a:rPr lang="en-US" sz="2861">
                <a:solidFill>
                  <a:srgbClr val="203D48"/>
                </a:solidFill>
                <a:latin typeface="Garet"/>
                <a:ea typeface="Garet"/>
                <a:cs typeface="Garet"/>
                <a:sym typeface="Garet"/>
              </a:rPr>
              <a:t>Strikes, extreme weather, or disruptions reduce production capacity.</a:t>
            </a:r>
          </a:p>
          <a:p>
            <a:pPr algn="l">
              <a:lnSpc>
                <a:spcPts val="5323"/>
              </a:lnSpc>
            </a:pPr>
            <a:endParaRPr lang="en-US" sz="2861">
              <a:solidFill>
                <a:srgbClr val="203D48"/>
              </a:solidFill>
              <a:latin typeface="Garet"/>
              <a:ea typeface="Garet"/>
              <a:cs typeface="Garet"/>
              <a:sym typeface="Garet"/>
            </a:endParaRPr>
          </a:p>
        </p:txBody>
      </p:sp>
      <p:sp>
        <p:nvSpPr>
          <p:cNvPr id="19" name="Freeform 19"/>
          <p:cNvSpPr/>
          <p:nvPr/>
        </p:nvSpPr>
        <p:spPr>
          <a:xfrm>
            <a:off x="15376918" y="1859334"/>
            <a:ext cx="1511713" cy="1394555"/>
          </a:xfrm>
          <a:custGeom>
            <a:avLst/>
            <a:gdLst/>
            <a:ahLst/>
            <a:cxnLst/>
            <a:rect l="l" t="t" r="r" b="b"/>
            <a:pathLst>
              <a:path w="1511713" h="1394555">
                <a:moveTo>
                  <a:pt x="0" y="0"/>
                </a:moveTo>
                <a:lnTo>
                  <a:pt x="1511712" y="0"/>
                </a:lnTo>
                <a:lnTo>
                  <a:pt x="1511712" y="1394555"/>
                </a:lnTo>
                <a:lnTo>
                  <a:pt x="0" y="1394555"/>
                </a:lnTo>
                <a:lnTo>
                  <a:pt x="0" y="0"/>
                </a:lnTo>
                <a:close/>
              </a:path>
            </a:pathLst>
          </a:custGeom>
          <a:blipFill>
            <a:blip r:embed="rId4"/>
            <a:stretch>
              <a:fillRect/>
            </a:stretch>
          </a:blipFill>
        </p:spPr>
        <p:txBody>
          <a:bodyPr/>
          <a:lstStyle/>
          <a:p>
            <a:endParaRPr lang="en-US"/>
          </a:p>
        </p:txBody>
      </p:sp>
      <p:sp>
        <p:nvSpPr>
          <p:cNvPr id="20" name="Freeform 20"/>
          <p:cNvSpPr/>
          <p:nvPr/>
        </p:nvSpPr>
        <p:spPr>
          <a:xfrm>
            <a:off x="14802170" y="3439588"/>
            <a:ext cx="2459909" cy="950140"/>
          </a:xfrm>
          <a:custGeom>
            <a:avLst/>
            <a:gdLst/>
            <a:ahLst/>
            <a:cxnLst/>
            <a:rect l="l" t="t" r="r" b="b"/>
            <a:pathLst>
              <a:path w="2459909" h="950140">
                <a:moveTo>
                  <a:pt x="0" y="0"/>
                </a:moveTo>
                <a:lnTo>
                  <a:pt x="2459908" y="0"/>
                </a:lnTo>
                <a:lnTo>
                  <a:pt x="2459908" y="950140"/>
                </a:lnTo>
                <a:lnTo>
                  <a:pt x="0" y="950140"/>
                </a:lnTo>
                <a:lnTo>
                  <a:pt x="0" y="0"/>
                </a:lnTo>
                <a:close/>
              </a:path>
            </a:pathLst>
          </a:custGeom>
          <a:blipFill>
            <a:blip r:embed="rId5"/>
            <a:stretch>
              <a:fillRect/>
            </a:stretch>
          </a:blipFill>
        </p:spPr>
        <p:txBody>
          <a:bodyPr/>
          <a:lstStyle/>
          <a:p>
            <a:endParaRPr lang="en-US"/>
          </a:p>
        </p:txBody>
      </p:sp>
      <p:sp>
        <p:nvSpPr>
          <p:cNvPr id="21" name="Freeform 21"/>
          <p:cNvSpPr/>
          <p:nvPr/>
        </p:nvSpPr>
        <p:spPr>
          <a:xfrm>
            <a:off x="15376918" y="4628331"/>
            <a:ext cx="1070939" cy="1187533"/>
          </a:xfrm>
          <a:custGeom>
            <a:avLst/>
            <a:gdLst/>
            <a:ahLst/>
            <a:cxnLst/>
            <a:rect l="l" t="t" r="r" b="b"/>
            <a:pathLst>
              <a:path w="1070939" h="1187533">
                <a:moveTo>
                  <a:pt x="0" y="0"/>
                </a:moveTo>
                <a:lnTo>
                  <a:pt x="1070939" y="0"/>
                </a:lnTo>
                <a:lnTo>
                  <a:pt x="1070939" y="1187534"/>
                </a:lnTo>
                <a:lnTo>
                  <a:pt x="0" y="1187534"/>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22" name="Freeform 22"/>
          <p:cNvSpPr/>
          <p:nvPr/>
        </p:nvSpPr>
        <p:spPr>
          <a:xfrm>
            <a:off x="15227508" y="5815865"/>
            <a:ext cx="1220348" cy="1703532"/>
          </a:xfrm>
          <a:custGeom>
            <a:avLst/>
            <a:gdLst/>
            <a:ahLst/>
            <a:cxnLst/>
            <a:rect l="l" t="t" r="r" b="b"/>
            <a:pathLst>
              <a:path w="1220348" h="1703532">
                <a:moveTo>
                  <a:pt x="0" y="0"/>
                </a:moveTo>
                <a:lnTo>
                  <a:pt x="1220349" y="0"/>
                </a:lnTo>
                <a:lnTo>
                  <a:pt x="1220349" y="1703532"/>
                </a:lnTo>
                <a:lnTo>
                  <a:pt x="0" y="1703532"/>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23" name="Freeform 23"/>
          <p:cNvSpPr/>
          <p:nvPr/>
        </p:nvSpPr>
        <p:spPr>
          <a:xfrm>
            <a:off x="15158069" y="7519397"/>
            <a:ext cx="1508636" cy="1508636"/>
          </a:xfrm>
          <a:custGeom>
            <a:avLst/>
            <a:gdLst/>
            <a:ahLst/>
            <a:cxnLst/>
            <a:rect l="l" t="t" r="r" b="b"/>
            <a:pathLst>
              <a:path w="1508636" h="1508636">
                <a:moveTo>
                  <a:pt x="0" y="0"/>
                </a:moveTo>
                <a:lnTo>
                  <a:pt x="1508636" y="0"/>
                </a:lnTo>
                <a:lnTo>
                  <a:pt x="1508636" y="1508635"/>
                </a:lnTo>
                <a:lnTo>
                  <a:pt x="0" y="1508635"/>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sp>
        <p:nvSpPr>
          <p:cNvPr id="24" name="TextBox 24"/>
          <p:cNvSpPr txBox="1"/>
          <p:nvPr/>
        </p:nvSpPr>
        <p:spPr>
          <a:xfrm>
            <a:off x="2752518" y="9591295"/>
            <a:ext cx="1724348" cy="531587"/>
          </a:xfrm>
          <a:prstGeom prst="rect">
            <a:avLst/>
          </a:prstGeom>
        </p:spPr>
        <p:txBody>
          <a:bodyPr lIns="0" tIns="0" rIns="0" bIns="0" rtlCol="0" anchor="t">
            <a:spAutoFit/>
          </a:bodyPr>
          <a:lstStyle/>
          <a:p>
            <a:pPr algn="ctr">
              <a:lnSpc>
                <a:spcPts val="4404"/>
              </a:lnSpc>
            </a:pPr>
            <a:r>
              <a:rPr lang="en-US" sz="3145">
                <a:solidFill>
                  <a:srgbClr val="FFFFFF"/>
                </a:solidFill>
                <a:latin typeface="League Spartan"/>
                <a:ea typeface="League Spartan"/>
                <a:cs typeface="League Spartan"/>
                <a:sym typeface="League Spartan"/>
              </a:rPr>
              <a:t>CH 29:</a:t>
            </a:r>
          </a:p>
        </p:txBody>
      </p:sp>
      <p:sp>
        <p:nvSpPr>
          <p:cNvPr id="25" name="TextBox 25"/>
          <p:cNvSpPr txBox="1"/>
          <p:nvPr/>
        </p:nvSpPr>
        <p:spPr>
          <a:xfrm>
            <a:off x="4781666" y="9515095"/>
            <a:ext cx="4911099" cy="607788"/>
          </a:xfrm>
          <a:prstGeom prst="rect">
            <a:avLst/>
          </a:prstGeom>
        </p:spPr>
        <p:txBody>
          <a:bodyPr lIns="0" tIns="0" rIns="0" bIns="0" rtlCol="0" anchor="t">
            <a:spAutoFit/>
          </a:bodyPr>
          <a:lstStyle/>
          <a:p>
            <a:pPr algn="l">
              <a:lnSpc>
                <a:spcPts val="4404"/>
              </a:lnSpc>
              <a:spcBef>
                <a:spcPct val="0"/>
              </a:spcBef>
            </a:pPr>
            <a:r>
              <a:rPr lang="en-US" sz="3145" b="1" i="1">
                <a:solidFill>
                  <a:srgbClr val="FFFFFF"/>
                </a:solidFill>
                <a:latin typeface="Calibri (MS) Bold Italics"/>
                <a:ea typeface="Calibri (MS) Bold Italics"/>
                <a:cs typeface="Calibri (MS) Bold Italics"/>
                <a:sym typeface="Calibri (MS) Bold Italics"/>
              </a:rPr>
              <a:t>LO 3.3</a:t>
            </a:r>
            <a:r>
              <a:rPr lang="en-US" sz="3145" i="1">
                <a:solidFill>
                  <a:srgbClr val="FFFFFF"/>
                </a:solidFill>
                <a:latin typeface="Calibri (MS) Italics"/>
                <a:ea typeface="Calibri (MS) Italics"/>
                <a:cs typeface="Calibri (MS) Italics"/>
                <a:sym typeface="Calibri (MS) Italics"/>
              </a:rPr>
              <a:t>: Demand &amp; Supply</a:t>
            </a:r>
          </a:p>
        </p:txBody>
      </p:sp>
      <p:sp>
        <p:nvSpPr>
          <p:cNvPr id="26" name="TextBox 26"/>
          <p:cNvSpPr txBox="1"/>
          <p:nvPr/>
        </p:nvSpPr>
        <p:spPr>
          <a:xfrm>
            <a:off x="0" y="9591295"/>
            <a:ext cx="2567934" cy="531587"/>
          </a:xfrm>
          <a:prstGeom prst="rect">
            <a:avLst/>
          </a:prstGeom>
        </p:spPr>
        <p:txBody>
          <a:bodyPr lIns="0" tIns="0" rIns="0" bIns="0" rtlCol="0" anchor="t">
            <a:spAutoFit/>
          </a:bodyPr>
          <a:lstStyle/>
          <a:p>
            <a:pPr algn="ctr">
              <a:lnSpc>
                <a:spcPts val="4404"/>
              </a:lnSpc>
            </a:pPr>
            <a:r>
              <a:rPr lang="en-US" sz="3145">
                <a:solidFill>
                  <a:srgbClr val="FFFFFF"/>
                </a:solidFill>
                <a:latin typeface="League Spartan"/>
                <a:ea typeface="League Spartan"/>
                <a:cs typeface="League Spartan"/>
                <a:sym typeface="League Spartan"/>
              </a:rPr>
              <a:t>STRAND 3</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rgbClr val="FCB78B"/>
        </a:solidFill>
        <a:effectLst/>
      </p:bgPr>
    </p:bg>
    <p:spTree>
      <p:nvGrpSpPr>
        <p:cNvPr id="1" name=""/>
        <p:cNvGrpSpPr/>
        <p:nvPr/>
      </p:nvGrpSpPr>
      <p:grpSpPr>
        <a:xfrm>
          <a:off x="0" y="0"/>
          <a:ext cx="0" cy="0"/>
          <a:chOff x="0" y="0"/>
          <a:chExt cx="0" cy="0"/>
        </a:xfrm>
      </p:grpSpPr>
      <p:sp>
        <p:nvSpPr>
          <p:cNvPr id="2" name="Freeform 2"/>
          <p:cNvSpPr/>
          <p:nvPr/>
        </p:nvSpPr>
        <p:spPr>
          <a:xfrm>
            <a:off x="-1438435" y="-5183063"/>
            <a:ext cx="20653126" cy="20653126"/>
          </a:xfrm>
          <a:custGeom>
            <a:avLst/>
            <a:gdLst/>
            <a:ahLst/>
            <a:cxnLst/>
            <a:rect l="l" t="t" r="r" b="b"/>
            <a:pathLst>
              <a:path w="20653126" h="20653126">
                <a:moveTo>
                  <a:pt x="0" y="0"/>
                </a:moveTo>
                <a:lnTo>
                  <a:pt x="20653126" y="0"/>
                </a:lnTo>
                <a:lnTo>
                  <a:pt x="20653126" y="20653126"/>
                </a:lnTo>
                <a:lnTo>
                  <a:pt x="0" y="20653126"/>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 name="Freeform 3"/>
          <p:cNvSpPr/>
          <p:nvPr/>
        </p:nvSpPr>
        <p:spPr>
          <a:xfrm>
            <a:off x="14529300" y="689535"/>
            <a:ext cx="2551413" cy="2714269"/>
          </a:xfrm>
          <a:custGeom>
            <a:avLst/>
            <a:gdLst/>
            <a:ahLst/>
            <a:cxnLst/>
            <a:rect l="l" t="t" r="r" b="b"/>
            <a:pathLst>
              <a:path w="2551413" h="2714269">
                <a:moveTo>
                  <a:pt x="0" y="0"/>
                </a:moveTo>
                <a:lnTo>
                  <a:pt x="2551412" y="0"/>
                </a:lnTo>
                <a:lnTo>
                  <a:pt x="2551412" y="2714269"/>
                </a:lnTo>
                <a:lnTo>
                  <a:pt x="0" y="271426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4" name="Group 4"/>
          <p:cNvGrpSpPr/>
          <p:nvPr/>
        </p:nvGrpSpPr>
        <p:grpSpPr>
          <a:xfrm>
            <a:off x="2962548" y="3600450"/>
            <a:ext cx="12388390" cy="5965987"/>
            <a:chOff x="0" y="0"/>
            <a:chExt cx="3262786" cy="1571289"/>
          </a:xfrm>
        </p:grpSpPr>
        <p:sp>
          <p:nvSpPr>
            <p:cNvPr id="5" name="Freeform 5"/>
            <p:cNvSpPr/>
            <p:nvPr/>
          </p:nvSpPr>
          <p:spPr>
            <a:xfrm>
              <a:off x="0" y="0"/>
              <a:ext cx="3262786" cy="1571289"/>
            </a:xfrm>
            <a:custGeom>
              <a:avLst/>
              <a:gdLst/>
              <a:ahLst/>
              <a:cxnLst/>
              <a:rect l="l" t="t" r="r" b="b"/>
              <a:pathLst>
                <a:path w="3262786" h="1571289">
                  <a:moveTo>
                    <a:pt x="39996" y="0"/>
                  </a:moveTo>
                  <a:lnTo>
                    <a:pt x="3222790" y="0"/>
                  </a:lnTo>
                  <a:cubicBezTo>
                    <a:pt x="3244879" y="0"/>
                    <a:pt x="3262786" y="17907"/>
                    <a:pt x="3262786" y="39996"/>
                  </a:cubicBezTo>
                  <a:lnTo>
                    <a:pt x="3262786" y="1531293"/>
                  </a:lnTo>
                  <a:cubicBezTo>
                    <a:pt x="3262786" y="1553382"/>
                    <a:pt x="3244879" y="1571289"/>
                    <a:pt x="3222790" y="1571289"/>
                  </a:cubicBezTo>
                  <a:lnTo>
                    <a:pt x="39996" y="1571289"/>
                  </a:lnTo>
                  <a:cubicBezTo>
                    <a:pt x="17907" y="1571289"/>
                    <a:pt x="0" y="1553382"/>
                    <a:pt x="0" y="1531293"/>
                  </a:cubicBezTo>
                  <a:lnTo>
                    <a:pt x="0" y="39996"/>
                  </a:lnTo>
                  <a:cubicBezTo>
                    <a:pt x="0" y="17907"/>
                    <a:pt x="17907" y="0"/>
                    <a:pt x="39996" y="0"/>
                  </a:cubicBezTo>
                  <a:close/>
                </a:path>
              </a:pathLst>
            </a:custGeom>
            <a:solidFill>
              <a:srgbClr val="FCFCFC"/>
            </a:solidFill>
            <a:ln w="38100" cap="rnd">
              <a:solidFill>
                <a:srgbClr val="000000"/>
              </a:solidFill>
              <a:prstDash val="solid"/>
              <a:round/>
            </a:ln>
          </p:spPr>
          <p:txBody>
            <a:bodyPr/>
            <a:lstStyle/>
            <a:p>
              <a:endParaRPr lang="en-US"/>
            </a:p>
          </p:txBody>
        </p:sp>
        <p:sp>
          <p:nvSpPr>
            <p:cNvPr id="6" name="TextBox 6"/>
            <p:cNvSpPr txBox="1"/>
            <p:nvPr/>
          </p:nvSpPr>
          <p:spPr>
            <a:xfrm>
              <a:off x="0" y="-57150"/>
              <a:ext cx="3262786" cy="1628439"/>
            </a:xfrm>
            <a:prstGeom prst="rect">
              <a:avLst/>
            </a:prstGeom>
          </p:spPr>
          <p:txBody>
            <a:bodyPr lIns="50800" tIns="50800" rIns="50800" bIns="50800" rtlCol="0" anchor="ctr"/>
            <a:lstStyle/>
            <a:p>
              <a:pPr algn="ctr">
                <a:lnSpc>
                  <a:spcPts val="1960"/>
                </a:lnSpc>
              </a:pPr>
              <a:endParaRPr/>
            </a:p>
          </p:txBody>
        </p:sp>
      </p:grpSp>
      <p:sp>
        <p:nvSpPr>
          <p:cNvPr id="7" name="Freeform 7"/>
          <p:cNvSpPr/>
          <p:nvPr/>
        </p:nvSpPr>
        <p:spPr>
          <a:xfrm>
            <a:off x="3246956" y="3972366"/>
            <a:ext cx="11282344" cy="5285934"/>
          </a:xfrm>
          <a:custGeom>
            <a:avLst/>
            <a:gdLst/>
            <a:ahLst/>
            <a:cxnLst/>
            <a:rect l="l" t="t" r="r" b="b"/>
            <a:pathLst>
              <a:path w="11282344" h="5285934">
                <a:moveTo>
                  <a:pt x="0" y="0"/>
                </a:moveTo>
                <a:lnTo>
                  <a:pt x="11282344" y="0"/>
                </a:lnTo>
                <a:lnTo>
                  <a:pt x="11282344" y="5285934"/>
                </a:lnTo>
                <a:lnTo>
                  <a:pt x="0" y="5285934"/>
                </a:lnTo>
                <a:lnTo>
                  <a:pt x="0" y="0"/>
                </a:lnTo>
                <a:close/>
              </a:path>
            </a:pathLst>
          </a:custGeom>
          <a:blipFill>
            <a:blip r:embed="rId4"/>
            <a:stretch>
              <a:fillRect/>
            </a:stretch>
          </a:blipFill>
        </p:spPr>
        <p:txBody>
          <a:bodyPr/>
          <a:lstStyle/>
          <a:p>
            <a:endParaRPr lang="en-US"/>
          </a:p>
        </p:txBody>
      </p:sp>
      <p:sp>
        <p:nvSpPr>
          <p:cNvPr id="8" name="TextBox 8"/>
          <p:cNvSpPr txBox="1"/>
          <p:nvPr/>
        </p:nvSpPr>
        <p:spPr>
          <a:xfrm>
            <a:off x="4328542" y="456281"/>
            <a:ext cx="9630917" cy="2947523"/>
          </a:xfrm>
          <a:prstGeom prst="rect">
            <a:avLst/>
          </a:prstGeom>
        </p:spPr>
        <p:txBody>
          <a:bodyPr lIns="0" tIns="0" rIns="0" bIns="0" rtlCol="0" anchor="t">
            <a:spAutoFit/>
          </a:bodyPr>
          <a:lstStyle/>
          <a:p>
            <a:pPr algn="ctr">
              <a:lnSpc>
                <a:spcPts val="11838"/>
              </a:lnSpc>
            </a:pPr>
            <a:r>
              <a:rPr lang="en-US" sz="8455" b="1">
                <a:solidFill>
                  <a:srgbClr val="203D48"/>
                </a:solidFill>
                <a:latin typeface="Garet Bold"/>
                <a:ea typeface="Garet Bold"/>
                <a:cs typeface="Garet Bold"/>
                <a:sym typeface="Garet Bold"/>
              </a:rPr>
              <a:t>Exam Corner</a:t>
            </a:r>
          </a:p>
          <a:p>
            <a:pPr algn="ctr">
              <a:lnSpc>
                <a:spcPts val="11838"/>
              </a:lnSpc>
            </a:pPr>
            <a:r>
              <a:rPr lang="en-US" sz="8455" b="1">
                <a:solidFill>
                  <a:srgbClr val="203D48"/>
                </a:solidFill>
                <a:latin typeface="Garet Bold"/>
                <a:ea typeface="Garet Bold"/>
                <a:cs typeface="Garet Bold"/>
                <a:sym typeface="Garet Bold"/>
              </a:rPr>
              <a:t>2023 Q18 (iv)</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9968777" y="1967777"/>
            <a:ext cx="802671" cy="15835774"/>
            <a:chOff x="0" y="0"/>
            <a:chExt cx="182880" cy="3608017"/>
          </a:xfrm>
        </p:grpSpPr>
        <p:sp>
          <p:nvSpPr>
            <p:cNvPr id="3" name="Freeform 3"/>
            <p:cNvSpPr/>
            <p:nvPr/>
          </p:nvSpPr>
          <p:spPr>
            <a:xfrm>
              <a:off x="0" y="0"/>
              <a:ext cx="182880" cy="3608017"/>
            </a:xfrm>
            <a:custGeom>
              <a:avLst/>
              <a:gdLst/>
              <a:ahLst/>
              <a:cxnLst/>
              <a:rect l="l" t="t" r="r" b="b"/>
              <a:pathLst>
                <a:path w="182880" h="3608017">
                  <a:moveTo>
                    <a:pt x="0" y="0"/>
                  </a:moveTo>
                  <a:lnTo>
                    <a:pt x="182880" y="0"/>
                  </a:lnTo>
                  <a:lnTo>
                    <a:pt x="182880" y="3608017"/>
                  </a:lnTo>
                  <a:lnTo>
                    <a:pt x="0" y="3608017"/>
                  </a:lnTo>
                  <a:close/>
                </a:path>
              </a:pathLst>
            </a:custGeom>
            <a:solidFill>
              <a:srgbClr val="203D48"/>
            </a:solidFill>
          </p:spPr>
          <p:txBody>
            <a:bodyPr/>
            <a:lstStyle/>
            <a:p>
              <a:endParaRPr lang="en-US"/>
            </a:p>
          </p:txBody>
        </p:sp>
        <p:sp>
          <p:nvSpPr>
            <p:cNvPr id="4" name="TextBox 4"/>
            <p:cNvSpPr txBox="1"/>
            <p:nvPr/>
          </p:nvSpPr>
          <p:spPr>
            <a:xfrm>
              <a:off x="0" y="-57150"/>
              <a:ext cx="182880" cy="3665167"/>
            </a:xfrm>
            <a:prstGeom prst="rect">
              <a:avLst/>
            </a:prstGeom>
          </p:spPr>
          <p:txBody>
            <a:bodyPr lIns="50800" tIns="50800" rIns="50800" bIns="50800" rtlCol="0" anchor="ctr"/>
            <a:lstStyle/>
            <a:p>
              <a:pPr algn="ctr">
                <a:lnSpc>
                  <a:spcPts val="1960"/>
                </a:lnSpc>
              </a:pPr>
              <a:endParaRPr/>
            </a:p>
          </p:txBody>
        </p:sp>
      </p:grpSp>
      <p:grpSp>
        <p:nvGrpSpPr>
          <p:cNvPr id="5" name="Group 5"/>
          <p:cNvGrpSpPr/>
          <p:nvPr/>
        </p:nvGrpSpPr>
        <p:grpSpPr>
          <a:xfrm rot="-5400000">
            <a:off x="824777" y="8659552"/>
            <a:ext cx="802671" cy="2452226"/>
            <a:chOff x="0" y="0"/>
            <a:chExt cx="182880" cy="558714"/>
          </a:xfrm>
        </p:grpSpPr>
        <p:sp>
          <p:nvSpPr>
            <p:cNvPr id="6" name="Freeform 6"/>
            <p:cNvSpPr/>
            <p:nvPr/>
          </p:nvSpPr>
          <p:spPr>
            <a:xfrm>
              <a:off x="0" y="0"/>
              <a:ext cx="182880" cy="558714"/>
            </a:xfrm>
            <a:custGeom>
              <a:avLst/>
              <a:gdLst/>
              <a:ahLst/>
              <a:cxnLst/>
              <a:rect l="l" t="t" r="r" b="b"/>
              <a:pathLst>
                <a:path w="182880" h="558714">
                  <a:moveTo>
                    <a:pt x="0" y="0"/>
                  </a:moveTo>
                  <a:lnTo>
                    <a:pt x="182880" y="0"/>
                  </a:lnTo>
                  <a:lnTo>
                    <a:pt x="182880" y="558714"/>
                  </a:lnTo>
                  <a:lnTo>
                    <a:pt x="0" y="558714"/>
                  </a:lnTo>
                  <a:close/>
                </a:path>
              </a:pathLst>
            </a:custGeom>
            <a:solidFill>
              <a:srgbClr val="38B6FF"/>
            </a:solidFill>
          </p:spPr>
          <p:txBody>
            <a:bodyPr/>
            <a:lstStyle/>
            <a:p>
              <a:endParaRPr lang="en-US"/>
            </a:p>
          </p:txBody>
        </p:sp>
        <p:sp>
          <p:nvSpPr>
            <p:cNvPr id="7" name="TextBox 7"/>
            <p:cNvSpPr txBox="1"/>
            <p:nvPr/>
          </p:nvSpPr>
          <p:spPr>
            <a:xfrm>
              <a:off x="0" y="-57150"/>
              <a:ext cx="182880" cy="615864"/>
            </a:xfrm>
            <a:prstGeom prst="rect">
              <a:avLst/>
            </a:prstGeom>
          </p:spPr>
          <p:txBody>
            <a:bodyPr lIns="50800" tIns="50800" rIns="50800" bIns="50800" rtlCol="0" anchor="ctr"/>
            <a:lstStyle/>
            <a:p>
              <a:pPr algn="ctr">
                <a:lnSpc>
                  <a:spcPts val="1960"/>
                </a:lnSpc>
              </a:pPr>
              <a:endParaRPr/>
            </a:p>
          </p:txBody>
        </p:sp>
      </p:grpSp>
      <p:grpSp>
        <p:nvGrpSpPr>
          <p:cNvPr id="8" name="Group 8"/>
          <p:cNvGrpSpPr/>
          <p:nvPr/>
        </p:nvGrpSpPr>
        <p:grpSpPr>
          <a:xfrm rot="-5400000">
            <a:off x="16670603" y="-571804"/>
            <a:ext cx="893192" cy="2170151"/>
            <a:chOff x="0" y="0"/>
            <a:chExt cx="1190923" cy="2893535"/>
          </a:xfrm>
        </p:grpSpPr>
        <p:grpSp>
          <p:nvGrpSpPr>
            <p:cNvPr id="9" name="Group 9"/>
            <p:cNvGrpSpPr/>
            <p:nvPr/>
          </p:nvGrpSpPr>
          <p:grpSpPr>
            <a:xfrm>
              <a:off x="141517" y="2519095"/>
              <a:ext cx="1028813" cy="374440"/>
              <a:chOff x="0" y="0"/>
              <a:chExt cx="1886901" cy="686745"/>
            </a:xfrm>
          </p:grpSpPr>
          <p:sp>
            <p:nvSpPr>
              <p:cNvPr id="10" name="Freeform 10"/>
              <p:cNvSpPr/>
              <p:nvPr/>
            </p:nvSpPr>
            <p:spPr>
              <a:xfrm>
                <a:off x="0" y="0"/>
                <a:ext cx="1886901" cy="686745"/>
              </a:xfrm>
              <a:custGeom>
                <a:avLst/>
                <a:gdLst/>
                <a:ahLst/>
                <a:cxnLst/>
                <a:rect l="l" t="t" r="r" b="b"/>
                <a:pathLst>
                  <a:path w="1886901" h="686745">
                    <a:moveTo>
                      <a:pt x="343372" y="0"/>
                    </a:moveTo>
                    <a:lnTo>
                      <a:pt x="1543529" y="0"/>
                    </a:lnTo>
                    <a:cubicBezTo>
                      <a:pt x="1733168" y="0"/>
                      <a:pt x="1886901" y="153733"/>
                      <a:pt x="1886901" y="343372"/>
                    </a:cubicBezTo>
                    <a:lnTo>
                      <a:pt x="1886901" y="343372"/>
                    </a:lnTo>
                    <a:cubicBezTo>
                      <a:pt x="1886901" y="533012"/>
                      <a:pt x="1733168" y="686745"/>
                      <a:pt x="1543529" y="686745"/>
                    </a:cubicBezTo>
                    <a:lnTo>
                      <a:pt x="343372" y="686745"/>
                    </a:lnTo>
                    <a:cubicBezTo>
                      <a:pt x="153733" y="686745"/>
                      <a:pt x="0" y="533012"/>
                      <a:pt x="0" y="343372"/>
                    </a:cubicBezTo>
                    <a:lnTo>
                      <a:pt x="0" y="343372"/>
                    </a:lnTo>
                    <a:cubicBezTo>
                      <a:pt x="0" y="153733"/>
                      <a:pt x="153733" y="0"/>
                      <a:pt x="343372" y="0"/>
                    </a:cubicBezTo>
                    <a:close/>
                  </a:path>
                </a:pathLst>
              </a:custGeom>
              <a:solidFill>
                <a:srgbClr val="94E3FF"/>
              </a:solidFill>
              <a:ln cap="rnd">
                <a:noFill/>
                <a:prstDash val="solid"/>
                <a:round/>
              </a:ln>
            </p:spPr>
            <p:txBody>
              <a:bodyPr/>
              <a:lstStyle/>
              <a:p>
                <a:endParaRPr lang="en-US"/>
              </a:p>
            </p:txBody>
          </p:sp>
          <p:sp>
            <p:nvSpPr>
              <p:cNvPr id="11" name="TextBox 11"/>
              <p:cNvSpPr txBox="1"/>
              <p:nvPr/>
            </p:nvSpPr>
            <p:spPr>
              <a:xfrm>
                <a:off x="0" y="-9525"/>
                <a:ext cx="1886901" cy="696270"/>
              </a:xfrm>
              <a:prstGeom prst="rect">
                <a:avLst/>
              </a:prstGeom>
            </p:spPr>
            <p:txBody>
              <a:bodyPr lIns="50800" tIns="50800" rIns="50800" bIns="50800" rtlCol="0" anchor="ctr"/>
              <a:lstStyle/>
              <a:p>
                <a:pPr algn="ctr">
                  <a:lnSpc>
                    <a:spcPts val="308"/>
                  </a:lnSpc>
                </a:pPr>
                <a:endParaRPr/>
              </a:p>
            </p:txBody>
          </p:sp>
        </p:grpSp>
        <p:sp>
          <p:nvSpPr>
            <p:cNvPr id="12" name="TextBox 12"/>
            <p:cNvSpPr txBox="1"/>
            <p:nvPr/>
          </p:nvSpPr>
          <p:spPr>
            <a:xfrm>
              <a:off x="441088" y="2698700"/>
              <a:ext cx="429671" cy="150386"/>
            </a:xfrm>
            <a:prstGeom prst="rect">
              <a:avLst/>
            </a:prstGeom>
          </p:spPr>
          <p:txBody>
            <a:bodyPr lIns="0" tIns="0" rIns="0" bIns="0" rtlCol="0" anchor="t">
              <a:spAutoFit/>
            </a:bodyPr>
            <a:lstStyle/>
            <a:p>
              <a:pPr algn="ctr">
                <a:lnSpc>
                  <a:spcPts val="581"/>
                </a:lnSpc>
              </a:pPr>
              <a:r>
                <a:rPr lang="en-US" sz="1163">
                  <a:solidFill>
                    <a:srgbClr val="203D48"/>
                  </a:solidFill>
                  <a:latin typeface="League Spartan"/>
                  <a:ea typeface="League Spartan"/>
                  <a:cs typeface="League Spartan"/>
                  <a:sym typeface="League Spartan"/>
                </a:rPr>
                <a:t>HUB</a:t>
              </a:r>
            </a:p>
          </p:txBody>
        </p:sp>
        <p:sp>
          <p:nvSpPr>
            <p:cNvPr id="13" name="TextBox 13"/>
            <p:cNvSpPr txBox="1"/>
            <p:nvPr/>
          </p:nvSpPr>
          <p:spPr>
            <a:xfrm rot="5400000">
              <a:off x="-972822" y="972822"/>
              <a:ext cx="2485990" cy="540345"/>
            </a:xfrm>
            <a:prstGeom prst="rect">
              <a:avLst/>
            </a:prstGeom>
          </p:spPr>
          <p:txBody>
            <a:bodyPr lIns="0" tIns="0" rIns="0" bIns="0" rtlCol="0" anchor="t">
              <a:spAutoFit/>
            </a:bodyPr>
            <a:lstStyle/>
            <a:p>
              <a:pPr algn="ctr">
                <a:lnSpc>
                  <a:spcPts val="2752"/>
                </a:lnSpc>
              </a:pPr>
              <a:r>
                <a:rPr lang="en-US" sz="3127" spc="-200">
                  <a:solidFill>
                    <a:srgbClr val="203D48"/>
                  </a:solidFill>
                  <a:latin typeface="League Spartan"/>
                  <a:ea typeface="League Spartan"/>
                  <a:cs typeface="League Spartan"/>
                  <a:sym typeface="League Spartan"/>
                </a:rPr>
                <a:t>BUSINESS</a:t>
              </a:r>
            </a:p>
          </p:txBody>
        </p:sp>
        <p:sp>
          <p:nvSpPr>
            <p:cNvPr id="14" name="TextBox 14"/>
            <p:cNvSpPr txBox="1"/>
            <p:nvPr/>
          </p:nvSpPr>
          <p:spPr>
            <a:xfrm rot="5400000">
              <a:off x="-511064" y="994145"/>
              <a:ext cx="2522727" cy="622797"/>
            </a:xfrm>
            <a:prstGeom prst="rect">
              <a:avLst/>
            </a:prstGeom>
          </p:spPr>
          <p:txBody>
            <a:bodyPr lIns="0" tIns="0" rIns="0" bIns="0" rtlCol="0" anchor="t">
              <a:spAutoFit/>
            </a:bodyPr>
            <a:lstStyle/>
            <a:p>
              <a:pPr algn="l">
                <a:lnSpc>
                  <a:spcPts val="3194"/>
                </a:lnSpc>
              </a:pPr>
              <a:r>
                <a:rPr lang="en-US" sz="3630" spc="-232">
                  <a:solidFill>
                    <a:srgbClr val="203D48"/>
                  </a:solidFill>
                  <a:latin typeface="League Spartan"/>
                  <a:ea typeface="League Spartan"/>
                  <a:cs typeface="League Spartan"/>
                  <a:sym typeface="League Spartan"/>
                </a:rPr>
                <a:t>JC</a:t>
              </a:r>
            </a:p>
          </p:txBody>
        </p:sp>
        <p:sp>
          <p:nvSpPr>
            <p:cNvPr id="15" name="Freeform 15"/>
            <p:cNvSpPr/>
            <p:nvPr/>
          </p:nvSpPr>
          <p:spPr>
            <a:xfrm rot="5400000">
              <a:off x="244242" y="1424020"/>
              <a:ext cx="1379498" cy="513863"/>
            </a:xfrm>
            <a:custGeom>
              <a:avLst/>
              <a:gdLst/>
              <a:ahLst/>
              <a:cxnLst/>
              <a:rect l="l" t="t" r="r" b="b"/>
              <a:pathLst>
                <a:path w="1379498" h="513863">
                  <a:moveTo>
                    <a:pt x="0" y="0"/>
                  </a:moveTo>
                  <a:lnTo>
                    <a:pt x="1379498" y="0"/>
                  </a:lnTo>
                  <a:lnTo>
                    <a:pt x="1379498" y="513863"/>
                  </a:lnTo>
                  <a:lnTo>
                    <a:pt x="0" y="51386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sp>
        <p:nvSpPr>
          <p:cNvPr id="16" name="Freeform 16"/>
          <p:cNvSpPr/>
          <p:nvPr/>
        </p:nvSpPr>
        <p:spPr>
          <a:xfrm rot="-597275">
            <a:off x="-3368911" y="-2959270"/>
            <a:ext cx="4075990" cy="4075990"/>
          </a:xfrm>
          <a:custGeom>
            <a:avLst/>
            <a:gdLst/>
            <a:ahLst/>
            <a:cxnLst/>
            <a:rect l="l" t="t" r="r" b="b"/>
            <a:pathLst>
              <a:path w="4075990" h="4075990">
                <a:moveTo>
                  <a:pt x="0" y="0"/>
                </a:moveTo>
                <a:lnTo>
                  <a:pt x="4075990" y="0"/>
                </a:lnTo>
                <a:lnTo>
                  <a:pt x="4075990" y="4075989"/>
                </a:lnTo>
                <a:lnTo>
                  <a:pt x="0" y="407598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7" name="Freeform 17"/>
          <p:cNvSpPr/>
          <p:nvPr/>
        </p:nvSpPr>
        <p:spPr>
          <a:xfrm>
            <a:off x="12373847" y="668481"/>
            <a:ext cx="3000092" cy="3000092"/>
          </a:xfrm>
          <a:custGeom>
            <a:avLst/>
            <a:gdLst/>
            <a:ahLst/>
            <a:cxnLst/>
            <a:rect l="l" t="t" r="r" b="b"/>
            <a:pathLst>
              <a:path w="3000092" h="3000092">
                <a:moveTo>
                  <a:pt x="0" y="0"/>
                </a:moveTo>
                <a:lnTo>
                  <a:pt x="3000092" y="0"/>
                </a:lnTo>
                <a:lnTo>
                  <a:pt x="3000092" y="3000092"/>
                </a:lnTo>
                <a:lnTo>
                  <a:pt x="0" y="300009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8" name="Freeform 18"/>
          <p:cNvSpPr/>
          <p:nvPr/>
        </p:nvSpPr>
        <p:spPr>
          <a:xfrm>
            <a:off x="3306113" y="6020002"/>
            <a:ext cx="3644232" cy="2596515"/>
          </a:xfrm>
          <a:custGeom>
            <a:avLst/>
            <a:gdLst/>
            <a:ahLst/>
            <a:cxnLst/>
            <a:rect l="l" t="t" r="r" b="b"/>
            <a:pathLst>
              <a:path w="3644232" h="2596515">
                <a:moveTo>
                  <a:pt x="0" y="0"/>
                </a:moveTo>
                <a:lnTo>
                  <a:pt x="3644232" y="0"/>
                </a:lnTo>
                <a:lnTo>
                  <a:pt x="3644232" y="2596515"/>
                </a:lnTo>
                <a:lnTo>
                  <a:pt x="0" y="2596515"/>
                </a:lnTo>
                <a:lnTo>
                  <a:pt x="0" y="0"/>
                </a:lnTo>
                <a:close/>
              </a:path>
            </a:pathLst>
          </a:custGeom>
          <a:blipFill>
            <a:blip r:embed="rId5"/>
            <a:stretch>
              <a:fillRect/>
            </a:stretch>
          </a:blipFill>
        </p:spPr>
        <p:txBody>
          <a:bodyPr/>
          <a:lstStyle/>
          <a:p>
            <a:endParaRPr lang="en-US"/>
          </a:p>
        </p:txBody>
      </p:sp>
      <p:sp>
        <p:nvSpPr>
          <p:cNvPr id="19" name="Freeform 19"/>
          <p:cNvSpPr/>
          <p:nvPr/>
        </p:nvSpPr>
        <p:spPr>
          <a:xfrm>
            <a:off x="12554030" y="6020002"/>
            <a:ext cx="2639726" cy="2504440"/>
          </a:xfrm>
          <a:custGeom>
            <a:avLst/>
            <a:gdLst/>
            <a:ahLst/>
            <a:cxnLst/>
            <a:rect l="l" t="t" r="r" b="b"/>
            <a:pathLst>
              <a:path w="2639726" h="2504440">
                <a:moveTo>
                  <a:pt x="0" y="0"/>
                </a:moveTo>
                <a:lnTo>
                  <a:pt x="2639726" y="0"/>
                </a:lnTo>
                <a:lnTo>
                  <a:pt x="2639726" y="2504440"/>
                </a:lnTo>
                <a:lnTo>
                  <a:pt x="0" y="2504440"/>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20" name="TextBox 20"/>
          <p:cNvSpPr txBox="1"/>
          <p:nvPr/>
        </p:nvSpPr>
        <p:spPr>
          <a:xfrm>
            <a:off x="1028700" y="2141063"/>
            <a:ext cx="10587510" cy="1661795"/>
          </a:xfrm>
          <a:prstGeom prst="rect">
            <a:avLst/>
          </a:prstGeom>
        </p:spPr>
        <p:txBody>
          <a:bodyPr lIns="0" tIns="0" rIns="0" bIns="0" rtlCol="0" anchor="t">
            <a:spAutoFit/>
          </a:bodyPr>
          <a:lstStyle/>
          <a:p>
            <a:pPr algn="l">
              <a:lnSpc>
                <a:spcPts val="4480"/>
              </a:lnSpc>
            </a:pPr>
            <a:r>
              <a:rPr lang="en-US" sz="3200" b="1">
                <a:solidFill>
                  <a:srgbClr val="203C48"/>
                </a:solidFill>
                <a:latin typeface="Garet Bold"/>
                <a:ea typeface="Garet Bold"/>
                <a:cs typeface="Garet Bold"/>
                <a:sym typeface="Garet Bold"/>
              </a:rPr>
              <a:t>A market is any place where buyers and sellers interact to exchange goods or services.</a:t>
            </a:r>
          </a:p>
          <a:p>
            <a:pPr algn="l">
              <a:lnSpc>
                <a:spcPts val="4480"/>
              </a:lnSpc>
            </a:pPr>
            <a:endParaRPr lang="en-US" sz="3200" b="1">
              <a:solidFill>
                <a:srgbClr val="203C48"/>
              </a:solidFill>
              <a:latin typeface="Garet Bold"/>
              <a:ea typeface="Garet Bold"/>
              <a:cs typeface="Garet Bold"/>
              <a:sym typeface="Garet Bold"/>
            </a:endParaRPr>
          </a:p>
        </p:txBody>
      </p:sp>
      <p:sp>
        <p:nvSpPr>
          <p:cNvPr id="21" name="TextBox 21"/>
          <p:cNvSpPr txBox="1"/>
          <p:nvPr/>
        </p:nvSpPr>
        <p:spPr>
          <a:xfrm>
            <a:off x="2752518" y="9591295"/>
            <a:ext cx="1724348" cy="531587"/>
          </a:xfrm>
          <a:prstGeom prst="rect">
            <a:avLst/>
          </a:prstGeom>
        </p:spPr>
        <p:txBody>
          <a:bodyPr lIns="0" tIns="0" rIns="0" bIns="0" rtlCol="0" anchor="t">
            <a:spAutoFit/>
          </a:bodyPr>
          <a:lstStyle/>
          <a:p>
            <a:pPr algn="ctr">
              <a:lnSpc>
                <a:spcPts val="4404"/>
              </a:lnSpc>
            </a:pPr>
            <a:r>
              <a:rPr lang="en-US" sz="3145">
                <a:solidFill>
                  <a:srgbClr val="FFFFFF"/>
                </a:solidFill>
                <a:latin typeface="League Spartan"/>
                <a:ea typeface="League Spartan"/>
                <a:cs typeface="League Spartan"/>
                <a:sym typeface="League Spartan"/>
              </a:rPr>
              <a:t>CH 29:</a:t>
            </a:r>
          </a:p>
        </p:txBody>
      </p:sp>
      <p:sp>
        <p:nvSpPr>
          <p:cNvPr id="22" name="TextBox 22"/>
          <p:cNvSpPr txBox="1"/>
          <p:nvPr/>
        </p:nvSpPr>
        <p:spPr>
          <a:xfrm>
            <a:off x="4781666" y="9515095"/>
            <a:ext cx="4911099" cy="607788"/>
          </a:xfrm>
          <a:prstGeom prst="rect">
            <a:avLst/>
          </a:prstGeom>
        </p:spPr>
        <p:txBody>
          <a:bodyPr lIns="0" tIns="0" rIns="0" bIns="0" rtlCol="0" anchor="t">
            <a:spAutoFit/>
          </a:bodyPr>
          <a:lstStyle/>
          <a:p>
            <a:pPr algn="l">
              <a:lnSpc>
                <a:spcPts val="4404"/>
              </a:lnSpc>
              <a:spcBef>
                <a:spcPct val="0"/>
              </a:spcBef>
            </a:pPr>
            <a:r>
              <a:rPr lang="en-US" sz="3145" b="1" i="1">
                <a:solidFill>
                  <a:srgbClr val="FFFFFF"/>
                </a:solidFill>
                <a:latin typeface="Calibri (MS) Bold Italics"/>
                <a:ea typeface="Calibri (MS) Bold Italics"/>
                <a:cs typeface="Calibri (MS) Bold Italics"/>
                <a:sym typeface="Calibri (MS) Bold Italics"/>
              </a:rPr>
              <a:t>LO 3.3</a:t>
            </a:r>
            <a:r>
              <a:rPr lang="en-US" sz="3145" i="1">
                <a:solidFill>
                  <a:srgbClr val="FFFFFF"/>
                </a:solidFill>
                <a:latin typeface="Calibri (MS) Italics"/>
                <a:ea typeface="Calibri (MS) Italics"/>
                <a:cs typeface="Calibri (MS) Italics"/>
                <a:sym typeface="Calibri (MS) Italics"/>
              </a:rPr>
              <a:t>: Demand &amp; Supply</a:t>
            </a:r>
          </a:p>
        </p:txBody>
      </p:sp>
      <p:sp>
        <p:nvSpPr>
          <p:cNvPr id="23" name="TextBox 23"/>
          <p:cNvSpPr txBox="1"/>
          <p:nvPr/>
        </p:nvSpPr>
        <p:spPr>
          <a:xfrm>
            <a:off x="0" y="9591295"/>
            <a:ext cx="2567934" cy="531587"/>
          </a:xfrm>
          <a:prstGeom prst="rect">
            <a:avLst/>
          </a:prstGeom>
        </p:spPr>
        <p:txBody>
          <a:bodyPr lIns="0" tIns="0" rIns="0" bIns="0" rtlCol="0" anchor="t">
            <a:spAutoFit/>
          </a:bodyPr>
          <a:lstStyle/>
          <a:p>
            <a:pPr algn="ctr">
              <a:lnSpc>
                <a:spcPts val="4404"/>
              </a:lnSpc>
            </a:pPr>
            <a:r>
              <a:rPr lang="en-US" sz="3145">
                <a:solidFill>
                  <a:srgbClr val="FFFFFF"/>
                </a:solidFill>
                <a:latin typeface="League Spartan"/>
                <a:ea typeface="League Spartan"/>
                <a:cs typeface="League Spartan"/>
                <a:sym typeface="League Spartan"/>
              </a:rPr>
              <a:t>STRAND 3</a:t>
            </a:r>
          </a:p>
        </p:txBody>
      </p:sp>
      <p:sp>
        <p:nvSpPr>
          <p:cNvPr id="24" name="TextBox 24"/>
          <p:cNvSpPr txBox="1"/>
          <p:nvPr/>
        </p:nvSpPr>
        <p:spPr>
          <a:xfrm>
            <a:off x="1028700" y="516081"/>
            <a:ext cx="16009683" cy="1392307"/>
          </a:xfrm>
          <a:prstGeom prst="rect">
            <a:avLst/>
          </a:prstGeom>
        </p:spPr>
        <p:txBody>
          <a:bodyPr lIns="0" tIns="0" rIns="0" bIns="0" rtlCol="0" anchor="t">
            <a:spAutoFit/>
          </a:bodyPr>
          <a:lstStyle/>
          <a:p>
            <a:pPr algn="l">
              <a:lnSpc>
                <a:spcPts val="11458"/>
              </a:lnSpc>
            </a:pPr>
            <a:r>
              <a:rPr lang="en-US" sz="8184" b="1">
                <a:solidFill>
                  <a:srgbClr val="38B6FF"/>
                </a:solidFill>
                <a:latin typeface="Garet Bold"/>
                <a:ea typeface="Garet Bold"/>
                <a:cs typeface="Garet Bold"/>
                <a:sym typeface="Garet Bold"/>
              </a:rPr>
              <a:t>What is a Market?</a:t>
            </a:r>
          </a:p>
        </p:txBody>
      </p:sp>
      <p:sp>
        <p:nvSpPr>
          <p:cNvPr id="25" name="TextBox 25"/>
          <p:cNvSpPr txBox="1"/>
          <p:nvPr/>
        </p:nvSpPr>
        <p:spPr>
          <a:xfrm>
            <a:off x="2093352" y="4297628"/>
            <a:ext cx="5978020" cy="1444730"/>
          </a:xfrm>
          <a:prstGeom prst="rect">
            <a:avLst/>
          </a:prstGeom>
        </p:spPr>
        <p:txBody>
          <a:bodyPr lIns="0" tIns="0" rIns="0" bIns="0" rtlCol="0" anchor="t">
            <a:spAutoFit/>
          </a:bodyPr>
          <a:lstStyle/>
          <a:p>
            <a:pPr algn="ctr">
              <a:lnSpc>
                <a:spcPts val="3844"/>
              </a:lnSpc>
              <a:spcBef>
                <a:spcPct val="0"/>
              </a:spcBef>
            </a:pPr>
            <a:r>
              <a:rPr lang="en-US" sz="2745" b="1">
                <a:solidFill>
                  <a:srgbClr val="203D48"/>
                </a:solidFill>
                <a:latin typeface="League Spartan"/>
                <a:ea typeface="League Spartan"/>
                <a:cs typeface="League Spartan"/>
                <a:sym typeface="League Spartan"/>
              </a:rPr>
              <a:t>Buyers create demand in a market because they want to buy goods or services</a:t>
            </a:r>
          </a:p>
        </p:txBody>
      </p:sp>
      <p:sp>
        <p:nvSpPr>
          <p:cNvPr id="26" name="TextBox 26"/>
          <p:cNvSpPr txBox="1"/>
          <p:nvPr/>
        </p:nvSpPr>
        <p:spPr>
          <a:xfrm>
            <a:off x="11236050" y="4297628"/>
            <a:ext cx="5254638" cy="1444730"/>
          </a:xfrm>
          <a:prstGeom prst="rect">
            <a:avLst/>
          </a:prstGeom>
        </p:spPr>
        <p:txBody>
          <a:bodyPr lIns="0" tIns="0" rIns="0" bIns="0" rtlCol="0" anchor="t">
            <a:spAutoFit/>
          </a:bodyPr>
          <a:lstStyle/>
          <a:p>
            <a:pPr algn="ctr">
              <a:lnSpc>
                <a:spcPts val="3844"/>
              </a:lnSpc>
              <a:spcBef>
                <a:spcPct val="0"/>
              </a:spcBef>
            </a:pPr>
            <a:r>
              <a:rPr lang="en-US" sz="2745" b="1">
                <a:solidFill>
                  <a:srgbClr val="203D48"/>
                </a:solidFill>
                <a:latin typeface="League Spartan"/>
                <a:ea typeface="League Spartan"/>
                <a:cs typeface="League Spartan"/>
                <a:sym typeface="League Spartan"/>
              </a:rPr>
              <a:t>Sellers create supply because they produce or sell goods or services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rgbClr val="049F84"/>
        </a:solidFill>
        <a:effectLst/>
      </p:bgPr>
    </p:bg>
    <p:spTree>
      <p:nvGrpSpPr>
        <p:cNvPr id="1" name=""/>
        <p:cNvGrpSpPr/>
        <p:nvPr/>
      </p:nvGrpSpPr>
      <p:grpSpPr>
        <a:xfrm>
          <a:off x="0" y="0"/>
          <a:ext cx="0" cy="0"/>
          <a:chOff x="0" y="0"/>
          <a:chExt cx="0" cy="0"/>
        </a:xfrm>
      </p:grpSpPr>
      <p:grpSp>
        <p:nvGrpSpPr>
          <p:cNvPr id="2" name="Group 2"/>
          <p:cNvGrpSpPr/>
          <p:nvPr/>
        </p:nvGrpSpPr>
        <p:grpSpPr>
          <a:xfrm>
            <a:off x="1226113" y="2960453"/>
            <a:ext cx="15855490" cy="5890713"/>
            <a:chOff x="0" y="0"/>
            <a:chExt cx="5126268" cy="1904538"/>
          </a:xfrm>
        </p:grpSpPr>
        <p:sp>
          <p:nvSpPr>
            <p:cNvPr id="3" name="Freeform 3"/>
            <p:cNvSpPr/>
            <p:nvPr/>
          </p:nvSpPr>
          <p:spPr>
            <a:xfrm>
              <a:off x="0" y="0"/>
              <a:ext cx="5126268" cy="1904538"/>
            </a:xfrm>
            <a:custGeom>
              <a:avLst/>
              <a:gdLst/>
              <a:ahLst/>
              <a:cxnLst/>
              <a:rect l="l" t="t" r="r" b="b"/>
              <a:pathLst>
                <a:path w="5126268" h="1904538">
                  <a:moveTo>
                    <a:pt x="21973" y="0"/>
                  </a:moveTo>
                  <a:lnTo>
                    <a:pt x="5104295" y="0"/>
                  </a:lnTo>
                  <a:cubicBezTo>
                    <a:pt x="5110123" y="0"/>
                    <a:pt x="5115712" y="2315"/>
                    <a:pt x="5119832" y="6436"/>
                  </a:cubicBezTo>
                  <a:cubicBezTo>
                    <a:pt x="5123953" y="10556"/>
                    <a:pt x="5126268" y="16145"/>
                    <a:pt x="5126268" y="21973"/>
                  </a:cubicBezTo>
                  <a:lnTo>
                    <a:pt x="5126268" y="1882565"/>
                  </a:lnTo>
                  <a:cubicBezTo>
                    <a:pt x="5126268" y="1888392"/>
                    <a:pt x="5123953" y="1893981"/>
                    <a:pt x="5119832" y="1898102"/>
                  </a:cubicBezTo>
                  <a:cubicBezTo>
                    <a:pt x="5115712" y="1902223"/>
                    <a:pt x="5110123" y="1904538"/>
                    <a:pt x="5104295" y="1904538"/>
                  </a:cubicBezTo>
                  <a:lnTo>
                    <a:pt x="21973" y="1904538"/>
                  </a:lnTo>
                  <a:cubicBezTo>
                    <a:pt x="16145" y="1904538"/>
                    <a:pt x="10556" y="1902223"/>
                    <a:pt x="6436" y="1898102"/>
                  </a:cubicBezTo>
                  <a:cubicBezTo>
                    <a:pt x="2315" y="1893981"/>
                    <a:pt x="0" y="1888392"/>
                    <a:pt x="0" y="1882565"/>
                  </a:cubicBezTo>
                  <a:lnTo>
                    <a:pt x="0" y="21973"/>
                  </a:lnTo>
                  <a:cubicBezTo>
                    <a:pt x="0" y="16145"/>
                    <a:pt x="2315" y="10556"/>
                    <a:pt x="6436" y="6436"/>
                  </a:cubicBezTo>
                  <a:cubicBezTo>
                    <a:pt x="10556" y="2315"/>
                    <a:pt x="16145" y="0"/>
                    <a:pt x="21973" y="0"/>
                  </a:cubicBezTo>
                  <a:close/>
                </a:path>
              </a:pathLst>
            </a:custGeom>
            <a:solidFill>
              <a:srgbClr val="F4F6FC"/>
            </a:solidFill>
            <a:ln w="28575" cap="rnd">
              <a:solidFill>
                <a:srgbClr val="000000"/>
              </a:solidFill>
              <a:prstDash val="solid"/>
              <a:round/>
            </a:ln>
          </p:spPr>
          <p:txBody>
            <a:bodyPr/>
            <a:lstStyle/>
            <a:p>
              <a:endParaRPr lang="en-US"/>
            </a:p>
          </p:txBody>
        </p:sp>
        <p:sp>
          <p:nvSpPr>
            <p:cNvPr id="4" name="TextBox 4"/>
            <p:cNvSpPr txBox="1"/>
            <p:nvPr/>
          </p:nvSpPr>
          <p:spPr>
            <a:xfrm>
              <a:off x="0" y="-57150"/>
              <a:ext cx="5126268" cy="1961688"/>
            </a:xfrm>
            <a:prstGeom prst="rect">
              <a:avLst/>
            </a:prstGeom>
          </p:spPr>
          <p:txBody>
            <a:bodyPr lIns="50800" tIns="50800" rIns="50800" bIns="50800" rtlCol="0" anchor="ctr"/>
            <a:lstStyle/>
            <a:p>
              <a:pPr algn="ctr">
                <a:lnSpc>
                  <a:spcPts val="1960"/>
                </a:lnSpc>
              </a:pPr>
              <a:endParaRPr/>
            </a:p>
          </p:txBody>
        </p:sp>
      </p:grpSp>
      <p:grpSp>
        <p:nvGrpSpPr>
          <p:cNvPr id="5" name="Group 5"/>
          <p:cNvGrpSpPr/>
          <p:nvPr/>
        </p:nvGrpSpPr>
        <p:grpSpPr>
          <a:xfrm rot="-5400000">
            <a:off x="9968777" y="1967777"/>
            <a:ext cx="802671" cy="15835774"/>
            <a:chOff x="0" y="0"/>
            <a:chExt cx="182880" cy="3608017"/>
          </a:xfrm>
        </p:grpSpPr>
        <p:sp>
          <p:nvSpPr>
            <p:cNvPr id="6" name="Freeform 6"/>
            <p:cNvSpPr/>
            <p:nvPr/>
          </p:nvSpPr>
          <p:spPr>
            <a:xfrm>
              <a:off x="0" y="0"/>
              <a:ext cx="182880" cy="3608017"/>
            </a:xfrm>
            <a:custGeom>
              <a:avLst/>
              <a:gdLst/>
              <a:ahLst/>
              <a:cxnLst/>
              <a:rect l="l" t="t" r="r" b="b"/>
              <a:pathLst>
                <a:path w="182880" h="3608017">
                  <a:moveTo>
                    <a:pt x="0" y="0"/>
                  </a:moveTo>
                  <a:lnTo>
                    <a:pt x="182880" y="0"/>
                  </a:lnTo>
                  <a:lnTo>
                    <a:pt x="182880" y="3608017"/>
                  </a:lnTo>
                  <a:lnTo>
                    <a:pt x="0" y="3608017"/>
                  </a:lnTo>
                  <a:close/>
                </a:path>
              </a:pathLst>
            </a:custGeom>
            <a:solidFill>
              <a:srgbClr val="203D48"/>
            </a:solidFill>
          </p:spPr>
          <p:txBody>
            <a:bodyPr/>
            <a:lstStyle/>
            <a:p>
              <a:endParaRPr lang="en-US"/>
            </a:p>
          </p:txBody>
        </p:sp>
        <p:sp>
          <p:nvSpPr>
            <p:cNvPr id="7" name="TextBox 7"/>
            <p:cNvSpPr txBox="1"/>
            <p:nvPr/>
          </p:nvSpPr>
          <p:spPr>
            <a:xfrm>
              <a:off x="0" y="-57150"/>
              <a:ext cx="182880" cy="3665167"/>
            </a:xfrm>
            <a:prstGeom prst="rect">
              <a:avLst/>
            </a:prstGeom>
          </p:spPr>
          <p:txBody>
            <a:bodyPr lIns="50800" tIns="50800" rIns="50800" bIns="50800" rtlCol="0" anchor="ctr"/>
            <a:lstStyle/>
            <a:p>
              <a:pPr algn="ctr">
                <a:lnSpc>
                  <a:spcPts val="1960"/>
                </a:lnSpc>
              </a:pPr>
              <a:endParaRPr/>
            </a:p>
          </p:txBody>
        </p:sp>
      </p:grpSp>
      <p:sp>
        <p:nvSpPr>
          <p:cNvPr id="8" name="Freeform 8"/>
          <p:cNvSpPr/>
          <p:nvPr/>
        </p:nvSpPr>
        <p:spPr>
          <a:xfrm>
            <a:off x="1662945" y="291666"/>
            <a:ext cx="2813920" cy="2170236"/>
          </a:xfrm>
          <a:custGeom>
            <a:avLst/>
            <a:gdLst/>
            <a:ahLst/>
            <a:cxnLst/>
            <a:rect l="l" t="t" r="r" b="b"/>
            <a:pathLst>
              <a:path w="2813920" h="2170236">
                <a:moveTo>
                  <a:pt x="0" y="0"/>
                </a:moveTo>
                <a:lnTo>
                  <a:pt x="2813921" y="0"/>
                </a:lnTo>
                <a:lnTo>
                  <a:pt x="2813921" y="2170236"/>
                </a:lnTo>
                <a:lnTo>
                  <a:pt x="0" y="2170236"/>
                </a:lnTo>
                <a:lnTo>
                  <a:pt x="0" y="0"/>
                </a:lnTo>
                <a:close/>
              </a:path>
            </a:pathLst>
          </a:custGeom>
          <a:blipFill>
            <a:blip r:embed="rId2"/>
            <a:stretch>
              <a:fillRect/>
            </a:stretch>
          </a:blipFill>
        </p:spPr>
        <p:txBody>
          <a:bodyPr/>
          <a:lstStyle/>
          <a:p>
            <a:endParaRPr lang="en-US"/>
          </a:p>
        </p:txBody>
      </p:sp>
      <p:grpSp>
        <p:nvGrpSpPr>
          <p:cNvPr id="9" name="Group 9"/>
          <p:cNvGrpSpPr/>
          <p:nvPr/>
        </p:nvGrpSpPr>
        <p:grpSpPr>
          <a:xfrm rot="-5400000">
            <a:off x="824777" y="8659552"/>
            <a:ext cx="802671" cy="2452226"/>
            <a:chOff x="0" y="0"/>
            <a:chExt cx="182880" cy="558714"/>
          </a:xfrm>
        </p:grpSpPr>
        <p:sp>
          <p:nvSpPr>
            <p:cNvPr id="10" name="Freeform 10"/>
            <p:cNvSpPr/>
            <p:nvPr/>
          </p:nvSpPr>
          <p:spPr>
            <a:xfrm>
              <a:off x="0" y="0"/>
              <a:ext cx="182880" cy="558714"/>
            </a:xfrm>
            <a:custGeom>
              <a:avLst/>
              <a:gdLst/>
              <a:ahLst/>
              <a:cxnLst/>
              <a:rect l="l" t="t" r="r" b="b"/>
              <a:pathLst>
                <a:path w="182880" h="558714">
                  <a:moveTo>
                    <a:pt x="0" y="0"/>
                  </a:moveTo>
                  <a:lnTo>
                    <a:pt x="182880" y="0"/>
                  </a:lnTo>
                  <a:lnTo>
                    <a:pt x="182880" y="558714"/>
                  </a:lnTo>
                  <a:lnTo>
                    <a:pt x="0" y="558714"/>
                  </a:lnTo>
                  <a:close/>
                </a:path>
              </a:pathLst>
            </a:custGeom>
            <a:solidFill>
              <a:srgbClr val="38B6FF"/>
            </a:solidFill>
          </p:spPr>
          <p:txBody>
            <a:bodyPr/>
            <a:lstStyle/>
            <a:p>
              <a:endParaRPr lang="en-US"/>
            </a:p>
          </p:txBody>
        </p:sp>
        <p:sp>
          <p:nvSpPr>
            <p:cNvPr id="11" name="TextBox 11"/>
            <p:cNvSpPr txBox="1"/>
            <p:nvPr/>
          </p:nvSpPr>
          <p:spPr>
            <a:xfrm>
              <a:off x="0" y="-57150"/>
              <a:ext cx="182880" cy="615864"/>
            </a:xfrm>
            <a:prstGeom prst="rect">
              <a:avLst/>
            </a:prstGeom>
          </p:spPr>
          <p:txBody>
            <a:bodyPr lIns="50800" tIns="50800" rIns="50800" bIns="50800" rtlCol="0" anchor="ctr"/>
            <a:lstStyle/>
            <a:p>
              <a:pPr algn="ctr">
                <a:lnSpc>
                  <a:spcPts val="1960"/>
                </a:lnSpc>
              </a:pPr>
              <a:endParaRPr/>
            </a:p>
          </p:txBody>
        </p:sp>
      </p:grpSp>
      <p:sp>
        <p:nvSpPr>
          <p:cNvPr id="12" name="Freeform 12"/>
          <p:cNvSpPr/>
          <p:nvPr/>
        </p:nvSpPr>
        <p:spPr>
          <a:xfrm>
            <a:off x="14418535" y="4728838"/>
            <a:ext cx="2253835" cy="3050877"/>
          </a:xfrm>
          <a:custGeom>
            <a:avLst/>
            <a:gdLst/>
            <a:ahLst/>
            <a:cxnLst/>
            <a:rect l="l" t="t" r="r" b="b"/>
            <a:pathLst>
              <a:path w="2253835" h="3050877">
                <a:moveTo>
                  <a:pt x="0" y="0"/>
                </a:moveTo>
                <a:lnTo>
                  <a:pt x="2253835" y="0"/>
                </a:lnTo>
                <a:lnTo>
                  <a:pt x="2253835" y="3050877"/>
                </a:lnTo>
                <a:lnTo>
                  <a:pt x="0" y="3050877"/>
                </a:lnTo>
                <a:lnTo>
                  <a:pt x="0" y="0"/>
                </a:lnTo>
                <a:close/>
              </a:path>
            </a:pathLst>
          </a:custGeom>
          <a:blipFill>
            <a:blip r:embed="rId3"/>
            <a:stretch>
              <a:fillRect/>
            </a:stretch>
          </a:blipFill>
        </p:spPr>
        <p:txBody>
          <a:bodyPr/>
          <a:lstStyle/>
          <a:p>
            <a:endParaRPr lang="en-US"/>
          </a:p>
        </p:txBody>
      </p:sp>
      <p:sp>
        <p:nvSpPr>
          <p:cNvPr id="13" name="TextBox 13"/>
          <p:cNvSpPr txBox="1"/>
          <p:nvPr/>
        </p:nvSpPr>
        <p:spPr>
          <a:xfrm>
            <a:off x="1536296" y="3456608"/>
            <a:ext cx="12636974" cy="4765053"/>
          </a:xfrm>
          <a:prstGeom prst="rect">
            <a:avLst/>
          </a:prstGeom>
        </p:spPr>
        <p:txBody>
          <a:bodyPr lIns="0" tIns="0" rIns="0" bIns="0" rtlCol="0" anchor="t">
            <a:spAutoFit/>
          </a:bodyPr>
          <a:lstStyle/>
          <a:p>
            <a:pPr algn="l">
              <a:lnSpc>
                <a:spcPts val="4231"/>
              </a:lnSpc>
            </a:pPr>
            <a:r>
              <a:rPr lang="en-US" sz="2418" b="1">
                <a:solidFill>
                  <a:srgbClr val="203D48"/>
                </a:solidFill>
                <a:latin typeface="Garet Bold"/>
                <a:ea typeface="Garet Bold"/>
                <a:cs typeface="Garet Bold"/>
                <a:sym typeface="Garet Bold"/>
              </a:rPr>
              <a:t>Read each statement below. For each one, state whether the supply of Tasty Choc Bars would increase or decrease, and explain your answer.</a:t>
            </a:r>
          </a:p>
          <a:p>
            <a:pPr algn="l">
              <a:lnSpc>
                <a:spcPts val="4231"/>
              </a:lnSpc>
            </a:pPr>
            <a:endParaRPr lang="en-US" sz="2418" b="1">
              <a:solidFill>
                <a:srgbClr val="203D48"/>
              </a:solidFill>
              <a:latin typeface="Garet Bold"/>
              <a:ea typeface="Garet Bold"/>
              <a:cs typeface="Garet Bold"/>
              <a:sym typeface="Garet Bold"/>
            </a:endParaRPr>
          </a:p>
          <a:p>
            <a:pPr algn="l">
              <a:lnSpc>
                <a:spcPts val="4231"/>
              </a:lnSpc>
            </a:pPr>
            <a:r>
              <a:rPr lang="en-US" sz="2418">
                <a:solidFill>
                  <a:srgbClr val="203D48"/>
                </a:solidFill>
                <a:latin typeface="Garet"/>
                <a:ea typeface="Garet"/>
                <a:cs typeface="Garet"/>
                <a:sym typeface="Garet"/>
              </a:rPr>
              <a:t>1.    The market price of Tasty Choc Bars increases.</a:t>
            </a:r>
          </a:p>
          <a:p>
            <a:pPr algn="l">
              <a:lnSpc>
                <a:spcPts val="4231"/>
              </a:lnSpc>
            </a:pPr>
            <a:r>
              <a:rPr lang="en-US" sz="2418">
                <a:solidFill>
                  <a:srgbClr val="203D48"/>
                </a:solidFill>
                <a:latin typeface="Garet"/>
                <a:ea typeface="Garet"/>
                <a:cs typeface="Garet"/>
                <a:sym typeface="Garet"/>
              </a:rPr>
              <a:t>2.    The cost of cocoa and sugar used to make Tasty Choc Bars increases.</a:t>
            </a:r>
          </a:p>
          <a:p>
            <a:pPr algn="l">
              <a:lnSpc>
                <a:spcPts val="4231"/>
              </a:lnSpc>
            </a:pPr>
            <a:r>
              <a:rPr lang="en-US" sz="2418">
                <a:solidFill>
                  <a:srgbClr val="203D48"/>
                </a:solidFill>
                <a:latin typeface="Garet"/>
                <a:ea typeface="Garet"/>
                <a:cs typeface="Garet"/>
                <a:sym typeface="Garet"/>
              </a:rPr>
              <a:t>3.    The government reduces VAT on chocolate bars.</a:t>
            </a:r>
          </a:p>
          <a:p>
            <a:pPr algn="l">
              <a:lnSpc>
                <a:spcPts val="4231"/>
              </a:lnSpc>
            </a:pPr>
            <a:r>
              <a:rPr lang="en-US" sz="2418">
                <a:solidFill>
                  <a:srgbClr val="203D48"/>
                </a:solidFill>
                <a:latin typeface="Garet"/>
                <a:ea typeface="Garet"/>
                <a:cs typeface="Garet"/>
                <a:sym typeface="Garet"/>
              </a:rPr>
              <a:t>4.    A new machine is introduced that allows the company to produce Tasty Choc Bars more quickly and cheaply.</a:t>
            </a:r>
          </a:p>
          <a:p>
            <a:pPr algn="l">
              <a:lnSpc>
                <a:spcPts val="4231"/>
              </a:lnSpc>
            </a:pPr>
            <a:r>
              <a:rPr lang="en-US" sz="2418">
                <a:solidFill>
                  <a:srgbClr val="203D48"/>
                </a:solidFill>
                <a:latin typeface="Garet"/>
                <a:ea typeface="Garet"/>
                <a:cs typeface="Garet"/>
                <a:sym typeface="Garet"/>
              </a:rPr>
              <a:t>5.    Workers at the Tasty Choc Bar factory go on strike for two weeks.</a:t>
            </a:r>
          </a:p>
        </p:txBody>
      </p:sp>
      <p:sp>
        <p:nvSpPr>
          <p:cNvPr id="14" name="TextBox 14"/>
          <p:cNvSpPr txBox="1"/>
          <p:nvPr/>
        </p:nvSpPr>
        <p:spPr>
          <a:xfrm>
            <a:off x="87513" y="1016791"/>
            <a:ext cx="1882375" cy="1445112"/>
          </a:xfrm>
          <a:prstGeom prst="rect">
            <a:avLst/>
          </a:prstGeom>
        </p:spPr>
        <p:txBody>
          <a:bodyPr lIns="0" tIns="0" rIns="0" bIns="0" rtlCol="0" anchor="t">
            <a:spAutoFit/>
          </a:bodyPr>
          <a:lstStyle/>
          <a:p>
            <a:pPr algn="ctr">
              <a:lnSpc>
                <a:spcPts val="3861"/>
              </a:lnSpc>
              <a:spcBef>
                <a:spcPct val="0"/>
              </a:spcBef>
            </a:pPr>
            <a:r>
              <a:rPr lang="en-US" sz="2758">
                <a:solidFill>
                  <a:srgbClr val="F4F6FC"/>
                </a:solidFill>
                <a:latin typeface="League Spartan"/>
                <a:ea typeface="League Spartan"/>
                <a:cs typeface="League Spartan"/>
                <a:sym typeface="League Spartan"/>
              </a:rPr>
              <a:t>CLASS ACTIVITY 29.6</a:t>
            </a:r>
          </a:p>
        </p:txBody>
      </p:sp>
      <p:sp>
        <p:nvSpPr>
          <p:cNvPr id="15" name="TextBox 15"/>
          <p:cNvSpPr txBox="1"/>
          <p:nvPr/>
        </p:nvSpPr>
        <p:spPr>
          <a:xfrm>
            <a:off x="2752518" y="9600820"/>
            <a:ext cx="1724348" cy="531587"/>
          </a:xfrm>
          <a:prstGeom prst="rect">
            <a:avLst/>
          </a:prstGeom>
        </p:spPr>
        <p:txBody>
          <a:bodyPr lIns="0" tIns="0" rIns="0" bIns="0" rtlCol="0" anchor="t">
            <a:spAutoFit/>
          </a:bodyPr>
          <a:lstStyle/>
          <a:p>
            <a:pPr algn="ctr">
              <a:lnSpc>
                <a:spcPts val="4404"/>
              </a:lnSpc>
            </a:pPr>
            <a:r>
              <a:rPr lang="en-US" sz="3145">
                <a:solidFill>
                  <a:srgbClr val="FFFFFF"/>
                </a:solidFill>
                <a:latin typeface="League Spartan"/>
                <a:ea typeface="League Spartan"/>
                <a:cs typeface="League Spartan"/>
                <a:sym typeface="League Spartan"/>
              </a:rPr>
              <a:t>CH 29:</a:t>
            </a:r>
          </a:p>
        </p:txBody>
      </p:sp>
      <p:sp>
        <p:nvSpPr>
          <p:cNvPr id="16" name="TextBox 16"/>
          <p:cNvSpPr txBox="1"/>
          <p:nvPr/>
        </p:nvSpPr>
        <p:spPr>
          <a:xfrm>
            <a:off x="4781666" y="9515095"/>
            <a:ext cx="4911099" cy="607788"/>
          </a:xfrm>
          <a:prstGeom prst="rect">
            <a:avLst/>
          </a:prstGeom>
        </p:spPr>
        <p:txBody>
          <a:bodyPr lIns="0" tIns="0" rIns="0" bIns="0" rtlCol="0" anchor="t">
            <a:spAutoFit/>
          </a:bodyPr>
          <a:lstStyle/>
          <a:p>
            <a:pPr algn="l">
              <a:lnSpc>
                <a:spcPts val="4404"/>
              </a:lnSpc>
              <a:spcBef>
                <a:spcPct val="0"/>
              </a:spcBef>
            </a:pPr>
            <a:r>
              <a:rPr lang="en-US" sz="3145" b="1" i="1">
                <a:solidFill>
                  <a:srgbClr val="FFFFFF"/>
                </a:solidFill>
                <a:latin typeface="Calibri (MS) Bold Italics"/>
                <a:ea typeface="Calibri (MS) Bold Italics"/>
                <a:cs typeface="Calibri (MS) Bold Italics"/>
                <a:sym typeface="Calibri (MS) Bold Italics"/>
              </a:rPr>
              <a:t>LO 3.3</a:t>
            </a:r>
            <a:r>
              <a:rPr lang="en-US" sz="3145" i="1">
                <a:solidFill>
                  <a:srgbClr val="FFFFFF"/>
                </a:solidFill>
                <a:latin typeface="Calibri (MS) Italics"/>
                <a:ea typeface="Calibri (MS) Italics"/>
                <a:cs typeface="Calibri (MS) Italics"/>
                <a:sym typeface="Calibri (MS) Italics"/>
              </a:rPr>
              <a:t>: Demand &amp; Supply</a:t>
            </a:r>
          </a:p>
        </p:txBody>
      </p:sp>
      <p:sp>
        <p:nvSpPr>
          <p:cNvPr id="17" name="TextBox 17"/>
          <p:cNvSpPr txBox="1"/>
          <p:nvPr/>
        </p:nvSpPr>
        <p:spPr>
          <a:xfrm>
            <a:off x="5238061" y="696103"/>
            <a:ext cx="7811878" cy="1471930"/>
          </a:xfrm>
          <a:prstGeom prst="rect">
            <a:avLst/>
          </a:prstGeom>
        </p:spPr>
        <p:txBody>
          <a:bodyPr lIns="0" tIns="0" rIns="0" bIns="0" rtlCol="0" anchor="t">
            <a:spAutoFit/>
          </a:bodyPr>
          <a:lstStyle/>
          <a:p>
            <a:pPr algn="ctr">
              <a:lnSpc>
                <a:spcPts val="3919"/>
              </a:lnSpc>
              <a:spcBef>
                <a:spcPct val="0"/>
              </a:spcBef>
            </a:pPr>
            <a:r>
              <a:rPr lang="en-US" sz="2799">
                <a:solidFill>
                  <a:srgbClr val="FFFFFF"/>
                </a:solidFill>
                <a:latin typeface="League Spartan"/>
                <a:ea typeface="League Spartan"/>
                <a:cs typeface="League Spartan"/>
                <a:sym typeface="League Spartan"/>
              </a:rPr>
              <a:t>Identify whether a factor would increase or decrease the supply for a good or service</a:t>
            </a:r>
          </a:p>
        </p:txBody>
      </p:sp>
      <p:sp>
        <p:nvSpPr>
          <p:cNvPr id="18" name="TextBox 18"/>
          <p:cNvSpPr txBox="1"/>
          <p:nvPr/>
        </p:nvSpPr>
        <p:spPr>
          <a:xfrm>
            <a:off x="0" y="9591295"/>
            <a:ext cx="2567934" cy="531587"/>
          </a:xfrm>
          <a:prstGeom prst="rect">
            <a:avLst/>
          </a:prstGeom>
        </p:spPr>
        <p:txBody>
          <a:bodyPr lIns="0" tIns="0" rIns="0" bIns="0" rtlCol="0" anchor="t">
            <a:spAutoFit/>
          </a:bodyPr>
          <a:lstStyle/>
          <a:p>
            <a:pPr algn="ctr">
              <a:lnSpc>
                <a:spcPts val="4404"/>
              </a:lnSpc>
            </a:pPr>
            <a:r>
              <a:rPr lang="en-US" sz="3145">
                <a:solidFill>
                  <a:srgbClr val="FFFFFF"/>
                </a:solidFill>
                <a:latin typeface="League Spartan"/>
                <a:ea typeface="League Spartan"/>
                <a:cs typeface="League Spartan"/>
                <a:sym typeface="League Spartan"/>
              </a:rPr>
              <a:t>STRAND 3</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rgbClr val="049F84"/>
        </a:solidFill>
        <a:effectLst/>
      </p:bgPr>
    </p:bg>
    <p:spTree>
      <p:nvGrpSpPr>
        <p:cNvPr id="1" name=""/>
        <p:cNvGrpSpPr/>
        <p:nvPr/>
      </p:nvGrpSpPr>
      <p:grpSpPr>
        <a:xfrm>
          <a:off x="0" y="0"/>
          <a:ext cx="0" cy="0"/>
          <a:chOff x="0" y="0"/>
          <a:chExt cx="0" cy="0"/>
        </a:xfrm>
      </p:grpSpPr>
      <p:grpSp>
        <p:nvGrpSpPr>
          <p:cNvPr id="2" name="Group 2"/>
          <p:cNvGrpSpPr/>
          <p:nvPr/>
        </p:nvGrpSpPr>
        <p:grpSpPr>
          <a:xfrm>
            <a:off x="1226113" y="2461902"/>
            <a:ext cx="15855490" cy="6796398"/>
            <a:chOff x="0" y="0"/>
            <a:chExt cx="5126268" cy="2197356"/>
          </a:xfrm>
        </p:grpSpPr>
        <p:sp>
          <p:nvSpPr>
            <p:cNvPr id="3" name="Freeform 3"/>
            <p:cNvSpPr/>
            <p:nvPr/>
          </p:nvSpPr>
          <p:spPr>
            <a:xfrm>
              <a:off x="0" y="0"/>
              <a:ext cx="5126268" cy="2197356"/>
            </a:xfrm>
            <a:custGeom>
              <a:avLst/>
              <a:gdLst/>
              <a:ahLst/>
              <a:cxnLst/>
              <a:rect l="l" t="t" r="r" b="b"/>
              <a:pathLst>
                <a:path w="5126268" h="2197356">
                  <a:moveTo>
                    <a:pt x="21973" y="0"/>
                  </a:moveTo>
                  <a:lnTo>
                    <a:pt x="5104295" y="0"/>
                  </a:lnTo>
                  <a:cubicBezTo>
                    <a:pt x="5110123" y="0"/>
                    <a:pt x="5115712" y="2315"/>
                    <a:pt x="5119832" y="6436"/>
                  </a:cubicBezTo>
                  <a:cubicBezTo>
                    <a:pt x="5123953" y="10556"/>
                    <a:pt x="5126268" y="16145"/>
                    <a:pt x="5126268" y="21973"/>
                  </a:cubicBezTo>
                  <a:lnTo>
                    <a:pt x="5126268" y="2175383"/>
                  </a:lnTo>
                  <a:cubicBezTo>
                    <a:pt x="5126268" y="2181211"/>
                    <a:pt x="5123953" y="2186800"/>
                    <a:pt x="5119832" y="2190921"/>
                  </a:cubicBezTo>
                  <a:cubicBezTo>
                    <a:pt x="5115712" y="2195041"/>
                    <a:pt x="5110123" y="2197356"/>
                    <a:pt x="5104295" y="2197356"/>
                  </a:cubicBezTo>
                  <a:lnTo>
                    <a:pt x="21973" y="2197356"/>
                  </a:lnTo>
                  <a:cubicBezTo>
                    <a:pt x="16145" y="2197356"/>
                    <a:pt x="10556" y="2195041"/>
                    <a:pt x="6436" y="2190921"/>
                  </a:cubicBezTo>
                  <a:cubicBezTo>
                    <a:pt x="2315" y="2186800"/>
                    <a:pt x="0" y="2181211"/>
                    <a:pt x="0" y="2175383"/>
                  </a:cubicBezTo>
                  <a:lnTo>
                    <a:pt x="0" y="21973"/>
                  </a:lnTo>
                  <a:cubicBezTo>
                    <a:pt x="0" y="16145"/>
                    <a:pt x="2315" y="10556"/>
                    <a:pt x="6436" y="6436"/>
                  </a:cubicBezTo>
                  <a:cubicBezTo>
                    <a:pt x="10556" y="2315"/>
                    <a:pt x="16145" y="0"/>
                    <a:pt x="21973" y="0"/>
                  </a:cubicBezTo>
                  <a:close/>
                </a:path>
              </a:pathLst>
            </a:custGeom>
            <a:solidFill>
              <a:srgbClr val="F4F6FC"/>
            </a:solidFill>
            <a:ln w="28575" cap="rnd">
              <a:solidFill>
                <a:srgbClr val="000000"/>
              </a:solidFill>
              <a:prstDash val="solid"/>
              <a:round/>
            </a:ln>
          </p:spPr>
          <p:txBody>
            <a:bodyPr/>
            <a:lstStyle/>
            <a:p>
              <a:endParaRPr lang="en-US"/>
            </a:p>
          </p:txBody>
        </p:sp>
        <p:sp>
          <p:nvSpPr>
            <p:cNvPr id="4" name="TextBox 4"/>
            <p:cNvSpPr txBox="1"/>
            <p:nvPr/>
          </p:nvSpPr>
          <p:spPr>
            <a:xfrm>
              <a:off x="0" y="-57150"/>
              <a:ext cx="5126268" cy="2254506"/>
            </a:xfrm>
            <a:prstGeom prst="rect">
              <a:avLst/>
            </a:prstGeom>
          </p:spPr>
          <p:txBody>
            <a:bodyPr lIns="50800" tIns="50800" rIns="50800" bIns="50800" rtlCol="0" anchor="ctr"/>
            <a:lstStyle/>
            <a:p>
              <a:pPr algn="ctr">
                <a:lnSpc>
                  <a:spcPts val="1960"/>
                </a:lnSpc>
              </a:pPr>
              <a:endParaRPr/>
            </a:p>
          </p:txBody>
        </p:sp>
      </p:grpSp>
      <p:grpSp>
        <p:nvGrpSpPr>
          <p:cNvPr id="5" name="Group 5"/>
          <p:cNvGrpSpPr/>
          <p:nvPr/>
        </p:nvGrpSpPr>
        <p:grpSpPr>
          <a:xfrm rot="-5400000">
            <a:off x="9968777" y="1967777"/>
            <a:ext cx="802671" cy="15835774"/>
            <a:chOff x="0" y="0"/>
            <a:chExt cx="182880" cy="3608017"/>
          </a:xfrm>
        </p:grpSpPr>
        <p:sp>
          <p:nvSpPr>
            <p:cNvPr id="6" name="Freeform 6"/>
            <p:cNvSpPr/>
            <p:nvPr/>
          </p:nvSpPr>
          <p:spPr>
            <a:xfrm>
              <a:off x="0" y="0"/>
              <a:ext cx="182880" cy="3608017"/>
            </a:xfrm>
            <a:custGeom>
              <a:avLst/>
              <a:gdLst/>
              <a:ahLst/>
              <a:cxnLst/>
              <a:rect l="l" t="t" r="r" b="b"/>
              <a:pathLst>
                <a:path w="182880" h="3608017">
                  <a:moveTo>
                    <a:pt x="0" y="0"/>
                  </a:moveTo>
                  <a:lnTo>
                    <a:pt x="182880" y="0"/>
                  </a:lnTo>
                  <a:lnTo>
                    <a:pt x="182880" y="3608017"/>
                  </a:lnTo>
                  <a:lnTo>
                    <a:pt x="0" y="3608017"/>
                  </a:lnTo>
                  <a:close/>
                </a:path>
              </a:pathLst>
            </a:custGeom>
            <a:solidFill>
              <a:srgbClr val="203D48"/>
            </a:solidFill>
          </p:spPr>
          <p:txBody>
            <a:bodyPr/>
            <a:lstStyle/>
            <a:p>
              <a:endParaRPr lang="en-US"/>
            </a:p>
          </p:txBody>
        </p:sp>
        <p:sp>
          <p:nvSpPr>
            <p:cNvPr id="7" name="TextBox 7"/>
            <p:cNvSpPr txBox="1"/>
            <p:nvPr/>
          </p:nvSpPr>
          <p:spPr>
            <a:xfrm>
              <a:off x="0" y="-57150"/>
              <a:ext cx="182880" cy="3665167"/>
            </a:xfrm>
            <a:prstGeom prst="rect">
              <a:avLst/>
            </a:prstGeom>
          </p:spPr>
          <p:txBody>
            <a:bodyPr lIns="50800" tIns="50800" rIns="50800" bIns="50800" rtlCol="0" anchor="ctr"/>
            <a:lstStyle/>
            <a:p>
              <a:pPr algn="ctr">
                <a:lnSpc>
                  <a:spcPts val="1960"/>
                </a:lnSpc>
              </a:pPr>
              <a:endParaRPr/>
            </a:p>
          </p:txBody>
        </p:sp>
      </p:grpSp>
      <p:sp>
        <p:nvSpPr>
          <p:cNvPr id="8" name="Freeform 8"/>
          <p:cNvSpPr/>
          <p:nvPr/>
        </p:nvSpPr>
        <p:spPr>
          <a:xfrm>
            <a:off x="1662945" y="291666"/>
            <a:ext cx="2813920" cy="2170236"/>
          </a:xfrm>
          <a:custGeom>
            <a:avLst/>
            <a:gdLst/>
            <a:ahLst/>
            <a:cxnLst/>
            <a:rect l="l" t="t" r="r" b="b"/>
            <a:pathLst>
              <a:path w="2813920" h="2170236">
                <a:moveTo>
                  <a:pt x="0" y="0"/>
                </a:moveTo>
                <a:lnTo>
                  <a:pt x="2813921" y="0"/>
                </a:lnTo>
                <a:lnTo>
                  <a:pt x="2813921" y="2170236"/>
                </a:lnTo>
                <a:lnTo>
                  <a:pt x="0" y="2170236"/>
                </a:lnTo>
                <a:lnTo>
                  <a:pt x="0" y="0"/>
                </a:lnTo>
                <a:close/>
              </a:path>
            </a:pathLst>
          </a:custGeom>
          <a:blipFill>
            <a:blip r:embed="rId2"/>
            <a:stretch>
              <a:fillRect/>
            </a:stretch>
          </a:blipFill>
        </p:spPr>
        <p:txBody>
          <a:bodyPr/>
          <a:lstStyle/>
          <a:p>
            <a:endParaRPr lang="en-US"/>
          </a:p>
        </p:txBody>
      </p:sp>
      <p:grpSp>
        <p:nvGrpSpPr>
          <p:cNvPr id="9" name="Group 9"/>
          <p:cNvGrpSpPr/>
          <p:nvPr/>
        </p:nvGrpSpPr>
        <p:grpSpPr>
          <a:xfrm rot="-5400000">
            <a:off x="824777" y="8659552"/>
            <a:ext cx="802671" cy="2452226"/>
            <a:chOff x="0" y="0"/>
            <a:chExt cx="182880" cy="558714"/>
          </a:xfrm>
        </p:grpSpPr>
        <p:sp>
          <p:nvSpPr>
            <p:cNvPr id="10" name="Freeform 10"/>
            <p:cNvSpPr/>
            <p:nvPr/>
          </p:nvSpPr>
          <p:spPr>
            <a:xfrm>
              <a:off x="0" y="0"/>
              <a:ext cx="182880" cy="558714"/>
            </a:xfrm>
            <a:custGeom>
              <a:avLst/>
              <a:gdLst/>
              <a:ahLst/>
              <a:cxnLst/>
              <a:rect l="l" t="t" r="r" b="b"/>
              <a:pathLst>
                <a:path w="182880" h="558714">
                  <a:moveTo>
                    <a:pt x="0" y="0"/>
                  </a:moveTo>
                  <a:lnTo>
                    <a:pt x="182880" y="0"/>
                  </a:lnTo>
                  <a:lnTo>
                    <a:pt x="182880" y="558714"/>
                  </a:lnTo>
                  <a:lnTo>
                    <a:pt x="0" y="558714"/>
                  </a:lnTo>
                  <a:close/>
                </a:path>
              </a:pathLst>
            </a:custGeom>
            <a:solidFill>
              <a:srgbClr val="38B6FF"/>
            </a:solidFill>
          </p:spPr>
          <p:txBody>
            <a:bodyPr/>
            <a:lstStyle/>
            <a:p>
              <a:endParaRPr lang="en-US"/>
            </a:p>
          </p:txBody>
        </p:sp>
        <p:sp>
          <p:nvSpPr>
            <p:cNvPr id="11" name="TextBox 11"/>
            <p:cNvSpPr txBox="1"/>
            <p:nvPr/>
          </p:nvSpPr>
          <p:spPr>
            <a:xfrm>
              <a:off x="0" y="-57150"/>
              <a:ext cx="182880" cy="615864"/>
            </a:xfrm>
            <a:prstGeom prst="rect">
              <a:avLst/>
            </a:prstGeom>
          </p:spPr>
          <p:txBody>
            <a:bodyPr lIns="50800" tIns="50800" rIns="50800" bIns="50800" rtlCol="0" anchor="ctr"/>
            <a:lstStyle/>
            <a:p>
              <a:pPr algn="ctr">
                <a:lnSpc>
                  <a:spcPts val="1960"/>
                </a:lnSpc>
              </a:pPr>
              <a:endParaRPr/>
            </a:p>
          </p:txBody>
        </p:sp>
      </p:grpSp>
      <p:sp>
        <p:nvSpPr>
          <p:cNvPr id="12" name="TextBox 12"/>
          <p:cNvSpPr txBox="1"/>
          <p:nvPr/>
        </p:nvSpPr>
        <p:spPr>
          <a:xfrm>
            <a:off x="1536296" y="2738275"/>
            <a:ext cx="12636974" cy="5831853"/>
          </a:xfrm>
          <a:prstGeom prst="rect">
            <a:avLst/>
          </a:prstGeom>
        </p:spPr>
        <p:txBody>
          <a:bodyPr lIns="0" tIns="0" rIns="0" bIns="0" rtlCol="0" anchor="t">
            <a:spAutoFit/>
          </a:bodyPr>
          <a:lstStyle/>
          <a:p>
            <a:pPr algn="l">
              <a:lnSpc>
                <a:spcPts val="4231"/>
              </a:lnSpc>
            </a:pPr>
            <a:r>
              <a:rPr lang="en-US" sz="2418" b="1">
                <a:solidFill>
                  <a:srgbClr val="203D48"/>
                </a:solidFill>
                <a:latin typeface="Garet Bold"/>
                <a:ea typeface="Garet Bold"/>
                <a:cs typeface="Garet Bold"/>
                <a:sym typeface="Garet Bold"/>
              </a:rPr>
              <a:t>Decide if each statement would lead to an increased supply or decreased supply of Apple iPhones</a:t>
            </a:r>
          </a:p>
          <a:p>
            <a:pPr algn="l">
              <a:lnSpc>
                <a:spcPts val="4231"/>
              </a:lnSpc>
            </a:pPr>
            <a:endParaRPr lang="en-US" sz="2418" b="1">
              <a:solidFill>
                <a:srgbClr val="203D48"/>
              </a:solidFill>
              <a:latin typeface="Garet Bold"/>
              <a:ea typeface="Garet Bold"/>
              <a:cs typeface="Garet Bold"/>
              <a:sym typeface="Garet Bold"/>
            </a:endParaRPr>
          </a:p>
          <a:p>
            <a:pPr marL="522046" lvl="1" indent="-261023" algn="l">
              <a:lnSpc>
                <a:spcPts val="4231"/>
              </a:lnSpc>
              <a:buAutoNum type="arabicPeriod"/>
            </a:pPr>
            <a:r>
              <a:rPr lang="en-US" sz="2418">
                <a:solidFill>
                  <a:srgbClr val="203D48"/>
                </a:solidFill>
                <a:latin typeface="Garet"/>
                <a:ea typeface="Garet"/>
                <a:cs typeface="Garet"/>
                <a:sym typeface="Garet"/>
              </a:rPr>
              <a:t> The cost of an important chip used to make iPhones doubles in price</a:t>
            </a:r>
          </a:p>
          <a:p>
            <a:pPr marL="522046" lvl="1" indent="-261023" algn="l">
              <a:lnSpc>
                <a:spcPts val="4231"/>
              </a:lnSpc>
              <a:buAutoNum type="arabicPeriod"/>
            </a:pPr>
            <a:r>
              <a:rPr lang="en-US" sz="2418">
                <a:solidFill>
                  <a:srgbClr val="203D48"/>
                </a:solidFill>
                <a:latin typeface="Garet"/>
                <a:ea typeface="Garet"/>
                <a:cs typeface="Garet"/>
                <a:sym typeface="Garet"/>
              </a:rPr>
              <a:t> A breakthrough in technology means iPhones can now be made twice as fast</a:t>
            </a:r>
          </a:p>
          <a:p>
            <a:pPr marL="522046" lvl="1" indent="-261023" algn="l">
              <a:lnSpc>
                <a:spcPts val="4231"/>
              </a:lnSpc>
              <a:buAutoNum type="arabicPeriod"/>
            </a:pPr>
            <a:r>
              <a:rPr lang="en-US" sz="2418">
                <a:solidFill>
                  <a:srgbClr val="203D48"/>
                </a:solidFill>
                <a:latin typeface="Garet"/>
                <a:ea typeface="Garet"/>
                <a:cs typeface="Garet"/>
                <a:sym typeface="Garet"/>
              </a:rPr>
              <a:t> The main iPhone production factory is damaged in a large fire</a:t>
            </a:r>
          </a:p>
          <a:p>
            <a:pPr marL="522046" lvl="1" indent="-261023" algn="l">
              <a:lnSpc>
                <a:spcPts val="4231"/>
              </a:lnSpc>
              <a:buAutoNum type="arabicPeriod"/>
            </a:pPr>
            <a:r>
              <a:rPr lang="en-US" sz="2418">
                <a:solidFill>
                  <a:srgbClr val="203D48"/>
                </a:solidFill>
                <a:latin typeface="Garet"/>
                <a:ea typeface="Garet"/>
                <a:cs typeface="Garet"/>
                <a:sym typeface="Garet"/>
              </a:rPr>
              <a:t> The price iPhones can sell for increases</a:t>
            </a:r>
          </a:p>
          <a:p>
            <a:pPr algn="l">
              <a:lnSpc>
                <a:spcPts val="4231"/>
              </a:lnSpc>
            </a:pPr>
            <a:endParaRPr lang="en-US" sz="2418">
              <a:solidFill>
                <a:srgbClr val="203D48"/>
              </a:solidFill>
              <a:latin typeface="Garet"/>
              <a:ea typeface="Garet"/>
              <a:cs typeface="Garet"/>
              <a:sym typeface="Garet"/>
            </a:endParaRPr>
          </a:p>
          <a:p>
            <a:pPr algn="l">
              <a:lnSpc>
                <a:spcPts val="4231"/>
              </a:lnSpc>
            </a:pPr>
            <a:r>
              <a:rPr lang="en-US" sz="2418">
                <a:solidFill>
                  <a:srgbClr val="203D48"/>
                </a:solidFill>
                <a:latin typeface="Garet"/>
                <a:ea typeface="Garet"/>
                <a:cs typeface="Garet"/>
                <a:sym typeface="Garet"/>
              </a:rPr>
              <a:t>2. List two other reasons that could increase the supply of iPhones.</a:t>
            </a:r>
          </a:p>
          <a:p>
            <a:pPr algn="l">
              <a:lnSpc>
                <a:spcPts val="4231"/>
              </a:lnSpc>
            </a:pPr>
            <a:r>
              <a:rPr lang="en-US" sz="2418">
                <a:solidFill>
                  <a:srgbClr val="203D48"/>
                </a:solidFill>
                <a:latin typeface="Garet"/>
                <a:ea typeface="Garet"/>
                <a:cs typeface="Garet"/>
                <a:sym typeface="Garet"/>
              </a:rPr>
              <a:t>3. Pick a good or service you know, and create four statements related to supply changing. Then test your questions on other students in your class.</a:t>
            </a:r>
          </a:p>
        </p:txBody>
      </p:sp>
      <p:sp>
        <p:nvSpPr>
          <p:cNvPr id="13" name="Freeform 13"/>
          <p:cNvSpPr/>
          <p:nvPr/>
        </p:nvSpPr>
        <p:spPr>
          <a:xfrm>
            <a:off x="14427217" y="3802701"/>
            <a:ext cx="2423991" cy="4114800"/>
          </a:xfrm>
          <a:custGeom>
            <a:avLst/>
            <a:gdLst/>
            <a:ahLst/>
            <a:cxnLst/>
            <a:rect l="l" t="t" r="r" b="b"/>
            <a:pathLst>
              <a:path w="2423991" h="4114800">
                <a:moveTo>
                  <a:pt x="0" y="0"/>
                </a:moveTo>
                <a:lnTo>
                  <a:pt x="2423991" y="0"/>
                </a:lnTo>
                <a:lnTo>
                  <a:pt x="2423991" y="4114800"/>
                </a:lnTo>
                <a:lnTo>
                  <a:pt x="0" y="411480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4" name="TextBox 14"/>
          <p:cNvSpPr txBox="1"/>
          <p:nvPr/>
        </p:nvSpPr>
        <p:spPr>
          <a:xfrm>
            <a:off x="87513" y="1016791"/>
            <a:ext cx="1882375" cy="1445112"/>
          </a:xfrm>
          <a:prstGeom prst="rect">
            <a:avLst/>
          </a:prstGeom>
        </p:spPr>
        <p:txBody>
          <a:bodyPr lIns="0" tIns="0" rIns="0" bIns="0" rtlCol="0" anchor="t">
            <a:spAutoFit/>
          </a:bodyPr>
          <a:lstStyle/>
          <a:p>
            <a:pPr algn="ctr">
              <a:lnSpc>
                <a:spcPts val="3861"/>
              </a:lnSpc>
              <a:spcBef>
                <a:spcPct val="0"/>
              </a:spcBef>
            </a:pPr>
            <a:r>
              <a:rPr lang="en-US" sz="2758">
                <a:solidFill>
                  <a:srgbClr val="F4F6FC"/>
                </a:solidFill>
                <a:latin typeface="League Spartan"/>
                <a:ea typeface="League Spartan"/>
                <a:cs typeface="League Spartan"/>
                <a:sym typeface="League Spartan"/>
              </a:rPr>
              <a:t>CLASS ACTIVITY 29.6</a:t>
            </a:r>
          </a:p>
        </p:txBody>
      </p:sp>
      <p:sp>
        <p:nvSpPr>
          <p:cNvPr id="15" name="TextBox 15"/>
          <p:cNvSpPr txBox="1"/>
          <p:nvPr/>
        </p:nvSpPr>
        <p:spPr>
          <a:xfrm>
            <a:off x="2752518" y="9600820"/>
            <a:ext cx="1724348" cy="531587"/>
          </a:xfrm>
          <a:prstGeom prst="rect">
            <a:avLst/>
          </a:prstGeom>
        </p:spPr>
        <p:txBody>
          <a:bodyPr lIns="0" tIns="0" rIns="0" bIns="0" rtlCol="0" anchor="t">
            <a:spAutoFit/>
          </a:bodyPr>
          <a:lstStyle/>
          <a:p>
            <a:pPr algn="ctr">
              <a:lnSpc>
                <a:spcPts val="4404"/>
              </a:lnSpc>
            </a:pPr>
            <a:r>
              <a:rPr lang="en-US" sz="3145">
                <a:solidFill>
                  <a:srgbClr val="FFFFFF"/>
                </a:solidFill>
                <a:latin typeface="League Spartan"/>
                <a:ea typeface="League Spartan"/>
                <a:cs typeface="League Spartan"/>
                <a:sym typeface="League Spartan"/>
              </a:rPr>
              <a:t>CH 29:</a:t>
            </a:r>
          </a:p>
        </p:txBody>
      </p:sp>
      <p:sp>
        <p:nvSpPr>
          <p:cNvPr id="16" name="TextBox 16"/>
          <p:cNvSpPr txBox="1"/>
          <p:nvPr/>
        </p:nvSpPr>
        <p:spPr>
          <a:xfrm>
            <a:off x="4781666" y="9515095"/>
            <a:ext cx="4911099" cy="607788"/>
          </a:xfrm>
          <a:prstGeom prst="rect">
            <a:avLst/>
          </a:prstGeom>
        </p:spPr>
        <p:txBody>
          <a:bodyPr lIns="0" tIns="0" rIns="0" bIns="0" rtlCol="0" anchor="t">
            <a:spAutoFit/>
          </a:bodyPr>
          <a:lstStyle/>
          <a:p>
            <a:pPr algn="l">
              <a:lnSpc>
                <a:spcPts val="4404"/>
              </a:lnSpc>
              <a:spcBef>
                <a:spcPct val="0"/>
              </a:spcBef>
            </a:pPr>
            <a:r>
              <a:rPr lang="en-US" sz="3145" b="1" i="1">
                <a:solidFill>
                  <a:srgbClr val="FFFFFF"/>
                </a:solidFill>
                <a:latin typeface="Calibri (MS) Bold Italics"/>
                <a:ea typeface="Calibri (MS) Bold Italics"/>
                <a:cs typeface="Calibri (MS) Bold Italics"/>
                <a:sym typeface="Calibri (MS) Bold Italics"/>
              </a:rPr>
              <a:t>LO 3.3</a:t>
            </a:r>
            <a:r>
              <a:rPr lang="en-US" sz="3145" i="1">
                <a:solidFill>
                  <a:srgbClr val="FFFFFF"/>
                </a:solidFill>
                <a:latin typeface="Calibri (MS) Italics"/>
                <a:ea typeface="Calibri (MS) Italics"/>
                <a:cs typeface="Calibri (MS) Italics"/>
                <a:sym typeface="Calibri (MS) Italics"/>
              </a:rPr>
              <a:t>: Demand &amp; Supply</a:t>
            </a:r>
          </a:p>
        </p:txBody>
      </p:sp>
      <p:sp>
        <p:nvSpPr>
          <p:cNvPr id="17" name="TextBox 17"/>
          <p:cNvSpPr txBox="1"/>
          <p:nvPr/>
        </p:nvSpPr>
        <p:spPr>
          <a:xfrm>
            <a:off x="5238061" y="696103"/>
            <a:ext cx="8935210" cy="976630"/>
          </a:xfrm>
          <a:prstGeom prst="rect">
            <a:avLst/>
          </a:prstGeom>
        </p:spPr>
        <p:txBody>
          <a:bodyPr lIns="0" tIns="0" rIns="0" bIns="0" rtlCol="0" anchor="t">
            <a:spAutoFit/>
          </a:bodyPr>
          <a:lstStyle/>
          <a:p>
            <a:pPr algn="ctr">
              <a:lnSpc>
                <a:spcPts val="3919"/>
              </a:lnSpc>
              <a:spcBef>
                <a:spcPct val="0"/>
              </a:spcBef>
            </a:pPr>
            <a:r>
              <a:rPr lang="en-US" sz="2799">
                <a:solidFill>
                  <a:srgbClr val="FFFFFF"/>
                </a:solidFill>
                <a:latin typeface="League Spartan"/>
                <a:ea typeface="League Spartan"/>
                <a:cs typeface="League Spartan"/>
                <a:sym typeface="League Spartan"/>
              </a:rPr>
              <a:t>Identify whether a factor would increase or decrease the supply for a good or service</a:t>
            </a:r>
          </a:p>
        </p:txBody>
      </p:sp>
      <p:sp>
        <p:nvSpPr>
          <p:cNvPr id="18" name="TextBox 18"/>
          <p:cNvSpPr txBox="1"/>
          <p:nvPr/>
        </p:nvSpPr>
        <p:spPr>
          <a:xfrm>
            <a:off x="0" y="9591295"/>
            <a:ext cx="2567934" cy="531587"/>
          </a:xfrm>
          <a:prstGeom prst="rect">
            <a:avLst/>
          </a:prstGeom>
        </p:spPr>
        <p:txBody>
          <a:bodyPr lIns="0" tIns="0" rIns="0" bIns="0" rtlCol="0" anchor="t">
            <a:spAutoFit/>
          </a:bodyPr>
          <a:lstStyle/>
          <a:p>
            <a:pPr algn="ctr">
              <a:lnSpc>
                <a:spcPts val="4404"/>
              </a:lnSpc>
            </a:pPr>
            <a:r>
              <a:rPr lang="en-US" sz="3145">
                <a:solidFill>
                  <a:srgbClr val="FFFFFF"/>
                </a:solidFill>
                <a:latin typeface="League Spartan"/>
                <a:ea typeface="League Spartan"/>
                <a:cs typeface="League Spartan"/>
                <a:sym typeface="League Spartan"/>
              </a:rPr>
              <a:t>STRAND 3</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rgbClr val="D96C4C"/>
        </a:solidFill>
        <a:effectLst/>
      </p:bgPr>
    </p:bg>
    <p:spTree>
      <p:nvGrpSpPr>
        <p:cNvPr id="1" name=""/>
        <p:cNvGrpSpPr/>
        <p:nvPr/>
      </p:nvGrpSpPr>
      <p:grpSpPr>
        <a:xfrm>
          <a:off x="0" y="0"/>
          <a:ext cx="0" cy="0"/>
          <a:chOff x="0" y="0"/>
          <a:chExt cx="0" cy="0"/>
        </a:xfrm>
      </p:grpSpPr>
      <p:sp>
        <p:nvSpPr>
          <p:cNvPr id="2" name="TextBox 2"/>
          <p:cNvSpPr txBox="1"/>
          <p:nvPr/>
        </p:nvSpPr>
        <p:spPr>
          <a:xfrm>
            <a:off x="1139158" y="5778499"/>
            <a:ext cx="16009683" cy="3479801"/>
          </a:xfrm>
          <a:prstGeom prst="rect">
            <a:avLst/>
          </a:prstGeom>
        </p:spPr>
        <p:txBody>
          <a:bodyPr lIns="0" tIns="0" rIns="0" bIns="0" rtlCol="0" anchor="t">
            <a:spAutoFit/>
          </a:bodyPr>
          <a:lstStyle/>
          <a:p>
            <a:pPr algn="ctr">
              <a:lnSpc>
                <a:spcPts val="13999"/>
              </a:lnSpc>
            </a:pPr>
            <a:r>
              <a:rPr lang="en-US" sz="9999" b="1">
                <a:solidFill>
                  <a:srgbClr val="FFFFFF"/>
                </a:solidFill>
                <a:latin typeface="Garet Bold"/>
                <a:ea typeface="Garet Bold"/>
                <a:cs typeface="Garet Bold"/>
                <a:sym typeface="Garet Bold"/>
              </a:rPr>
              <a:t>Workbook Qs</a:t>
            </a:r>
          </a:p>
          <a:p>
            <a:pPr algn="ctr">
              <a:lnSpc>
                <a:spcPts val="13999"/>
              </a:lnSpc>
            </a:pPr>
            <a:r>
              <a:rPr lang="en-US" sz="9999" b="1">
                <a:solidFill>
                  <a:srgbClr val="FFFFFF"/>
                </a:solidFill>
                <a:latin typeface="Garet Bold"/>
                <a:ea typeface="Garet Bold"/>
                <a:cs typeface="Garet Bold"/>
                <a:sym typeface="Garet Bold"/>
              </a:rPr>
              <a:t>Q20 -&gt; Q23</a:t>
            </a:r>
          </a:p>
        </p:txBody>
      </p:sp>
      <p:sp>
        <p:nvSpPr>
          <p:cNvPr id="3" name="Freeform 3"/>
          <p:cNvSpPr/>
          <p:nvPr/>
        </p:nvSpPr>
        <p:spPr>
          <a:xfrm>
            <a:off x="184584" y="-3567882"/>
            <a:ext cx="18103416" cy="7135763"/>
          </a:xfrm>
          <a:custGeom>
            <a:avLst/>
            <a:gdLst/>
            <a:ahLst/>
            <a:cxnLst/>
            <a:rect l="l" t="t" r="r" b="b"/>
            <a:pathLst>
              <a:path w="18103416" h="7135763">
                <a:moveTo>
                  <a:pt x="0" y="0"/>
                </a:moveTo>
                <a:lnTo>
                  <a:pt x="18103416" y="0"/>
                </a:lnTo>
                <a:lnTo>
                  <a:pt x="18103416" y="7135764"/>
                </a:lnTo>
                <a:lnTo>
                  <a:pt x="0" y="713576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4" name="Freeform 4"/>
          <p:cNvSpPr/>
          <p:nvPr/>
        </p:nvSpPr>
        <p:spPr>
          <a:xfrm>
            <a:off x="7041931" y="1028700"/>
            <a:ext cx="4204138" cy="4114800"/>
          </a:xfrm>
          <a:custGeom>
            <a:avLst/>
            <a:gdLst/>
            <a:ahLst/>
            <a:cxnLst/>
            <a:rect l="l" t="t" r="r" b="b"/>
            <a:pathLst>
              <a:path w="4204138" h="4114800">
                <a:moveTo>
                  <a:pt x="0" y="0"/>
                </a:moveTo>
                <a:lnTo>
                  <a:pt x="4204138" y="0"/>
                </a:lnTo>
                <a:lnTo>
                  <a:pt x="4204138" y="4114800"/>
                </a:lnTo>
                <a:lnTo>
                  <a:pt x="0" y="411480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9968777" y="1967777"/>
            <a:ext cx="802671" cy="15835774"/>
            <a:chOff x="0" y="0"/>
            <a:chExt cx="182880" cy="3608017"/>
          </a:xfrm>
        </p:grpSpPr>
        <p:sp>
          <p:nvSpPr>
            <p:cNvPr id="3" name="Freeform 3"/>
            <p:cNvSpPr/>
            <p:nvPr/>
          </p:nvSpPr>
          <p:spPr>
            <a:xfrm>
              <a:off x="0" y="0"/>
              <a:ext cx="182880" cy="3608017"/>
            </a:xfrm>
            <a:custGeom>
              <a:avLst/>
              <a:gdLst/>
              <a:ahLst/>
              <a:cxnLst/>
              <a:rect l="l" t="t" r="r" b="b"/>
              <a:pathLst>
                <a:path w="182880" h="3608017">
                  <a:moveTo>
                    <a:pt x="0" y="0"/>
                  </a:moveTo>
                  <a:lnTo>
                    <a:pt x="182880" y="0"/>
                  </a:lnTo>
                  <a:lnTo>
                    <a:pt x="182880" y="3608017"/>
                  </a:lnTo>
                  <a:lnTo>
                    <a:pt x="0" y="3608017"/>
                  </a:lnTo>
                  <a:close/>
                </a:path>
              </a:pathLst>
            </a:custGeom>
            <a:solidFill>
              <a:srgbClr val="203D48"/>
            </a:solidFill>
          </p:spPr>
          <p:txBody>
            <a:bodyPr/>
            <a:lstStyle/>
            <a:p>
              <a:endParaRPr lang="en-US"/>
            </a:p>
          </p:txBody>
        </p:sp>
        <p:sp>
          <p:nvSpPr>
            <p:cNvPr id="4" name="TextBox 4"/>
            <p:cNvSpPr txBox="1"/>
            <p:nvPr/>
          </p:nvSpPr>
          <p:spPr>
            <a:xfrm>
              <a:off x="0" y="-57150"/>
              <a:ext cx="182880" cy="3665167"/>
            </a:xfrm>
            <a:prstGeom prst="rect">
              <a:avLst/>
            </a:prstGeom>
          </p:spPr>
          <p:txBody>
            <a:bodyPr lIns="50800" tIns="50800" rIns="50800" bIns="50800" rtlCol="0" anchor="ctr"/>
            <a:lstStyle/>
            <a:p>
              <a:pPr algn="ctr">
                <a:lnSpc>
                  <a:spcPts val="1960"/>
                </a:lnSpc>
              </a:pPr>
              <a:endParaRPr/>
            </a:p>
          </p:txBody>
        </p:sp>
      </p:grpSp>
      <p:grpSp>
        <p:nvGrpSpPr>
          <p:cNvPr id="5" name="Group 5"/>
          <p:cNvGrpSpPr/>
          <p:nvPr/>
        </p:nvGrpSpPr>
        <p:grpSpPr>
          <a:xfrm rot="-5400000">
            <a:off x="824777" y="8659552"/>
            <a:ext cx="802671" cy="2452226"/>
            <a:chOff x="0" y="0"/>
            <a:chExt cx="182880" cy="558714"/>
          </a:xfrm>
        </p:grpSpPr>
        <p:sp>
          <p:nvSpPr>
            <p:cNvPr id="6" name="Freeform 6"/>
            <p:cNvSpPr/>
            <p:nvPr/>
          </p:nvSpPr>
          <p:spPr>
            <a:xfrm>
              <a:off x="0" y="0"/>
              <a:ext cx="182880" cy="558714"/>
            </a:xfrm>
            <a:custGeom>
              <a:avLst/>
              <a:gdLst/>
              <a:ahLst/>
              <a:cxnLst/>
              <a:rect l="l" t="t" r="r" b="b"/>
              <a:pathLst>
                <a:path w="182880" h="558714">
                  <a:moveTo>
                    <a:pt x="0" y="0"/>
                  </a:moveTo>
                  <a:lnTo>
                    <a:pt x="182880" y="0"/>
                  </a:lnTo>
                  <a:lnTo>
                    <a:pt x="182880" y="558714"/>
                  </a:lnTo>
                  <a:lnTo>
                    <a:pt x="0" y="558714"/>
                  </a:lnTo>
                  <a:close/>
                </a:path>
              </a:pathLst>
            </a:custGeom>
            <a:solidFill>
              <a:srgbClr val="38B6FF"/>
            </a:solidFill>
          </p:spPr>
          <p:txBody>
            <a:bodyPr/>
            <a:lstStyle/>
            <a:p>
              <a:endParaRPr lang="en-US"/>
            </a:p>
          </p:txBody>
        </p:sp>
        <p:sp>
          <p:nvSpPr>
            <p:cNvPr id="7" name="TextBox 7"/>
            <p:cNvSpPr txBox="1"/>
            <p:nvPr/>
          </p:nvSpPr>
          <p:spPr>
            <a:xfrm>
              <a:off x="0" y="-57150"/>
              <a:ext cx="182880" cy="615864"/>
            </a:xfrm>
            <a:prstGeom prst="rect">
              <a:avLst/>
            </a:prstGeom>
          </p:spPr>
          <p:txBody>
            <a:bodyPr lIns="50800" tIns="50800" rIns="50800" bIns="50800" rtlCol="0" anchor="ctr"/>
            <a:lstStyle/>
            <a:p>
              <a:pPr algn="ctr">
                <a:lnSpc>
                  <a:spcPts val="1960"/>
                </a:lnSpc>
              </a:pPr>
              <a:endParaRPr/>
            </a:p>
          </p:txBody>
        </p:sp>
      </p:grpSp>
      <p:sp>
        <p:nvSpPr>
          <p:cNvPr id="8" name="Freeform 8"/>
          <p:cNvSpPr/>
          <p:nvPr/>
        </p:nvSpPr>
        <p:spPr>
          <a:xfrm rot="-597275">
            <a:off x="-3368911" y="-2959270"/>
            <a:ext cx="4075990" cy="4075990"/>
          </a:xfrm>
          <a:custGeom>
            <a:avLst/>
            <a:gdLst/>
            <a:ahLst/>
            <a:cxnLst/>
            <a:rect l="l" t="t" r="r" b="b"/>
            <a:pathLst>
              <a:path w="4075990" h="4075990">
                <a:moveTo>
                  <a:pt x="0" y="0"/>
                </a:moveTo>
                <a:lnTo>
                  <a:pt x="4075990" y="0"/>
                </a:lnTo>
                <a:lnTo>
                  <a:pt x="4075990" y="4075989"/>
                </a:lnTo>
                <a:lnTo>
                  <a:pt x="0" y="407598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9" name="Freeform 9"/>
          <p:cNvSpPr/>
          <p:nvPr/>
        </p:nvSpPr>
        <p:spPr>
          <a:xfrm>
            <a:off x="8278893" y="2082693"/>
            <a:ext cx="8561610" cy="4955032"/>
          </a:xfrm>
          <a:custGeom>
            <a:avLst/>
            <a:gdLst/>
            <a:ahLst/>
            <a:cxnLst/>
            <a:rect l="l" t="t" r="r" b="b"/>
            <a:pathLst>
              <a:path w="8561610" h="4955032">
                <a:moveTo>
                  <a:pt x="0" y="0"/>
                </a:moveTo>
                <a:lnTo>
                  <a:pt x="8561610" y="0"/>
                </a:lnTo>
                <a:lnTo>
                  <a:pt x="8561610" y="4955031"/>
                </a:lnTo>
                <a:lnTo>
                  <a:pt x="0" y="4955031"/>
                </a:lnTo>
                <a:lnTo>
                  <a:pt x="0" y="0"/>
                </a:lnTo>
                <a:close/>
              </a:path>
            </a:pathLst>
          </a:custGeom>
          <a:blipFill>
            <a:blip r:embed="rId3"/>
            <a:stretch>
              <a:fillRect/>
            </a:stretch>
          </a:blipFill>
        </p:spPr>
        <p:txBody>
          <a:bodyPr/>
          <a:lstStyle/>
          <a:p>
            <a:endParaRPr lang="en-US"/>
          </a:p>
        </p:txBody>
      </p:sp>
      <p:grpSp>
        <p:nvGrpSpPr>
          <p:cNvPr id="10" name="Group 10"/>
          <p:cNvGrpSpPr/>
          <p:nvPr/>
        </p:nvGrpSpPr>
        <p:grpSpPr>
          <a:xfrm>
            <a:off x="9647232" y="3950349"/>
            <a:ext cx="462692" cy="462692"/>
            <a:chOff x="0" y="0"/>
            <a:chExt cx="812800" cy="812800"/>
          </a:xfrm>
        </p:grpSpPr>
        <p:sp>
          <p:nvSpPr>
            <p:cNvPr id="11" name="Freeform 1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DE5C">
                <a:alpha val="35686"/>
              </a:srgbClr>
            </a:solidFill>
            <a:ln w="38100" cap="sq">
              <a:solidFill>
                <a:srgbClr val="203D48">
                  <a:alpha val="35686"/>
                </a:srgbClr>
              </a:solidFill>
              <a:prstDash val="solid"/>
              <a:miter/>
            </a:ln>
          </p:spPr>
          <p:txBody>
            <a:bodyPr/>
            <a:lstStyle/>
            <a:p>
              <a:endParaRPr lang="en-US"/>
            </a:p>
          </p:txBody>
        </p:sp>
        <p:sp>
          <p:nvSpPr>
            <p:cNvPr id="12" name="TextBox 12"/>
            <p:cNvSpPr txBox="1"/>
            <p:nvPr/>
          </p:nvSpPr>
          <p:spPr>
            <a:xfrm>
              <a:off x="76200" y="19050"/>
              <a:ext cx="660400" cy="717550"/>
            </a:xfrm>
            <a:prstGeom prst="rect">
              <a:avLst/>
            </a:prstGeom>
          </p:spPr>
          <p:txBody>
            <a:bodyPr lIns="50800" tIns="50800" rIns="50800" bIns="50800" rtlCol="0" anchor="ctr"/>
            <a:lstStyle/>
            <a:p>
              <a:pPr algn="ctr">
                <a:lnSpc>
                  <a:spcPts val="1960"/>
                </a:lnSpc>
              </a:pPr>
              <a:endParaRPr/>
            </a:p>
          </p:txBody>
        </p:sp>
      </p:grpSp>
      <p:grpSp>
        <p:nvGrpSpPr>
          <p:cNvPr id="13" name="Group 13"/>
          <p:cNvGrpSpPr/>
          <p:nvPr/>
        </p:nvGrpSpPr>
        <p:grpSpPr>
          <a:xfrm>
            <a:off x="12729375" y="5873466"/>
            <a:ext cx="639839" cy="491395"/>
            <a:chOff x="0" y="0"/>
            <a:chExt cx="812800" cy="624229"/>
          </a:xfrm>
        </p:grpSpPr>
        <p:sp>
          <p:nvSpPr>
            <p:cNvPr id="14" name="Freeform 14"/>
            <p:cNvSpPr/>
            <p:nvPr/>
          </p:nvSpPr>
          <p:spPr>
            <a:xfrm>
              <a:off x="0" y="0"/>
              <a:ext cx="812800" cy="624229"/>
            </a:xfrm>
            <a:custGeom>
              <a:avLst/>
              <a:gdLst/>
              <a:ahLst/>
              <a:cxnLst/>
              <a:rect l="l" t="t" r="r" b="b"/>
              <a:pathLst>
                <a:path w="812800" h="624229">
                  <a:moveTo>
                    <a:pt x="406400" y="0"/>
                  </a:moveTo>
                  <a:cubicBezTo>
                    <a:pt x="181951" y="0"/>
                    <a:pt x="0" y="139738"/>
                    <a:pt x="0" y="312115"/>
                  </a:cubicBezTo>
                  <a:cubicBezTo>
                    <a:pt x="0" y="484491"/>
                    <a:pt x="181951" y="624229"/>
                    <a:pt x="406400" y="624229"/>
                  </a:cubicBezTo>
                  <a:cubicBezTo>
                    <a:pt x="630849" y="624229"/>
                    <a:pt x="812800" y="484491"/>
                    <a:pt x="812800" y="312115"/>
                  </a:cubicBezTo>
                  <a:cubicBezTo>
                    <a:pt x="812800" y="139738"/>
                    <a:pt x="630849" y="0"/>
                    <a:pt x="406400" y="0"/>
                  </a:cubicBezTo>
                  <a:close/>
                </a:path>
              </a:pathLst>
            </a:custGeom>
            <a:solidFill>
              <a:srgbClr val="FFDE5C">
                <a:alpha val="35686"/>
              </a:srgbClr>
            </a:solidFill>
            <a:ln w="38100" cap="sq">
              <a:solidFill>
                <a:srgbClr val="203D48">
                  <a:alpha val="35686"/>
                </a:srgbClr>
              </a:solidFill>
              <a:prstDash val="solid"/>
              <a:miter/>
            </a:ln>
          </p:spPr>
          <p:txBody>
            <a:bodyPr/>
            <a:lstStyle/>
            <a:p>
              <a:endParaRPr lang="en-US"/>
            </a:p>
          </p:txBody>
        </p:sp>
        <p:sp>
          <p:nvSpPr>
            <p:cNvPr id="15" name="TextBox 15"/>
            <p:cNvSpPr txBox="1"/>
            <p:nvPr/>
          </p:nvSpPr>
          <p:spPr>
            <a:xfrm>
              <a:off x="76200" y="1371"/>
              <a:ext cx="660400" cy="564336"/>
            </a:xfrm>
            <a:prstGeom prst="rect">
              <a:avLst/>
            </a:prstGeom>
          </p:spPr>
          <p:txBody>
            <a:bodyPr lIns="50800" tIns="50800" rIns="50800" bIns="50800" rtlCol="0" anchor="ctr"/>
            <a:lstStyle/>
            <a:p>
              <a:pPr algn="ctr">
                <a:lnSpc>
                  <a:spcPts val="1960"/>
                </a:lnSpc>
              </a:pPr>
              <a:endParaRPr/>
            </a:p>
          </p:txBody>
        </p:sp>
      </p:grpSp>
      <p:sp>
        <p:nvSpPr>
          <p:cNvPr id="16" name="AutoShape 16"/>
          <p:cNvSpPr/>
          <p:nvPr/>
        </p:nvSpPr>
        <p:spPr>
          <a:xfrm flipV="1">
            <a:off x="10180891" y="4164089"/>
            <a:ext cx="2868403" cy="19050"/>
          </a:xfrm>
          <a:prstGeom prst="line">
            <a:avLst/>
          </a:prstGeom>
          <a:ln w="38100" cap="flat">
            <a:solidFill>
              <a:srgbClr val="FFA700"/>
            </a:solidFill>
            <a:prstDash val="sysDash"/>
            <a:headEnd type="none" w="sm" len="sm"/>
            <a:tailEnd type="none" w="sm" len="sm"/>
          </a:ln>
        </p:spPr>
        <p:txBody>
          <a:bodyPr/>
          <a:lstStyle/>
          <a:p>
            <a:endParaRPr lang="en-US"/>
          </a:p>
        </p:txBody>
      </p:sp>
      <p:sp>
        <p:nvSpPr>
          <p:cNvPr id="17" name="AutoShape 17"/>
          <p:cNvSpPr/>
          <p:nvPr/>
        </p:nvSpPr>
        <p:spPr>
          <a:xfrm flipV="1">
            <a:off x="13049294" y="4164089"/>
            <a:ext cx="0" cy="1709377"/>
          </a:xfrm>
          <a:prstGeom prst="line">
            <a:avLst/>
          </a:prstGeom>
          <a:ln w="38100" cap="flat">
            <a:solidFill>
              <a:srgbClr val="FFA700"/>
            </a:solidFill>
            <a:prstDash val="sysDash"/>
            <a:headEnd type="none" w="sm" len="sm"/>
            <a:tailEnd type="none" w="sm" len="sm"/>
          </a:ln>
        </p:spPr>
        <p:txBody>
          <a:bodyPr/>
          <a:lstStyle/>
          <a:p>
            <a:endParaRPr lang="en-US"/>
          </a:p>
        </p:txBody>
      </p:sp>
      <p:grpSp>
        <p:nvGrpSpPr>
          <p:cNvPr id="18" name="Group 18"/>
          <p:cNvGrpSpPr/>
          <p:nvPr/>
        </p:nvGrpSpPr>
        <p:grpSpPr>
          <a:xfrm rot="-5400000">
            <a:off x="16670603" y="-571804"/>
            <a:ext cx="893192" cy="2170151"/>
            <a:chOff x="0" y="0"/>
            <a:chExt cx="1190923" cy="2893535"/>
          </a:xfrm>
        </p:grpSpPr>
        <p:grpSp>
          <p:nvGrpSpPr>
            <p:cNvPr id="19" name="Group 19"/>
            <p:cNvGrpSpPr/>
            <p:nvPr/>
          </p:nvGrpSpPr>
          <p:grpSpPr>
            <a:xfrm>
              <a:off x="141517" y="2519095"/>
              <a:ext cx="1028813" cy="374440"/>
              <a:chOff x="0" y="0"/>
              <a:chExt cx="1886901" cy="686745"/>
            </a:xfrm>
          </p:grpSpPr>
          <p:sp>
            <p:nvSpPr>
              <p:cNvPr id="20" name="Freeform 20"/>
              <p:cNvSpPr/>
              <p:nvPr/>
            </p:nvSpPr>
            <p:spPr>
              <a:xfrm>
                <a:off x="0" y="0"/>
                <a:ext cx="1886901" cy="686745"/>
              </a:xfrm>
              <a:custGeom>
                <a:avLst/>
                <a:gdLst/>
                <a:ahLst/>
                <a:cxnLst/>
                <a:rect l="l" t="t" r="r" b="b"/>
                <a:pathLst>
                  <a:path w="1886901" h="686745">
                    <a:moveTo>
                      <a:pt x="343372" y="0"/>
                    </a:moveTo>
                    <a:lnTo>
                      <a:pt x="1543529" y="0"/>
                    </a:lnTo>
                    <a:cubicBezTo>
                      <a:pt x="1733168" y="0"/>
                      <a:pt x="1886901" y="153733"/>
                      <a:pt x="1886901" y="343372"/>
                    </a:cubicBezTo>
                    <a:lnTo>
                      <a:pt x="1886901" y="343372"/>
                    </a:lnTo>
                    <a:cubicBezTo>
                      <a:pt x="1886901" y="533012"/>
                      <a:pt x="1733168" y="686745"/>
                      <a:pt x="1543529" y="686745"/>
                    </a:cubicBezTo>
                    <a:lnTo>
                      <a:pt x="343372" y="686745"/>
                    </a:lnTo>
                    <a:cubicBezTo>
                      <a:pt x="153733" y="686745"/>
                      <a:pt x="0" y="533012"/>
                      <a:pt x="0" y="343372"/>
                    </a:cubicBezTo>
                    <a:lnTo>
                      <a:pt x="0" y="343372"/>
                    </a:lnTo>
                    <a:cubicBezTo>
                      <a:pt x="0" y="153733"/>
                      <a:pt x="153733" y="0"/>
                      <a:pt x="343372" y="0"/>
                    </a:cubicBezTo>
                    <a:close/>
                  </a:path>
                </a:pathLst>
              </a:custGeom>
              <a:solidFill>
                <a:srgbClr val="94E3FF"/>
              </a:solidFill>
              <a:ln cap="rnd">
                <a:noFill/>
                <a:prstDash val="solid"/>
                <a:round/>
              </a:ln>
            </p:spPr>
            <p:txBody>
              <a:bodyPr/>
              <a:lstStyle/>
              <a:p>
                <a:endParaRPr lang="en-US"/>
              </a:p>
            </p:txBody>
          </p:sp>
          <p:sp>
            <p:nvSpPr>
              <p:cNvPr id="21" name="TextBox 21"/>
              <p:cNvSpPr txBox="1"/>
              <p:nvPr/>
            </p:nvSpPr>
            <p:spPr>
              <a:xfrm>
                <a:off x="0" y="-9525"/>
                <a:ext cx="1886901" cy="696270"/>
              </a:xfrm>
              <a:prstGeom prst="rect">
                <a:avLst/>
              </a:prstGeom>
            </p:spPr>
            <p:txBody>
              <a:bodyPr lIns="50800" tIns="50800" rIns="50800" bIns="50800" rtlCol="0" anchor="ctr"/>
              <a:lstStyle/>
              <a:p>
                <a:pPr algn="ctr">
                  <a:lnSpc>
                    <a:spcPts val="308"/>
                  </a:lnSpc>
                </a:pPr>
                <a:endParaRPr/>
              </a:p>
            </p:txBody>
          </p:sp>
        </p:grpSp>
        <p:sp>
          <p:nvSpPr>
            <p:cNvPr id="22" name="TextBox 22"/>
            <p:cNvSpPr txBox="1"/>
            <p:nvPr/>
          </p:nvSpPr>
          <p:spPr>
            <a:xfrm>
              <a:off x="441088" y="2698700"/>
              <a:ext cx="429671" cy="150386"/>
            </a:xfrm>
            <a:prstGeom prst="rect">
              <a:avLst/>
            </a:prstGeom>
          </p:spPr>
          <p:txBody>
            <a:bodyPr lIns="0" tIns="0" rIns="0" bIns="0" rtlCol="0" anchor="t">
              <a:spAutoFit/>
            </a:bodyPr>
            <a:lstStyle/>
            <a:p>
              <a:pPr algn="ctr">
                <a:lnSpc>
                  <a:spcPts val="581"/>
                </a:lnSpc>
              </a:pPr>
              <a:r>
                <a:rPr lang="en-US" sz="1163">
                  <a:solidFill>
                    <a:srgbClr val="203D48"/>
                  </a:solidFill>
                  <a:latin typeface="League Spartan"/>
                  <a:ea typeface="League Spartan"/>
                  <a:cs typeface="League Spartan"/>
                  <a:sym typeface="League Spartan"/>
                </a:rPr>
                <a:t>HUB</a:t>
              </a:r>
            </a:p>
          </p:txBody>
        </p:sp>
        <p:sp>
          <p:nvSpPr>
            <p:cNvPr id="23" name="TextBox 23"/>
            <p:cNvSpPr txBox="1"/>
            <p:nvPr/>
          </p:nvSpPr>
          <p:spPr>
            <a:xfrm rot="5400000">
              <a:off x="-972822" y="972822"/>
              <a:ext cx="2485990" cy="540345"/>
            </a:xfrm>
            <a:prstGeom prst="rect">
              <a:avLst/>
            </a:prstGeom>
          </p:spPr>
          <p:txBody>
            <a:bodyPr lIns="0" tIns="0" rIns="0" bIns="0" rtlCol="0" anchor="t">
              <a:spAutoFit/>
            </a:bodyPr>
            <a:lstStyle/>
            <a:p>
              <a:pPr algn="ctr">
                <a:lnSpc>
                  <a:spcPts val="2752"/>
                </a:lnSpc>
              </a:pPr>
              <a:r>
                <a:rPr lang="en-US" sz="3127" spc="-200">
                  <a:solidFill>
                    <a:srgbClr val="203D48"/>
                  </a:solidFill>
                  <a:latin typeface="League Spartan"/>
                  <a:ea typeface="League Spartan"/>
                  <a:cs typeface="League Spartan"/>
                  <a:sym typeface="League Spartan"/>
                </a:rPr>
                <a:t>BUSINESS</a:t>
              </a:r>
            </a:p>
          </p:txBody>
        </p:sp>
        <p:sp>
          <p:nvSpPr>
            <p:cNvPr id="24" name="TextBox 24"/>
            <p:cNvSpPr txBox="1"/>
            <p:nvPr/>
          </p:nvSpPr>
          <p:spPr>
            <a:xfrm rot="5400000">
              <a:off x="-511064" y="994145"/>
              <a:ext cx="2522727" cy="622797"/>
            </a:xfrm>
            <a:prstGeom prst="rect">
              <a:avLst/>
            </a:prstGeom>
          </p:spPr>
          <p:txBody>
            <a:bodyPr lIns="0" tIns="0" rIns="0" bIns="0" rtlCol="0" anchor="t">
              <a:spAutoFit/>
            </a:bodyPr>
            <a:lstStyle/>
            <a:p>
              <a:pPr algn="l">
                <a:lnSpc>
                  <a:spcPts val="3194"/>
                </a:lnSpc>
              </a:pPr>
              <a:r>
                <a:rPr lang="en-US" sz="3630" spc="-232">
                  <a:solidFill>
                    <a:srgbClr val="203D48"/>
                  </a:solidFill>
                  <a:latin typeface="League Spartan"/>
                  <a:ea typeface="League Spartan"/>
                  <a:cs typeface="League Spartan"/>
                  <a:sym typeface="League Spartan"/>
                </a:rPr>
                <a:t>JC</a:t>
              </a:r>
            </a:p>
          </p:txBody>
        </p:sp>
        <p:sp>
          <p:nvSpPr>
            <p:cNvPr id="25" name="Freeform 25"/>
            <p:cNvSpPr/>
            <p:nvPr/>
          </p:nvSpPr>
          <p:spPr>
            <a:xfrm rot="5400000">
              <a:off x="244242" y="1424020"/>
              <a:ext cx="1379498" cy="513863"/>
            </a:xfrm>
            <a:custGeom>
              <a:avLst/>
              <a:gdLst/>
              <a:ahLst/>
              <a:cxnLst/>
              <a:rect l="l" t="t" r="r" b="b"/>
              <a:pathLst>
                <a:path w="1379498" h="513863">
                  <a:moveTo>
                    <a:pt x="0" y="0"/>
                  </a:moveTo>
                  <a:lnTo>
                    <a:pt x="1379498" y="0"/>
                  </a:lnTo>
                  <a:lnTo>
                    <a:pt x="1379498" y="513863"/>
                  </a:lnTo>
                  <a:lnTo>
                    <a:pt x="0" y="513863"/>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grpSp>
      <p:sp>
        <p:nvSpPr>
          <p:cNvPr id="26" name="TextBox 26"/>
          <p:cNvSpPr txBox="1"/>
          <p:nvPr/>
        </p:nvSpPr>
        <p:spPr>
          <a:xfrm>
            <a:off x="2752518" y="9591295"/>
            <a:ext cx="1724348" cy="531587"/>
          </a:xfrm>
          <a:prstGeom prst="rect">
            <a:avLst/>
          </a:prstGeom>
        </p:spPr>
        <p:txBody>
          <a:bodyPr lIns="0" tIns="0" rIns="0" bIns="0" rtlCol="0" anchor="t">
            <a:spAutoFit/>
          </a:bodyPr>
          <a:lstStyle/>
          <a:p>
            <a:pPr algn="ctr">
              <a:lnSpc>
                <a:spcPts val="4404"/>
              </a:lnSpc>
            </a:pPr>
            <a:r>
              <a:rPr lang="en-US" sz="3145">
                <a:solidFill>
                  <a:srgbClr val="FFFFFF"/>
                </a:solidFill>
                <a:latin typeface="League Spartan"/>
                <a:ea typeface="League Spartan"/>
                <a:cs typeface="League Spartan"/>
                <a:sym typeface="League Spartan"/>
              </a:rPr>
              <a:t>CH 29:</a:t>
            </a:r>
          </a:p>
        </p:txBody>
      </p:sp>
      <p:sp>
        <p:nvSpPr>
          <p:cNvPr id="27" name="TextBox 27"/>
          <p:cNvSpPr txBox="1"/>
          <p:nvPr/>
        </p:nvSpPr>
        <p:spPr>
          <a:xfrm>
            <a:off x="4781666" y="9515095"/>
            <a:ext cx="4911099" cy="607788"/>
          </a:xfrm>
          <a:prstGeom prst="rect">
            <a:avLst/>
          </a:prstGeom>
        </p:spPr>
        <p:txBody>
          <a:bodyPr lIns="0" tIns="0" rIns="0" bIns="0" rtlCol="0" anchor="t">
            <a:spAutoFit/>
          </a:bodyPr>
          <a:lstStyle/>
          <a:p>
            <a:pPr algn="l">
              <a:lnSpc>
                <a:spcPts val="4404"/>
              </a:lnSpc>
              <a:spcBef>
                <a:spcPct val="0"/>
              </a:spcBef>
            </a:pPr>
            <a:r>
              <a:rPr lang="en-US" sz="3145" b="1" i="1">
                <a:solidFill>
                  <a:srgbClr val="FFFFFF"/>
                </a:solidFill>
                <a:latin typeface="Calibri (MS) Bold Italics"/>
                <a:ea typeface="Calibri (MS) Bold Italics"/>
                <a:cs typeface="Calibri (MS) Bold Italics"/>
                <a:sym typeface="Calibri (MS) Bold Italics"/>
              </a:rPr>
              <a:t>LO 3.3</a:t>
            </a:r>
            <a:r>
              <a:rPr lang="en-US" sz="3145" i="1">
                <a:solidFill>
                  <a:srgbClr val="FFFFFF"/>
                </a:solidFill>
                <a:latin typeface="Calibri (MS) Italics"/>
                <a:ea typeface="Calibri (MS) Italics"/>
                <a:cs typeface="Calibri (MS) Italics"/>
                <a:sym typeface="Calibri (MS) Italics"/>
              </a:rPr>
              <a:t>: Demand &amp; Supply</a:t>
            </a:r>
          </a:p>
        </p:txBody>
      </p:sp>
      <p:sp>
        <p:nvSpPr>
          <p:cNvPr id="28" name="TextBox 28"/>
          <p:cNvSpPr txBox="1"/>
          <p:nvPr/>
        </p:nvSpPr>
        <p:spPr>
          <a:xfrm>
            <a:off x="0" y="9591295"/>
            <a:ext cx="2567934" cy="531587"/>
          </a:xfrm>
          <a:prstGeom prst="rect">
            <a:avLst/>
          </a:prstGeom>
        </p:spPr>
        <p:txBody>
          <a:bodyPr lIns="0" tIns="0" rIns="0" bIns="0" rtlCol="0" anchor="t">
            <a:spAutoFit/>
          </a:bodyPr>
          <a:lstStyle/>
          <a:p>
            <a:pPr algn="ctr">
              <a:lnSpc>
                <a:spcPts val="4404"/>
              </a:lnSpc>
            </a:pPr>
            <a:r>
              <a:rPr lang="en-US" sz="3145">
                <a:solidFill>
                  <a:srgbClr val="FFFFFF"/>
                </a:solidFill>
                <a:latin typeface="League Spartan"/>
                <a:ea typeface="League Spartan"/>
                <a:cs typeface="League Spartan"/>
                <a:sym typeface="League Spartan"/>
              </a:rPr>
              <a:t>STRAND 3</a:t>
            </a:r>
          </a:p>
        </p:txBody>
      </p:sp>
      <p:sp>
        <p:nvSpPr>
          <p:cNvPr id="29" name="TextBox 29"/>
          <p:cNvSpPr txBox="1"/>
          <p:nvPr/>
        </p:nvSpPr>
        <p:spPr>
          <a:xfrm>
            <a:off x="1028700" y="685630"/>
            <a:ext cx="16009683" cy="1194183"/>
          </a:xfrm>
          <a:prstGeom prst="rect">
            <a:avLst/>
          </a:prstGeom>
        </p:spPr>
        <p:txBody>
          <a:bodyPr lIns="0" tIns="0" rIns="0" bIns="0" rtlCol="0" anchor="t">
            <a:spAutoFit/>
          </a:bodyPr>
          <a:lstStyle/>
          <a:p>
            <a:pPr algn="l">
              <a:lnSpc>
                <a:spcPts val="9778"/>
              </a:lnSpc>
            </a:pPr>
            <a:r>
              <a:rPr lang="en-US" sz="6984" b="1">
                <a:solidFill>
                  <a:srgbClr val="38B6FF"/>
                </a:solidFill>
                <a:latin typeface="Garet Bold"/>
                <a:ea typeface="Garet Bold"/>
                <a:cs typeface="Garet Bold"/>
                <a:sym typeface="Garet Bold"/>
              </a:rPr>
              <a:t>Changes in Supply from a graph</a:t>
            </a:r>
          </a:p>
        </p:txBody>
      </p:sp>
      <p:sp>
        <p:nvSpPr>
          <p:cNvPr id="30" name="TextBox 30"/>
          <p:cNvSpPr txBox="1"/>
          <p:nvPr/>
        </p:nvSpPr>
        <p:spPr>
          <a:xfrm>
            <a:off x="612500" y="2203005"/>
            <a:ext cx="7504469" cy="5919907"/>
          </a:xfrm>
          <a:prstGeom prst="rect">
            <a:avLst/>
          </a:prstGeom>
        </p:spPr>
        <p:txBody>
          <a:bodyPr lIns="0" tIns="0" rIns="0" bIns="0" rtlCol="0" anchor="t">
            <a:spAutoFit/>
          </a:bodyPr>
          <a:lstStyle/>
          <a:p>
            <a:pPr algn="l">
              <a:lnSpc>
                <a:spcPts val="3930"/>
              </a:lnSpc>
            </a:pPr>
            <a:r>
              <a:rPr lang="en-US" sz="2807">
                <a:solidFill>
                  <a:srgbClr val="203C48"/>
                </a:solidFill>
                <a:latin typeface="Garet"/>
                <a:ea typeface="Garet"/>
                <a:cs typeface="Garet"/>
                <a:sym typeface="Garet"/>
              </a:rPr>
              <a:t>An artist was willing to put on 3 concerts in a 4,000 seater stadium if prices were €75.</a:t>
            </a:r>
          </a:p>
          <a:p>
            <a:pPr algn="l">
              <a:lnSpc>
                <a:spcPts val="3930"/>
              </a:lnSpc>
            </a:pPr>
            <a:endParaRPr lang="en-US" sz="2807">
              <a:solidFill>
                <a:srgbClr val="203C48"/>
              </a:solidFill>
              <a:latin typeface="Garet"/>
              <a:ea typeface="Garet"/>
              <a:cs typeface="Garet"/>
              <a:sym typeface="Garet"/>
            </a:endParaRPr>
          </a:p>
          <a:p>
            <a:pPr algn="l">
              <a:lnSpc>
                <a:spcPts val="3930"/>
              </a:lnSpc>
            </a:pPr>
            <a:r>
              <a:rPr lang="en-US" sz="2807">
                <a:solidFill>
                  <a:srgbClr val="203C48"/>
                </a:solidFill>
                <a:latin typeface="Garet"/>
                <a:ea typeface="Garet"/>
                <a:cs typeface="Garet"/>
                <a:sym typeface="Garet"/>
              </a:rPr>
              <a:t>If ticket prices increased to €100, the artist would be willing to put on another concert, increasing the supply of tickets from 12,000 to 16,000 for the concerts.</a:t>
            </a:r>
          </a:p>
          <a:p>
            <a:pPr algn="l">
              <a:lnSpc>
                <a:spcPts val="3930"/>
              </a:lnSpc>
            </a:pPr>
            <a:endParaRPr lang="en-US" sz="2807">
              <a:solidFill>
                <a:srgbClr val="203C48"/>
              </a:solidFill>
              <a:latin typeface="Garet"/>
              <a:ea typeface="Garet"/>
              <a:cs typeface="Garet"/>
              <a:sym typeface="Garet"/>
            </a:endParaRPr>
          </a:p>
          <a:p>
            <a:pPr algn="l">
              <a:lnSpc>
                <a:spcPts val="3930"/>
              </a:lnSpc>
            </a:pPr>
            <a:r>
              <a:rPr lang="en-US" sz="2807">
                <a:solidFill>
                  <a:srgbClr val="203C48"/>
                </a:solidFill>
                <a:latin typeface="Garet"/>
                <a:ea typeface="Garet"/>
                <a:cs typeface="Garet"/>
                <a:sym typeface="Garet"/>
              </a:rPr>
              <a:t>A change in the price of a good or service will cause a movement along a supply curve.</a:t>
            </a:r>
          </a:p>
        </p:txBody>
      </p:sp>
      <p:grpSp>
        <p:nvGrpSpPr>
          <p:cNvPr id="31" name="Group 31"/>
          <p:cNvGrpSpPr/>
          <p:nvPr/>
        </p:nvGrpSpPr>
        <p:grpSpPr>
          <a:xfrm rot="5400000">
            <a:off x="9133326" y="3583605"/>
            <a:ext cx="563639" cy="464173"/>
            <a:chOff x="0" y="0"/>
            <a:chExt cx="647700" cy="533400"/>
          </a:xfrm>
        </p:grpSpPr>
        <p:sp>
          <p:nvSpPr>
            <p:cNvPr id="32" name="Freeform 32"/>
            <p:cNvSpPr/>
            <p:nvPr/>
          </p:nvSpPr>
          <p:spPr>
            <a:xfrm>
              <a:off x="0" y="0"/>
              <a:ext cx="647700" cy="533400"/>
            </a:xfrm>
            <a:custGeom>
              <a:avLst/>
              <a:gdLst/>
              <a:ahLst/>
              <a:cxnLst/>
              <a:rect l="l" t="t" r="r" b="b"/>
              <a:pathLst>
                <a:path w="647700" h="533400">
                  <a:moveTo>
                    <a:pt x="239386" y="166418"/>
                  </a:moveTo>
                  <a:lnTo>
                    <a:pt x="647700" y="166418"/>
                  </a:lnTo>
                  <a:lnTo>
                    <a:pt x="647700" y="366942"/>
                  </a:lnTo>
                  <a:lnTo>
                    <a:pt x="239373" y="366942"/>
                  </a:lnTo>
                  <a:lnTo>
                    <a:pt x="302255" y="533400"/>
                  </a:lnTo>
                  <a:lnTo>
                    <a:pt x="0" y="266700"/>
                  </a:lnTo>
                  <a:lnTo>
                    <a:pt x="302255" y="0"/>
                  </a:lnTo>
                  <a:lnTo>
                    <a:pt x="239386" y="166418"/>
                  </a:lnTo>
                  <a:close/>
                </a:path>
              </a:pathLst>
            </a:custGeom>
            <a:solidFill>
              <a:srgbClr val="02B1FF"/>
            </a:solidFill>
          </p:spPr>
          <p:txBody>
            <a:bodyPr/>
            <a:lstStyle/>
            <a:p>
              <a:endParaRPr lang="en-US"/>
            </a:p>
          </p:txBody>
        </p:sp>
        <p:sp>
          <p:nvSpPr>
            <p:cNvPr id="33" name="TextBox 33"/>
            <p:cNvSpPr txBox="1"/>
            <p:nvPr/>
          </p:nvSpPr>
          <p:spPr>
            <a:xfrm>
              <a:off x="120650" y="107950"/>
              <a:ext cx="527050" cy="260350"/>
            </a:xfrm>
            <a:prstGeom prst="rect">
              <a:avLst/>
            </a:prstGeom>
          </p:spPr>
          <p:txBody>
            <a:bodyPr lIns="50800" tIns="50800" rIns="50800" bIns="50800" rtlCol="0" anchor="ctr"/>
            <a:lstStyle/>
            <a:p>
              <a:pPr algn="ctr">
                <a:lnSpc>
                  <a:spcPts val="1960"/>
                </a:lnSpc>
              </a:pPr>
              <a:endParaRPr/>
            </a:p>
          </p:txBody>
        </p:sp>
      </p:grpSp>
      <p:sp>
        <p:nvSpPr>
          <p:cNvPr id="34" name="AutoShape 34"/>
          <p:cNvSpPr/>
          <p:nvPr/>
        </p:nvSpPr>
        <p:spPr>
          <a:xfrm>
            <a:off x="10218896" y="3619596"/>
            <a:ext cx="3749044" cy="0"/>
          </a:xfrm>
          <a:prstGeom prst="line">
            <a:avLst/>
          </a:prstGeom>
          <a:ln w="38100" cap="flat">
            <a:solidFill>
              <a:srgbClr val="38B6FF"/>
            </a:solidFill>
            <a:prstDash val="sysDash"/>
            <a:headEnd type="none" w="sm" len="sm"/>
            <a:tailEnd type="none" w="sm" len="sm"/>
          </a:ln>
        </p:spPr>
        <p:txBody>
          <a:bodyPr/>
          <a:lstStyle/>
          <a:p>
            <a:endParaRPr lang="en-US"/>
          </a:p>
        </p:txBody>
      </p:sp>
      <p:sp>
        <p:nvSpPr>
          <p:cNvPr id="35" name="AutoShape 35"/>
          <p:cNvSpPr/>
          <p:nvPr/>
        </p:nvSpPr>
        <p:spPr>
          <a:xfrm flipH="1" flipV="1">
            <a:off x="13986989" y="3619596"/>
            <a:ext cx="0" cy="2253870"/>
          </a:xfrm>
          <a:prstGeom prst="line">
            <a:avLst/>
          </a:prstGeom>
          <a:ln w="38100" cap="flat">
            <a:solidFill>
              <a:srgbClr val="38B6FF"/>
            </a:solidFill>
            <a:prstDash val="sysDash"/>
            <a:headEnd type="none" w="sm" len="sm"/>
            <a:tailEnd type="none" w="sm" len="sm"/>
          </a:ln>
        </p:spPr>
        <p:txBody>
          <a:bodyPr/>
          <a:lstStyle/>
          <a:p>
            <a:endParaRPr lang="en-US"/>
          </a:p>
        </p:txBody>
      </p:sp>
      <p:grpSp>
        <p:nvGrpSpPr>
          <p:cNvPr id="36" name="Group 36"/>
          <p:cNvGrpSpPr/>
          <p:nvPr/>
        </p:nvGrpSpPr>
        <p:grpSpPr>
          <a:xfrm>
            <a:off x="13641947" y="5873466"/>
            <a:ext cx="690084" cy="425887"/>
            <a:chOff x="0" y="0"/>
            <a:chExt cx="1034849" cy="638660"/>
          </a:xfrm>
        </p:grpSpPr>
        <p:sp>
          <p:nvSpPr>
            <p:cNvPr id="37" name="Freeform 37"/>
            <p:cNvSpPr/>
            <p:nvPr/>
          </p:nvSpPr>
          <p:spPr>
            <a:xfrm>
              <a:off x="0" y="0"/>
              <a:ext cx="1034849" cy="638660"/>
            </a:xfrm>
            <a:custGeom>
              <a:avLst/>
              <a:gdLst/>
              <a:ahLst/>
              <a:cxnLst/>
              <a:rect l="l" t="t" r="r" b="b"/>
              <a:pathLst>
                <a:path w="1034849" h="638660">
                  <a:moveTo>
                    <a:pt x="517424" y="0"/>
                  </a:moveTo>
                  <a:cubicBezTo>
                    <a:pt x="231659" y="0"/>
                    <a:pt x="0" y="142969"/>
                    <a:pt x="0" y="319330"/>
                  </a:cubicBezTo>
                  <a:cubicBezTo>
                    <a:pt x="0" y="495691"/>
                    <a:pt x="231659" y="638660"/>
                    <a:pt x="517424" y="638660"/>
                  </a:cubicBezTo>
                  <a:cubicBezTo>
                    <a:pt x="803190" y="638660"/>
                    <a:pt x="1034849" y="495691"/>
                    <a:pt x="1034849" y="319330"/>
                  </a:cubicBezTo>
                  <a:cubicBezTo>
                    <a:pt x="1034849" y="142969"/>
                    <a:pt x="803190" y="0"/>
                    <a:pt x="517424" y="0"/>
                  </a:cubicBezTo>
                  <a:close/>
                </a:path>
              </a:pathLst>
            </a:custGeom>
            <a:solidFill>
              <a:srgbClr val="02B1FF">
                <a:alpha val="35686"/>
              </a:srgbClr>
            </a:solidFill>
            <a:ln w="38100" cap="sq">
              <a:solidFill>
                <a:srgbClr val="203D48">
                  <a:alpha val="35686"/>
                </a:srgbClr>
              </a:solidFill>
              <a:prstDash val="solid"/>
              <a:miter/>
            </a:ln>
          </p:spPr>
          <p:txBody>
            <a:bodyPr/>
            <a:lstStyle/>
            <a:p>
              <a:endParaRPr lang="en-US"/>
            </a:p>
          </p:txBody>
        </p:sp>
        <p:sp>
          <p:nvSpPr>
            <p:cNvPr id="38" name="TextBox 38"/>
            <p:cNvSpPr txBox="1"/>
            <p:nvPr/>
          </p:nvSpPr>
          <p:spPr>
            <a:xfrm>
              <a:off x="97017" y="2724"/>
              <a:ext cx="840815" cy="576061"/>
            </a:xfrm>
            <a:prstGeom prst="rect">
              <a:avLst/>
            </a:prstGeom>
          </p:spPr>
          <p:txBody>
            <a:bodyPr lIns="50800" tIns="50800" rIns="50800" bIns="50800" rtlCol="0" anchor="ctr"/>
            <a:lstStyle/>
            <a:p>
              <a:pPr algn="ctr">
                <a:lnSpc>
                  <a:spcPts val="1960"/>
                </a:lnSpc>
              </a:pPr>
              <a:endParaRPr/>
            </a:p>
          </p:txBody>
        </p:sp>
      </p:grpSp>
      <p:grpSp>
        <p:nvGrpSpPr>
          <p:cNvPr id="39" name="Group 39"/>
          <p:cNvGrpSpPr/>
          <p:nvPr/>
        </p:nvGrpSpPr>
        <p:grpSpPr>
          <a:xfrm rot="-10800000">
            <a:off x="13244308" y="6160059"/>
            <a:ext cx="563639" cy="464173"/>
            <a:chOff x="0" y="0"/>
            <a:chExt cx="647700" cy="533400"/>
          </a:xfrm>
        </p:grpSpPr>
        <p:sp>
          <p:nvSpPr>
            <p:cNvPr id="40" name="Freeform 40"/>
            <p:cNvSpPr/>
            <p:nvPr/>
          </p:nvSpPr>
          <p:spPr>
            <a:xfrm>
              <a:off x="0" y="0"/>
              <a:ext cx="647700" cy="533400"/>
            </a:xfrm>
            <a:custGeom>
              <a:avLst/>
              <a:gdLst/>
              <a:ahLst/>
              <a:cxnLst/>
              <a:rect l="l" t="t" r="r" b="b"/>
              <a:pathLst>
                <a:path w="647700" h="533400">
                  <a:moveTo>
                    <a:pt x="239386" y="166418"/>
                  </a:moveTo>
                  <a:lnTo>
                    <a:pt x="647700" y="166418"/>
                  </a:lnTo>
                  <a:lnTo>
                    <a:pt x="647700" y="366942"/>
                  </a:lnTo>
                  <a:lnTo>
                    <a:pt x="239373" y="366942"/>
                  </a:lnTo>
                  <a:lnTo>
                    <a:pt x="302255" y="533400"/>
                  </a:lnTo>
                  <a:lnTo>
                    <a:pt x="0" y="266700"/>
                  </a:lnTo>
                  <a:lnTo>
                    <a:pt x="302255" y="0"/>
                  </a:lnTo>
                  <a:lnTo>
                    <a:pt x="239386" y="166418"/>
                  </a:lnTo>
                  <a:close/>
                </a:path>
              </a:pathLst>
            </a:custGeom>
            <a:solidFill>
              <a:srgbClr val="02B1FF"/>
            </a:solidFill>
          </p:spPr>
          <p:txBody>
            <a:bodyPr/>
            <a:lstStyle/>
            <a:p>
              <a:endParaRPr lang="en-US"/>
            </a:p>
          </p:txBody>
        </p:sp>
        <p:sp>
          <p:nvSpPr>
            <p:cNvPr id="41" name="TextBox 41"/>
            <p:cNvSpPr txBox="1"/>
            <p:nvPr/>
          </p:nvSpPr>
          <p:spPr>
            <a:xfrm>
              <a:off x="120650" y="107950"/>
              <a:ext cx="527050" cy="260350"/>
            </a:xfrm>
            <a:prstGeom prst="rect">
              <a:avLst/>
            </a:prstGeom>
          </p:spPr>
          <p:txBody>
            <a:bodyPr lIns="50800" tIns="50800" rIns="50800" bIns="50800" rtlCol="0" anchor="ctr"/>
            <a:lstStyle/>
            <a:p>
              <a:pPr algn="ctr">
                <a:lnSpc>
                  <a:spcPts val="1960"/>
                </a:lnSpc>
              </a:pPr>
              <a:endParaRPr/>
            </a:p>
          </p:txBody>
        </p:sp>
      </p:grpSp>
      <p:sp>
        <p:nvSpPr>
          <p:cNvPr id="42" name="TextBox 42"/>
          <p:cNvSpPr txBox="1"/>
          <p:nvPr/>
        </p:nvSpPr>
        <p:spPr>
          <a:xfrm>
            <a:off x="12329249" y="3090491"/>
            <a:ext cx="1478698" cy="290986"/>
          </a:xfrm>
          <a:prstGeom prst="rect">
            <a:avLst/>
          </a:prstGeom>
        </p:spPr>
        <p:txBody>
          <a:bodyPr lIns="0" tIns="0" rIns="0" bIns="0" rtlCol="0" anchor="t">
            <a:spAutoFit/>
          </a:bodyPr>
          <a:lstStyle/>
          <a:p>
            <a:pPr algn="l">
              <a:lnSpc>
                <a:spcPts val="2421"/>
              </a:lnSpc>
            </a:pPr>
            <a:r>
              <a:rPr lang="en-US" sz="1729">
                <a:solidFill>
                  <a:srgbClr val="F32201"/>
                </a:solidFill>
                <a:latin typeface="League Spartan"/>
                <a:ea typeface="League Spartan"/>
                <a:cs typeface="League Spartan"/>
                <a:sym typeface="League Spartan"/>
              </a:rPr>
              <a:t>movement</a:t>
            </a:r>
          </a:p>
        </p:txBody>
      </p:sp>
      <p:sp>
        <p:nvSpPr>
          <p:cNvPr id="43" name="Freeform 43"/>
          <p:cNvSpPr/>
          <p:nvPr/>
        </p:nvSpPr>
        <p:spPr>
          <a:xfrm rot="-1870311">
            <a:off x="12995780" y="3552204"/>
            <a:ext cx="792337" cy="283260"/>
          </a:xfrm>
          <a:custGeom>
            <a:avLst/>
            <a:gdLst/>
            <a:ahLst/>
            <a:cxnLst/>
            <a:rect l="l" t="t" r="r" b="b"/>
            <a:pathLst>
              <a:path w="792337" h="283260">
                <a:moveTo>
                  <a:pt x="0" y="0"/>
                </a:moveTo>
                <a:lnTo>
                  <a:pt x="792336" y="0"/>
                </a:lnTo>
                <a:lnTo>
                  <a:pt x="792336" y="283260"/>
                </a:lnTo>
                <a:lnTo>
                  <a:pt x="0" y="283260"/>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44" name="TextBox 44"/>
          <p:cNvSpPr txBox="1"/>
          <p:nvPr/>
        </p:nvSpPr>
        <p:spPr>
          <a:xfrm>
            <a:off x="8524779" y="7517145"/>
            <a:ext cx="9734646" cy="543458"/>
          </a:xfrm>
          <a:prstGeom prst="rect">
            <a:avLst/>
          </a:prstGeom>
        </p:spPr>
        <p:txBody>
          <a:bodyPr lIns="0" tIns="0" rIns="0" bIns="0" rtlCol="0" anchor="t">
            <a:spAutoFit/>
          </a:bodyPr>
          <a:lstStyle/>
          <a:p>
            <a:pPr algn="l">
              <a:lnSpc>
                <a:spcPts val="4486"/>
              </a:lnSpc>
            </a:pPr>
            <a:r>
              <a:rPr lang="en-US" sz="3204" b="1">
                <a:solidFill>
                  <a:srgbClr val="203D48"/>
                </a:solidFill>
                <a:latin typeface="League Spartan"/>
                <a:ea typeface="League Spartan"/>
                <a:cs typeface="League Spartan"/>
                <a:sym typeface="League Spartan"/>
              </a:rPr>
              <a:t>When prices rise, the quantity supplied rise</a:t>
            </a:r>
          </a:p>
        </p:txBody>
      </p:sp>
      <p:grpSp>
        <p:nvGrpSpPr>
          <p:cNvPr id="45" name="Group 45"/>
          <p:cNvGrpSpPr/>
          <p:nvPr/>
        </p:nvGrpSpPr>
        <p:grpSpPr>
          <a:xfrm>
            <a:off x="9647232" y="3381477"/>
            <a:ext cx="462692" cy="462692"/>
            <a:chOff x="0" y="0"/>
            <a:chExt cx="812800" cy="812800"/>
          </a:xfrm>
        </p:grpSpPr>
        <p:sp>
          <p:nvSpPr>
            <p:cNvPr id="46" name="Freeform 4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38B6FF">
                <a:alpha val="35686"/>
              </a:srgbClr>
            </a:solidFill>
            <a:ln w="38100" cap="sq">
              <a:solidFill>
                <a:srgbClr val="203D48">
                  <a:alpha val="35686"/>
                </a:srgbClr>
              </a:solidFill>
              <a:prstDash val="solid"/>
              <a:miter/>
            </a:ln>
          </p:spPr>
          <p:txBody>
            <a:bodyPr/>
            <a:lstStyle/>
            <a:p>
              <a:endParaRPr lang="en-US"/>
            </a:p>
          </p:txBody>
        </p:sp>
        <p:sp>
          <p:nvSpPr>
            <p:cNvPr id="47" name="TextBox 47"/>
            <p:cNvSpPr txBox="1"/>
            <p:nvPr/>
          </p:nvSpPr>
          <p:spPr>
            <a:xfrm>
              <a:off x="76200" y="19050"/>
              <a:ext cx="660400" cy="717550"/>
            </a:xfrm>
            <a:prstGeom prst="rect">
              <a:avLst/>
            </a:prstGeom>
          </p:spPr>
          <p:txBody>
            <a:bodyPr lIns="50800" tIns="50800" rIns="50800" bIns="50800" rtlCol="0" anchor="ctr"/>
            <a:lstStyle/>
            <a:p>
              <a:pPr algn="ctr">
                <a:lnSpc>
                  <a:spcPts val="1960"/>
                </a:lnSpc>
              </a:pPr>
              <a:endParaRPr/>
            </a:p>
          </p:txBody>
        </p:sp>
      </p:gr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9968777" y="1967777"/>
            <a:ext cx="802671" cy="15835774"/>
            <a:chOff x="0" y="0"/>
            <a:chExt cx="182880" cy="3608017"/>
          </a:xfrm>
        </p:grpSpPr>
        <p:sp>
          <p:nvSpPr>
            <p:cNvPr id="3" name="Freeform 3"/>
            <p:cNvSpPr/>
            <p:nvPr/>
          </p:nvSpPr>
          <p:spPr>
            <a:xfrm>
              <a:off x="0" y="0"/>
              <a:ext cx="182880" cy="3608017"/>
            </a:xfrm>
            <a:custGeom>
              <a:avLst/>
              <a:gdLst/>
              <a:ahLst/>
              <a:cxnLst/>
              <a:rect l="l" t="t" r="r" b="b"/>
              <a:pathLst>
                <a:path w="182880" h="3608017">
                  <a:moveTo>
                    <a:pt x="0" y="0"/>
                  </a:moveTo>
                  <a:lnTo>
                    <a:pt x="182880" y="0"/>
                  </a:lnTo>
                  <a:lnTo>
                    <a:pt x="182880" y="3608017"/>
                  </a:lnTo>
                  <a:lnTo>
                    <a:pt x="0" y="3608017"/>
                  </a:lnTo>
                  <a:close/>
                </a:path>
              </a:pathLst>
            </a:custGeom>
            <a:solidFill>
              <a:srgbClr val="203D48"/>
            </a:solidFill>
          </p:spPr>
          <p:txBody>
            <a:bodyPr/>
            <a:lstStyle/>
            <a:p>
              <a:endParaRPr lang="en-US"/>
            </a:p>
          </p:txBody>
        </p:sp>
        <p:sp>
          <p:nvSpPr>
            <p:cNvPr id="4" name="TextBox 4"/>
            <p:cNvSpPr txBox="1"/>
            <p:nvPr/>
          </p:nvSpPr>
          <p:spPr>
            <a:xfrm>
              <a:off x="0" y="-57150"/>
              <a:ext cx="182880" cy="3665167"/>
            </a:xfrm>
            <a:prstGeom prst="rect">
              <a:avLst/>
            </a:prstGeom>
          </p:spPr>
          <p:txBody>
            <a:bodyPr lIns="50800" tIns="50800" rIns="50800" bIns="50800" rtlCol="0" anchor="ctr"/>
            <a:lstStyle/>
            <a:p>
              <a:pPr algn="ctr">
                <a:lnSpc>
                  <a:spcPts val="1960"/>
                </a:lnSpc>
              </a:pPr>
              <a:endParaRPr/>
            </a:p>
          </p:txBody>
        </p:sp>
      </p:grpSp>
      <p:grpSp>
        <p:nvGrpSpPr>
          <p:cNvPr id="5" name="Group 5"/>
          <p:cNvGrpSpPr/>
          <p:nvPr/>
        </p:nvGrpSpPr>
        <p:grpSpPr>
          <a:xfrm rot="-5400000">
            <a:off x="824777" y="8659552"/>
            <a:ext cx="802671" cy="2452226"/>
            <a:chOff x="0" y="0"/>
            <a:chExt cx="182880" cy="558714"/>
          </a:xfrm>
        </p:grpSpPr>
        <p:sp>
          <p:nvSpPr>
            <p:cNvPr id="6" name="Freeform 6"/>
            <p:cNvSpPr/>
            <p:nvPr/>
          </p:nvSpPr>
          <p:spPr>
            <a:xfrm>
              <a:off x="0" y="0"/>
              <a:ext cx="182880" cy="558714"/>
            </a:xfrm>
            <a:custGeom>
              <a:avLst/>
              <a:gdLst/>
              <a:ahLst/>
              <a:cxnLst/>
              <a:rect l="l" t="t" r="r" b="b"/>
              <a:pathLst>
                <a:path w="182880" h="558714">
                  <a:moveTo>
                    <a:pt x="0" y="0"/>
                  </a:moveTo>
                  <a:lnTo>
                    <a:pt x="182880" y="0"/>
                  </a:lnTo>
                  <a:lnTo>
                    <a:pt x="182880" y="558714"/>
                  </a:lnTo>
                  <a:lnTo>
                    <a:pt x="0" y="558714"/>
                  </a:lnTo>
                  <a:close/>
                </a:path>
              </a:pathLst>
            </a:custGeom>
            <a:solidFill>
              <a:srgbClr val="38B6FF"/>
            </a:solidFill>
          </p:spPr>
          <p:txBody>
            <a:bodyPr/>
            <a:lstStyle/>
            <a:p>
              <a:endParaRPr lang="en-US"/>
            </a:p>
          </p:txBody>
        </p:sp>
        <p:sp>
          <p:nvSpPr>
            <p:cNvPr id="7" name="TextBox 7"/>
            <p:cNvSpPr txBox="1"/>
            <p:nvPr/>
          </p:nvSpPr>
          <p:spPr>
            <a:xfrm>
              <a:off x="0" y="-57150"/>
              <a:ext cx="182880" cy="615864"/>
            </a:xfrm>
            <a:prstGeom prst="rect">
              <a:avLst/>
            </a:prstGeom>
          </p:spPr>
          <p:txBody>
            <a:bodyPr lIns="50800" tIns="50800" rIns="50800" bIns="50800" rtlCol="0" anchor="ctr"/>
            <a:lstStyle/>
            <a:p>
              <a:pPr algn="ctr">
                <a:lnSpc>
                  <a:spcPts val="1960"/>
                </a:lnSpc>
              </a:pPr>
              <a:endParaRPr/>
            </a:p>
          </p:txBody>
        </p:sp>
      </p:grpSp>
      <p:sp>
        <p:nvSpPr>
          <p:cNvPr id="8" name="Freeform 8"/>
          <p:cNvSpPr/>
          <p:nvPr/>
        </p:nvSpPr>
        <p:spPr>
          <a:xfrm rot="-597275">
            <a:off x="-3368911" y="-2959270"/>
            <a:ext cx="4075990" cy="4075990"/>
          </a:xfrm>
          <a:custGeom>
            <a:avLst/>
            <a:gdLst/>
            <a:ahLst/>
            <a:cxnLst/>
            <a:rect l="l" t="t" r="r" b="b"/>
            <a:pathLst>
              <a:path w="4075990" h="4075990">
                <a:moveTo>
                  <a:pt x="0" y="0"/>
                </a:moveTo>
                <a:lnTo>
                  <a:pt x="4075990" y="0"/>
                </a:lnTo>
                <a:lnTo>
                  <a:pt x="4075990" y="4075989"/>
                </a:lnTo>
                <a:lnTo>
                  <a:pt x="0" y="407598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9" name="TextBox 9"/>
          <p:cNvSpPr txBox="1"/>
          <p:nvPr/>
        </p:nvSpPr>
        <p:spPr>
          <a:xfrm>
            <a:off x="1028700" y="704680"/>
            <a:ext cx="16009683" cy="1069088"/>
          </a:xfrm>
          <a:prstGeom prst="rect">
            <a:avLst/>
          </a:prstGeom>
        </p:spPr>
        <p:txBody>
          <a:bodyPr lIns="0" tIns="0" rIns="0" bIns="0" rtlCol="0" anchor="t">
            <a:spAutoFit/>
          </a:bodyPr>
          <a:lstStyle/>
          <a:p>
            <a:pPr algn="l">
              <a:lnSpc>
                <a:spcPts val="8798"/>
              </a:lnSpc>
            </a:pPr>
            <a:r>
              <a:rPr lang="en-US" sz="6284" b="1">
                <a:solidFill>
                  <a:srgbClr val="38B6FF"/>
                </a:solidFill>
                <a:latin typeface="Garet Bold"/>
                <a:ea typeface="Garet Bold"/>
                <a:cs typeface="Garet Bold"/>
                <a:sym typeface="Garet Bold"/>
              </a:rPr>
              <a:t>Increase in supply - rightward shift</a:t>
            </a:r>
          </a:p>
        </p:txBody>
      </p:sp>
      <p:grpSp>
        <p:nvGrpSpPr>
          <p:cNvPr id="10" name="Group 10"/>
          <p:cNvGrpSpPr/>
          <p:nvPr/>
        </p:nvGrpSpPr>
        <p:grpSpPr>
          <a:xfrm rot="-5400000">
            <a:off x="16670603" y="-571804"/>
            <a:ext cx="893192" cy="2170151"/>
            <a:chOff x="0" y="0"/>
            <a:chExt cx="1190923" cy="2893535"/>
          </a:xfrm>
        </p:grpSpPr>
        <p:grpSp>
          <p:nvGrpSpPr>
            <p:cNvPr id="11" name="Group 11"/>
            <p:cNvGrpSpPr/>
            <p:nvPr/>
          </p:nvGrpSpPr>
          <p:grpSpPr>
            <a:xfrm>
              <a:off x="141517" y="2519095"/>
              <a:ext cx="1028813" cy="374440"/>
              <a:chOff x="0" y="0"/>
              <a:chExt cx="1886901" cy="686745"/>
            </a:xfrm>
          </p:grpSpPr>
          <p:sp>
            <p:nvSpPr>
              <p:cNvPr id="12" name="Freeform 12"/>
              <p:cNvSpPr/>
              <p:nvPr/>
            </p:nvSpPr>
            <p:spPr>
              <a:xfrm>
                <a:off x="0" y="0"/>
                <a:ext cx="1886901" cy="686745"/>
              </a:xfrm>
              <a:custGeom>
                <a:avLst/>
                <a:gdLst/>
                <a:ahLst/>
                <a:cxnLst/>
                <a:rect l="l" t="t" r="r" b="b"/>
                <a:pathLst>
                  <a:path w="1886901" h="686745">
                    <a:moveTo>
                      <a:pt x="343372" y="0"/>
                    </a:moveTo>
                    <a:lnTo>
                      <a:pt x="1543529" y="0"/>
                    </a:lnTo>
                    <a:cubicBezTo>
                      <a:pt x="1733168" y="0"/>
                      <a:pt x="1886901" y="153733"/>
                      <a:pt x="1886901" y="343372"/>
                    </a:cubicBezTo>
                    <a:lnTo>
                      <a:pt x="1886901" y="343372"/>
                    </a:lnTo>
                    <a:cubicBezTo>
                      <a:pt x="1886901" y="533012"/>
                      <a:pt x="1733168" y="686745"/>
                      <a:pt x="1543529" y="686745"/>
                    </a:cubicBezTo>
                    <a:lnTo>
                      <a:pt x="343372" y="686745"/>
                    </a:lnTo>
                    <a:cubicBezTo>
                      <a:pt x="153733" y="686745"/>
                      <a:pt x="0" y="533012"/>
                      <a:pt x="0" y="343372"/>
                    </a:cubicBezTo>
                    <a:lnTo>
                      <a:pt x="0" y="343372"/>
                    </a:lnTo>
                    <a:cubicBezTo>
                      <a:pt x="0" y="153733"/>
                      <a:pt x="153733" y="0"/>
                      <a:pt x="343372" y="0"/>
                    </a:cubicBezTo>
                    <a:close/>
                  </a:path>
                </a:pathLst>
              </a:custGeom>
              <a:solidFill>
                <a:srgbClr val="94E3FF"/>
              </a:solidFill>
              <a:ln cap="rnd">
                <a:noFill/>
                <a:prstDash val="solid"/>
                <a:round/>
              </a:ln>
            </p:spPr>
            <p:txBody>
              <a:bodyPr/>
              <a:lstStyle/>
              <a:p>
                <a:endParaRPr lang="en-US"/>
              </a:p>
            </p:txBody>
          </p:sp>
          <p:sp>
            <p:nvSpPr>
              <p:cNvPr id="13" name="TextBox 13"/>
              <p:cNvSpPr txBox="1"/>
              <p:nvPr/>
            </p:nvSpPr>
            <p:spPr>
              <a:xfrm>
                <a:off x="0" y="-9525"/>
                <a:ext cx="1886901" cy="696270"/>
              </a:xfrm>
              <a:prstGeom prst="rect">
                <a:avLst/>
              </a:prstGeom>
            </p:spPr>
            <p:txBody>
              <a:bodyPr lIns="50800" tIns="50800" rIns="50800" bIns="50800" rtlCol="0" anchor="ctr"/>
              <a:lstStyle/>
              <a:p>
                <a:pPr algn="ctr">
                  <a:lnSpc>
                    <a:spcPts val="308"/>
                  </a:lnSpc>
                </a:pPr>
                <a:endParaRPr/>
              </a:p>
            </p:txBody>
          </p:sp>
        </p:grpSp>
        <p:sp>
          <p:nvSpPr>
            <p:cNvPr id="14" name="TextBox 14"/>
            <p:cNvSpPr txBox="1"/>
            <p:nvPr/>
          </p:nvSpPr>
          <p:spPr>
            <a:xfrm>
              <a:off x="441088" y="2698700"/>
              <a:ext cx="429671" cy="150386"/>
            </a:xfrm>
            <a:prstGeom prst="rect">
              <a:avLst/>
            </a:prstGeom>
          </p:spPr>
          <p:txBody>
            <a:bodyPr lIns="0" tIns="0" rIns="0" bIns="0" rtlCol="0" anchor="t">
              <a:spAutoFit/>
            </a:bodyPr>
            <a:lstStyle/>
            <a:p>
              <a:pPr algn="ctr">
                <a:lnSpc>
                  <a:spcPts val="581"/>
                </a:lnSpc>
              </a:pPr>
              <a:r>
                <a:rPr lang="en-US" sz="1163">
                  <a:solidFill>
                    <a:srgbClr val="203D48"/>
                  </a:solidFill>
                  <a:latin typeface="League Spartan"/>
                  <a:ea typeface="League Spartan"/>
                  <a:cs typeface="League Spartan"/>
                  <a:sym typeface="League Spartan"/>
                </a:rPr>
                <a:t>HUB</a:t>
              </a:r>
            </a:p>
          </p:txBody>
        </p:sp>
        <p:sp>
          <p:nvSpPr>
            <p:cNvPr id="15" name="TextBox 15"/>
            <p:cNvSpPr txBox="1"/>
            <p:nvPr/>
          </p:nvSpPr>
          <p:spPr>
            <a:xfrm rot="5400000">
              <a:off x="-972822" y="972822"/>
              <a:ext cx="2485990" cy="540345"/>
            </a:xfrm>
            <a:prstGeom prst="rect">
              <a:avLst/>
            </a:prstGeom>
          </p:spPr>
          <p:txBody>
            <a:bodyPr lIns="0" tIns="0" rIns="0" bIns="0" rtlCol="0" anchor="t">
              <a:spAutoFit/>
            </a:bodyPr>
            <a:lstStyle/>
            <a:p>
              <a:pPr algn="ctr">
                <a:lnSpc>
                  <a:spcPts val="2752"/>
                </a:lnSpc>
              </a:pPr>
              <a:r>
                <a:rPr lang="en-US" sz="3127" spc="-200">
                  <a:solidFill>
                    <a:srgbClr val="203D48"/>
                  </a:solidFill>
                  <a:latin typeface="League Spartan"/>
                  <a:ea typeface="League Spartan"/>
                  <a:cs typeface="League Spartan"/>
                  <a:sym typeface="League Spartan"/>
                </a:rPr>
                <a:t>BUSINESS</a:t>
              </a:r>
            </a:p>
          </p:txBody>
        </p:sp>
        <p:sp>
          <p:nvSpPr>
            <p:cNvPr id="16" name="TextBox 16"/>
            <p:cNvSpPr txBox="1"/>
            <p:nvPr/>
          </p:nvSpPr>
          <p:spPr>
            <a:xfrm rot="5400000">
              <a:off x="-511064" y="994145"/>
              <a:ext cx="2522727" cy="622797"/>
            </a:xfrm>
            <a:prstGeom prst="rect">
              <a:avLst/>
            </a:prstGeom>
          </p:spPr>
          <p:txBody>
            <a:bodyPr lIns="0" tIns="0" rIns="0" bIns="0" rtlCol="0" anchor="t">
              <a:spAutoFit/>
            </a:bodyPr>
            <a:lstStyle/>
            <a:p>
              <a:pPr algn="l">
                <a:lnSpc>
                  <a:spcPts val="3194"/>
                </a:lnSpc>
              </a:pPr>
              <a:r>
                <a:rPr lang="en-US" sz="3630" spc="-232">
                  <a:solidFill>
                    <a:srgbClr val="203D48"/>
                  </a:solidFill>
                  <a:latin typeface="League Spartan"/>
                  <a:ea typeface="League Spartan"/>
                  <a:cs typeface="League Spartan"/>
                  <a:sym typeface="League Spartan"/>
                </a:rPr>
                <a:t>JC</a:t>
              </a:r>
            </a:p>
          </p:txBody>
        </p:sp>
        <p:sp>
          <p:nvSpPr>
            <p:cNvPr id="17" name="Freeform 17"/>
            <p:cNvSpPr/>
            <p:nvPr/>
          </p:nvSpPr>
          <p:spPr>
            <a:xfrm rot="5400000">
              <a:off x="244242" y="1424020"/>
              <a:ext cx="1379498" cy="513863"/>
            </a:xfrm>
            <a:custGeom>
              <a:avLst/>
              <a:gdLst/>
              <a:ahLst/>
              <a:cxnLst/>
              <a:rect l="l" t="t" r="r" b="b"/>
              <a:pathLst>
                <a:path w="1379498" h="513863">
                  <a:moveTo>
                    <a:pt x="0" y="0"/>
                  </a:moveTo>
                  <a:lnTo>
                    <a:pt x="1379498" y="0"/>
                  </a:lnTo>
                  <a:lnTo>
                    <a:pt x="1379498" y="513863"/>
                  </a:lnTo>
                  <a:lnTo>
                    <a:pt x="0" y="51386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sp>
        <p:nvSpPr>
          <p:cNvPr id="18" name="Freeform 18"/>
          <p:cNvSpPr/>
          <p:nvPr/>
        </p:nvSpPr>
        <p:spPr>
          <a:xfrm>
            <a:off x="8065116" y="2132139"/>
            <a:ext cx="8674628" cy="5020441"/>
          </a:xfrm>
          <a:custGeom>
            <a:avLst/>
            <a:gdLst/>
            <a:ahLst/>
            <a:cxnLst/>
            <a:rect l="l" t="t" r="r" b="b"/>
            <a:pathLst>
              <a:path w="8674628" h="5020441">
                <a:moveTo>
                  <a:pt x="0" y="0"/>
                </a:moveTo>
                <a:lnTo>
                  <a:pt x="8674627" y="0"/>
                </a:lnTo>
                <a:lnTo>
                  <a:pt x="8674627" y="5020440"/>
                </a:lnTo>
                <a:lnTo>
                  <a:pt x="0" y="5020440"/>
                </a:lnTo>
                <a:lnTo>
                  <a:pt x="0" y="0"/>
                </a:lnTo>
                <a:close/>
              </a:path>
            </a:pathLst>
          </a:custGeom>
          <a:blipFill>
            <a:blip r:embed="rId4"/>
            <a:stretch>
              <a:fillRect/>
            </a:stretch>
          </a:blipFill>
        </p:spPr>
        <p:txBody>
          <a:bodyPr/>
          <a:lstStyle/>
          <a:p>
            <a:endParaRPr lang="en-US"/>
          </a:p>
        </p:txBody>
      </p:sp>
      <p:grpSp>
        <p:nvGrpSpPr>
          <p:cNvPr id="19" name="Group 19"/>
          <p:cNvGrpSpPr/>
          <p:nvPr/>
        </p:nvGrpSpPr>
        <p:grpSpPr>
          <a:xfrm rot="-10800000">
            <a:off x="11163991" y="5162550"/>
            <a:ext cx="316937" cy="261007"/>
            <a:chOff x="0" y="0"/>
            <a:chExt cx="647700" cy="533400"/>
          </a:xfrm>
        </p:grpSpPr>
        <p:sp>
          <p:nvSpPr>
            <p:cNvPr id="20" name="Freeform 20"/>
            <p:cNvSpPr/>
            <p:nvPr/>
          </p:nvSpPr>
          <p:spPr>
            <a:xfrm>
              <a:off x="0" y="0"/>
              <a:ext cx="647700" cy="533400"/>
            </a:xfrm>
            <a:custGeom>
              <a:avLst/>
              <a:gdLst/>
              <a:ahLst/>
              <a:cxnLst/>
              <a:rect l="l" t="t" r="r" b="b"/>
              <a:pathLst>
                <a:path w="647700" h="533400">
                  <a:moveTo>
                    <a:pt x="239386" y="166418"/>
                  </a:moveTo>
                  <a:lnTo>
                    <a:pt x="647700" y="166418"/>
                  </a:lnTo>
                  <a:lnTo>
                    <a:pt x="647700" y="366942"/>
                  </a:lnTo>
                  <a:lnTo>
                    <a:pt x="239373" y="366942"/>
                  </a:lnTo>
                  <a:lnTo>
                    <a:pt x="302255" y="533400"/>
                  </a:lnTo>
                  <a:lnTo>
                    <a:pt x="0" y="266700"/>
                  </a:lnTo>
                  <a:lnTo>
                    <a:pt x="302255" y="0"/>
                  </a:lnTo>
                  <a:lnTo>
                    <a:pt x="239386" y="166418"/>
                  </a:lnTo>
                  <a:close/>
                </a:path>
              </a:pathLst>
            </a:custGeom>
            <a:solidFill>
              <a:srgbClr val="049F84"/>
            </a:solidFill>
          </p:spPr>
          <p:txBody>
            <a:bodyPr/>
            <a:lstStyle/>
            <a:p>
              <a:endParaRPr lang="en-US"/>
            </a:p>
          </p:txBody>
        </p:sp>
        <p:sp>
          <p:nvSpPr>
            <p:cNvPr id="21" name="TextBox 21"/>
            <p:cNvSpPr txBox="1"/>
            <p:nvPr/>
          </p:nvSpPr>
          <p:spPr>
            <a:xfrm>
              <a:off x="120650" y="107950"/>
              <a:ext cx="527050" cy="260350"/>
            </a:xfrm>
            <a:prstGeom prst="rect">
              <a:avLst/>
            </a:prstGeom>
          </p:spPr>
          <p:txBody>
            <a:bodyPr lIns="50800" tIns="50800" rIns="50800" bIns="50800" rtlCol="0" anchor="ctr"/>
            <a:lstStyle/>
            <a:p>
              <a:pPr algn="ctr">
                <a:lnSpc>
                  <a:spcPts val="1960"/>
                </a:lnSpc>
              </a:pPr>
              <a:endParaRPr/>
            </a:p>
          </p:txBody>
        </p:sp>
      </p:grpSp>
      <p:grpSp>
        <p:nvGrpSpPr>
          <p:cNvPr id="22" name="Group 22"/>
          <p:cNvGrpSpPr/>
          <p:nvPr/>
        </p:nvGrpSpPr>
        <p:grpSpPr>
          <a:xfrm rot="-10800000">
            <a:off x="12177487" y="4559480"/>
            <a:ext cx="316937" cy="261007"/>
            <a:chOff x="0" y="0"/>
            <a:chExt cx="647700" cy="533400"/>
          </a:xfrm>
        </p:grpSpPr>
        <p:sp>
          <p:nvSpPr>
            <p:cNvPr id="23" name="Freeform 23"/>
            <p:cNvSpPr/>
            <p:nvPr/>
          </p:nvSpPr>
          <p:spPr>
            <a:xfrm>
              <a:off x="0" y="0"/>
              <a:ext cx="647700" cy="533400"/>
            </a:xfrm>
            <a:custGeom>
              <a:avLst/>
              <a:gdLst/>
              <a:ahLst/>
              <a:cxnLst/>
              <a:rect l="l" t="t" r="r" b="b"/>
              <a:pathLst>
                <a:path w="647700" h="533400">
                  <a:moveTo>
                    <a:pt x="239386" y="166418"/>
                  </a:moveTo>
                  <a:lnTo>
                    <a:pt x="647700" y="166418"/>
                  </a:lnTo>
                  <a:lnTo>
                    <a:pt x="647700" y="366942"/>
                  </a:lnTo>
                  <a:lnTo>
                    <a:pt x="239373" y="366942"/>
                  </a:lnTo>
                  <a:lnTo>
                    <a:pt x="302255" y="533400"/>
                  </a:lnTo>
                  <a:lnTo>
                    <a:pt x="0" y="266700"/>
                  </a:lnTo>
                  <a:lnTo>
                    <a:pt x="302255" y="0"/>
                  </a:lnTo>
                  <a:lnTo>
                    <a:pt x="239386" y="166418"/>
                  </a:lnTo>
                  <a:close/>
                </a:path>
              </a:pathLst>
            </a:custGeom>
            <a:solidFill>
              <a:srgbClr val="049F84"/>
            </a:solidFill>
          </p:spPr>
          <p:txBody>
            <a:bodyPr/>
            <a:lstStyle/>
            <a:p>
              <a:endParaRPr lang="en-US"/>
            </a:p>
          </p:txBody>
        </p:sp>
        <p:sp>
          <p:nvSpPr>
            <p:cNvPr id="24" name="TextBox 24"/>
            <p:cNvSpPr txBox="1"/>
            <p:nvPr/>
          </p:nvSpPr>
          <p:spPr>
            <a:xfrm>
              <a:off x="120650" y="107950"/>
              <a:ext cx="527050" cy="260350"/>
            </a:xfrm>
            <a:prstGeom prst="rect">
              <a:avLst/>
            </a:prstGeom>
          </p:spPr>
          <p:txBody>
            <a:bodyPr lIns="50800" tIns="50800" rIns="50800" bIns="50800" rtlCol="0" anchor="ctr"/>
            <a:lstStyle/>
            <a:p>
              <a:pPr algn="ctr">
                <a:lnSpc>
                  <a:spcPts val="1960"/>
                </a:lnSpc>
              </a:pPr>
              <a:endParaRPr/>
            </a:p>
          </p:txBody>
        </p:sp>
      </p:grpSp>
      <p:grpSp>
        <p:nvGrpSpPr>
          <p:cNvPr id="25" name="Group 25"/>
          <p:cNvGrpSpPr/>
          <p:nvPr/>
        </p:nvGrpSpPr>
        <p:grpSpPr>
          <a:xfrm rot="-10800000">
            <a:off x="13140901" y="3953328"/>
            <a:ext cx="316937" cy="261007"/>
            <a:chOff x="0" y="0"/>
            <a:chExt cx="647700" cy="533400"/>
          </a:xfrm>
        </p:grpSpPr>
        <p:sp>
          <p:nvSpPr>
            <p:cNvPr id="26" name="Freeform 26"/>
            <p:cNvSpPr/>
            <p:nvPr/>
          </p:nvSpPr>
          <p:spPr>
            <a:xfrm>
              <a:off x="0" y="0"/>
              <a:ext cx="647700" cy="533400"/>
            </a:xfrm>
            <a:custGeom>
              <a:avLst/>
              <a:gdLst/>
              <a:ahLst/>
              <a:cxnLst/>
              <a:rect l="l" t="t" r="r" b="b"/>
              <a:pathLst>
                <a:path w="647700" h="533400">
                  <a:moveTo>
                    <a:pt x="239386" y="166418"/>
                  </a:moveTo>
                  <a:lnTo>
                    <a:pt x="647700" y="166418"/>
                  </a:lnTo>
                  <a:lnTo>
                    <a:pt x="647700" y="366942"/>
                  </a:lnTo>
                  <a:lnTo>
                    <a:pt x="239373" y="366942"/>
                  </a:lnTo>
                  <a:lnTo>
                    <a:pt x="302255" y="533400"/>
                  </a:lnTo>
                  <a:lnTo>
                    <a:pt x="0" y="266700"/>
                  </a:lnTo>
                  <a:lnTo>
                    <a:pt x="302255" y="0"/>
                  </a:lnTo>
                  <a:lnTo>
                    <a:pt x="239386" y="166418"/>
                  </a:lnTo>
                  <a:close/>
                </a:path>
              </a:pathLst>
            </a:custGeom>
            <a:solidFill>
              <a:srgbClr val="049F84"/>
            </a:solidFill>
          </p:spPr>
          <p:txBody>
            <a:bodyPr/>
            <a:lstStyle/>
            <a:p>
              <a:endParaRPr lang="en-US"/>
            </a:p>
          </p:txBody>
        </p:sp>
        <p:sp>
          <p:nvSpPr>
            <p:cNvPr id="27" name="TextBox 27"/>
            <p:cNvSpPr txBox="1"/>
            <p:nvPr/>
          </p:nvSpPr>
          <p:spPr>
            <a:xfrm>
              <a:off x="120650" y="107950"/>
              <a:ext cx="527050" cy="260350"/>
            </a:xfrm>
            <a:prstGeom prst="rect">
              <a:avLst/>
            </a:prstGeom>
          </p:spPr>
          <p:txBody>
            <a:bodyPr lIns="50800" tIns="50800" rIns="50800" bIns="50800" rtlCol="0" anchor="ctr"/>
            <a:lstStyle/>
            <a:p>
              <a:pPr algn="ctr">
                <a:lnSpc>
                  <a:spcPts val="1960"/>
                </a:lnSpc>
              </a:pPr>
              <a:endParaRPr/>
            </a:p>
          </p:txBody>
        </p:sp>
      </p:grpSp>
      <p:grpSp>
        <p:nvGrpSpPr>
          <p:cNvPr id="28" name="Group 28"/>
          <p:cNvGrpSpPr/>
          <p:nvPr/>
        </p:nvGrpSpPr>
        <p:grpSpPr>
          <a:xfrm rot="-10800000">
            <a:off x="14127147" y="3347721"/>
            <a:ext cx="316937" cy="261007"/>
            <a:chOff x="0" y="0"/>
            <a:chExt cx="647700" cy="533400"/>
          </a:xfrm>
        </p:grpSpPr>
        <p:sp>
          <p:nvSpPr>
            <p:cNvPr id="29" name="Freeform 29"/>
            <p:cNvSpPr/>
            <p:nvPr/>
          </p:nvSpPr>
          <p:spPr>
            <a:xfrm>
              <a:off x="0" y="0"/>
              <a:ext cx="647700" cy="533400"/>
            </a:xfrm>
            <a:custGeom>
              <a:avLst/>
              <a:gdLst/>
              <a:ahLst/>
              <a:cxnLst/>
              <a:rect l="l" t="t" r="r" b="b"/>
              <a:pathLst>
                <a:path w="647700" h="533400">
                  <a:moveTo>
                    <a:pt x="239386" y="166418"/>
                  </a:moveTo>
                  <a:lnTo>
                    <a:pt x="647700" y="166418"/>
                  </a:lnTo>
                  <a:lnTo>
                    <a:pt x="647700" y="366942"/>
                  </a:lnTo>
                  <a:lnTo>
                    <a:pt x="239373" y="366942"/>
                  </a:lnTo>
                  <a:lnTo>
                    <a:pt x="302255" y="533400"/>
                  </a:lnTo>
                  <a:lnTo>
                    <a:pt x="0" y="266700"/>
                  </a:lnTo>
                  <a:lnTo>
                    <a:pt x="302255" y="0"/>
                  </a:lnTo>
                  <a:lnTo>
                    <a:pt x="239386" y="166418"/>
                  </a:lnTo>
                  <a:close/>
                </a:path>
              </a:pathLst>
            </a:custGeom>
            <a:solidFill>
              <a:srgbClr val="049F84"/>
            </a:solidFill>
          </p:spPr>
          <p:txBody>
            <a:bodyPr/>
            <a:lstStyle/>
            <a:p>
              <a:endParaRPr lang="en-US"/>
            </a:p>
          </p:txBody>
        </p:sp>
        <p:sp>
          <p:nvSpPr>
            <p:cNvPr id="30" name="TextBox 30"/>
            <p:cNvSpPr txBox="1"/>
            <p:nvPr/>
          </p:nvSpPr>
          <p:spPr>
            <a:xfrm>
              <a:off x="120650" y="107950"/>
              <a:ext cx="527050" cy="260350"/>
            </a:xfrm>
            <a:prstGeom prst="rect">
              <a:avLst/>
            </a:prstGeom>
          </p:spPr>
          <p:txBody>
            <a:bodyPr lIns="50800" tIns="50800" rIns="50800" bIns="50800" rtlCol="0" anchor="ctr"/>
            <a:lstStyle/>
            <a:p>
              <a:pPr algn="ctr">
                <a:lnSpc>
                  <a:spcPts val="1960"/>
                </a:lnSpc>
              </a:pPr>
              <a:endParaRPr/>
            </a:p>
          </p:txBody>
        </p:sp>
      </p:grpSp>
      <p:grpSp>
        <p:nvGrpSpPr>
          <p:cNvPr id="31" name="Group 31"/>
          <p:cNvGrpSpPr/>
          <p:nvPr/>
        </p:nvGrpSpPr>
        <p:grpSpPr>
          <a:xfrm rot="-10800000">
            <a:off x="15193766" y="2564937"/>
            <a:ext cx="316937" cy="261007"/>
            <a:chOff x="0" y="0"/>
            <a:chExt cx="647700" cy="533400"/>
          </a:xfrm>
        </p:grpSpPr>
        <p:sp>
          <p:nvSpPr>
            <p:cNvPr id="32" name="Freeform 32"/>
            <p:cNvSpPr/>
            <p:nvPr/>
          </p:nvSpPr>
          <p:spPr>
            <a:xfrm>
              <a:off x="0" y="0"/>
              <a:ext cx="647700" cy="533400"/>
            </a:xfrm>
            <a:custGeom>
              <a:avLst/>
              <a:gdLst/>
              <a:ahLst/>
              <a:cxnLst/>
              <a:rect l="l" t="t" r="r" b="b"/>
              <a:pathLst>
                <a:path w="647700" h="533400">
                  <a:moveTo>
                    <a:pt x="239386" y="166418"/>
                  </a:moveTo>
                  <a:lnTo>
                    <a:pt x="647700" y="166418"/>
                  </a:lnTo>
                  <a:lnTo>
                    <a:pt x="647700" y="366942"/>
                  </a:lnTo>
                  <a:lnTo>
                    <a:pt x="239373" y="366942"/>
                  </a:lnTo>
                  <a:lnTo>
                    <a:pt x="302255" y="533400"/>
                  </a:lnTo>
                  <a:lnTo>
                    <a:pt x="0" y="266700"/>
                  </a:lnTo>
                  <a:lnTo>
                    <a:pt x="302255" y="0"/>
                  </a:lnTo>
                  <a:lnTo>
                    <a:pt x="239386" y="166418"/>
                  </a:lnTo>
                  <a:close/>
                </a:path>
              </a:pathLst>
            </a:custGeom>
            <a:solidFill>
              <a:srgbClr val="049F84"/>
            </a:solidFill>
          </p:spPr>
          <p:txBody>
            <a:bodyPr/>
            <a:lstStyle/>
            <a:p>
              <a:endParaRPr lang="en-US"/>
            </a:p>
          </p:txBody>
        </p:sp>
        <p:sp>
          <p:nvSpPr>
            <p:cNvPr id="33" name="TextBox 33"/>
            <p:cNvSpPr txBox="1"/>
            <p:nvPr/>
          </p:nvSpPr>
          <p:spPr>
            <a:xfrm>
              <a:off x="120650" y="107950"/>
              <a:ext cx="527050" cy="260350"/>
            </a:xfrm>
            <a:prstGeom prst="rect">
              <a:avLst/>
            </a:prstGeom>
          </p:spPr>
          <p:txBody>
            <a:bodyPr lIns="50800" tIns="50800" rIns="50800" bIns="50800" rtlCol="0" anchor="ctr"/>
            <a:lstStyle/>
            <a:p>
              <a:pPr algn="ctr">
                <a:lnSpc>
                  <a:spcPts val="1960"/>
                </a:lnSpc>
              </a:pPr>
              <a:endParaRPr/>
            </a:p>
          </p:txBody>
        </p:sp>
      </p:grpSp>
      <p:sp>
        <p:nvSpPr>
          <p:cNvPr id="34" name="TextBox 34"/>
          <p:cNvSpPr txBox="1"/>
          <p:nvPr/>
        </p:nvSpPr>
        <p:spPr>
          <a:xfrm>
            <a:off x="9144000" y="7197273"/>
            <a:ext cx="7080933" cy="1678854"/>
          </a:xfrm>
          <a:prstGeom prst="rect">
            <a:avLst/>
          </a:prstGeom>
        </p:spPr>
        <p:txBody>
          <a:bodyPr lIns="0" tIns="0" rIns="0" bIns="0" rtlCol="0" anchor="t">
            <a:spAutoFit/>
          </a:bodyPr>
          <a:lstStyle/>
          <a:p>
            <a:pPr algn="l">
              <a:lnSpc>
                <a:spcPts val="4486"/>
              </a:lnSpc>
            </a:pPr>
            <a:r>
              <a:rPr lang="en-US" sz="3204">
                <a:solidFill>
                  <a:srgbClr val="203D48"/>
                </a:solidFill>
                <a:latin typeface="League Spartan"/>
                <a:ea typeface="League Spartan"/>
                <a:cs typeface="League Spartan"/>
                <a:sym typeface="League Spartan"/>
              </a:rPr>
              <a:t>An increase in quantity supplied is shown on a graph by a rightward shift.</a:t>
            </a:r>
          </a:p>
        </p:txBody>
      </p:sp>
      <p:sp>
        <p:nvSpPr>
          <p:cNvPr id="35" name="TextBox 35"/>
          <p:cNvSpPr txBox="1"/>
          <p:nvPr/>
        </p:nvSpPr>
        <p:spPr>
          <a:xfrm>
            <a:off x="1121465" y="2392841"/>
            <a:ext cx="6004384" cy="5424607"/>
          </a:xfrm>
          <a:prstGeom prst="rect">
            <a:avLst/>
          </a:prstGeom>
        </p:spPr>
        <p:txBody>
          <a:bodyPr lIns="0" tIns="0" rIns="0" bIns="0" rtlCol="0" anchor="t">
            <a:spAutoFit/>
          </a:bodyPr>
          <a:lstStyle/>
          <a:p>
            <a:pPr algn="l">
              <a:lnSpc>
                <a:spcPts val="3930"/>
              </a:lnSpc>
            </a:pPr>
            <a:r>
              <a:rPr lang="en-US" sz="2807">
                <a:solidFill>
                  <a:srgbClr val="203C48"/>
                </a:solidFill>
                <a:latin typeface="Garet"/>
                <a:ea typeface="Garet"/>
                <a:cs typeface="Garet"/>
                <a:sym typeface="Garet"/>
              </a:rPr>
              <a:t>An event may occur that increases the quantity supplied of concert tickets without the price changing.</a:t>
            </a:r>
          </a:p>
          <a:p>
            <a:pPr algn="l">
              <a:lnSpc>
                <a:spcPts val="3930"/>
              </a:lnSpc>
            </a:pPr>
            <a:endParaRPr lang="en-US" sz="2807">
              <a:solidFill>
                <a:srgbClr val="203C48"/>
              </a:solidFill>
              <a:latin typeface="Garet"/>
              <a:ea typeface="Garet"/>
              <a:cs typeface="Garet"/>
              <a:sym typeface="Garet"/>
            </a:endParaRPr>
          </a:p>
          <a:p>
            <a:pPr algn="l">
              <a:lnSpc>
                <a:spcPts val="3930"/>
              </a:lnSpc>
            </a:pPr>
            <a:r>
              <a:rPr lang="en-US" sz="2807">
                <a:solidFill>
                  <a:srgbClr val="203C48"/>
                </a:solidFill>
                <a:latin typeface="Garet"/>
                <a:ea typeface="Garet"/>
                <a:cs typeface="Garet"/>
                <a:sym typeface="Garet"/>
              </a:rPr>
              <a:t>E.g. the venue used lowers their costs making it more profitable to put on more concerts</a:t>
            </a:r>
          </a:p>
          <a:p>
            <a:pPr algn="l">
              <a:lnSpc>
                <a:spcPts val="3930"/>
              </a:lnSpc>
            </a:pPr>
            <a:endParaRPr lang="en-US" sz="2807">
              <a:solidFill>
                <a:srgbClr val="203C48"/>
              </a:solidFill>
              <a:latin typeface="Garet"/>
              <a:ea typeface="Garet"/>
              <a:cs typeface="Garet"/>
              <a:sym typeface="Garet"/>
            </a:endParaRPr>
          </a:p>
          <a:p>
            <a:pPr algn="l">
              <a:lnSpc>
                <a:spcPts val="3930"/>
              </a:lnSpc>
            </a:pPr>
            <a:r>
              <a:rPr lang="en-US" sz="2807">
                <a:solidFill>
                  <a:srgbClr val="203C48"/>
                </a:solidFill>
                <a:latin typeface="Garet"/>
                <a:ea typeface="Garet"/>
                <a:cs typeface="Garet"/>
                <a:sym typeface="Garet"/>
              </a:rPr>
              <a:t>This causes the amount supplied at all prices levels to increase.</a:t>
            </a:r>
          </a:p>
        </p:txBody>
      </p:sp>
      <p:sp>
        <p:nvSpPr>
          <p:cNvPr id="36" name="TextBox 36"/>
          <p:cNvSpPr txBox="1"/>
          <p:nvPr/>
        </p:nvSpPr>
        <p:spPr>
          <a:xfrm>
            <a:off x="2752518" y="9591295"/>
            <a:ext cx="1724348" cy="531587"/>
          </a:xfrm>
          <a:prstGeom prst="rect">
            <a:avLst/>
          </a:prstGeom>
        </p:spPr>
        <p:txBody>
          <a:bodyPr lIns="0" tIns="0" rIns="0" bIns="0" rtlCol="0" anchor="t">
            <a:spAutoFit/>
          </a:bodyPr>
          <a:lstStyle/>
          <a:p>
            <a:pPr algn="ctr">
              <a:lnSpc>
                <a:spcPts val="4404"/>
              </a:lnSpc>
            </a:pPr>
            <a:r>
              <a:rPr lang="en-US" sz="3145">
                <a:solidFill>
                  <a:srgbClr val="FFFFFF"/>
                </a:solidFill>
                <a:latin typeface="League Spartan"/>
                <a:ea typeface="League Spartan"/>
                <a:cs typeface="League Spartan"/>
                <a:sym typeface="League Spartan"/>
              </a:rPr>
              <a:t>CH 29:</a:t>
            </a:r>
          </a:p>
        </p:txBody>
      </p:sp>
      <p:sp>
        <p:nvSpPr>
          <p:cNvPr id="37" name="TextBox 37"/>
          <p:cNvSpPr txBox="1"/>
          <p:nvPr/>
        </p:nvSpPr>
        <p:spPr>
          <a:xfrm>
            <a:off x="4781666" y="9515095"/>
            <a:ext cx="4911099" cy="607788"/>
          </a:xfrm>
          <a:prstGeom prst="rect">
            <a:avLst/>
          </a:prstGeom>
        </p:spPr>
        <p:txBody>
          <a:bodyPr lIns="0" tIns="0" rIns="0" bIns="0" rtlCol="0" anchor="t">
            <a:spAutoFit/>
          </a:bodyPr>
          <a:lstStyle/>
          <a:p>
            <a:pPr algn="l">
              <a:lnSpc>
                <a:spcPts val="4404"/>
              </a:lnSpc>
              <a:spcBef>
                <a:spcPct val="0"/>
              </a:spcBef>
            </a:pPr>
            <a:r>
              <a:rPr lang="en-US" sz="3145" b="1" i="1">
                <a:solidFill>
                  <a:srgbClr val="FFFFFF"/>
                </a:solidFill>
                <a:latin typeface="Calibri (MS) Bold Italics"/>
                <a:ea typeface="Calibri (MS) Bold Italics"/>
                <a:cs typeface="Calibri (MS) Bold Italics"/>
                <a:sym typeface="Calibri (MS) Bold Italics"/>
              </a:rPr>
              <a:t>LO 3.3</a:t>
            </a:r>
            <a:r>
              <a:rPr lang="en-US" sz="3145" i="1">
                <a:solidFill>
                  <a:srgbClr val="FFFFFF"/>
                </a:solidFill>
                <a:latin typeface="Calibri (MS) Italics"/>
                <a:ea typeface="Calibri (MS) Italics"/>
                <a:cs typeface="Calibri (MS) Italics"/>
                <a:sym typeface="Calibri (MS) Italics"/>
              </a:rPr>
              <a:t>: Demand &amp; Supply</a:t>
            </a:r>
          </a:p>
        </p:txBody>
      </p:sp>
      <p:sp>
        <p:nvSpPr>
          <p:cNvPr id="38" name="TextBox 38"/>
          <p:cNvSpPr txBox="1"/>
          <p:nvPr/>
        </p:nvSpPr>
        <p:spPr>
          <a:xfrm>
            <a:off x="0" y="9591295"/>
            <a:ext cx="2567934" cy="531587"/>
          </a:xfrm>
          <a:prstGeom prst="rect">
            <a:avLst/>
          </a:prstGeom>
        </p:spPr>
        <p:txBody>
          <a:bodyPr lIns="0" tIns="0" rIns="0" bIns="0" rtlCol="0" anchor="t">
            <a:spAutoFit/>
          </a:bodyPr>
          <a:lstStyle/>
          <a:p>
            <a:pPr algn="ctr">
              <a:lnSpc>
                <a:spcPts val="4404"/>
              </a:lnSpc>
            </a:pPr>
            <a:r>
              <a:rPr lang="en-US" sz="3145">
                <a:solidFill>
                  <a:srgbClr val="FFFFFF"/>
                </a:solidFill>
                <a:latin typeface="League Spartan"/>
                <a:ea typeface="League Spartan"/>
                <a:cs typeface="League Spartan"/>
                <a:sym typeface="League Spartan"/>
              </a:rPr>
              <a:t>STRAND 3</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9968777" y="1967777"/>
            <a:ext cx="802671" cy="15835774"/>
            <a:chOff x="0" y="0"/>
            <a:chExt cx="182880" cy="3608017"/>
          </a:xfrm>
        </p:grpSpPr>
        <p:sp>
          <p:nvSpPr>
            <p:cNvPr id="3" name="Freeform 3"/>
            <p:cNvSpPr/>
            <p:nvPr/>
          </p:nvSpPr>
          <p:spPr>
            <a:xfrm>
              <a:off x="0" y="0"/>
              <a:ext cx="182880" cy="3608017"/>
            </a:xfrm>
            <a:custGeom>
              <a:avLst/>
              <a:gdLst/>
              <a:ahLst/>
              <a:cxnLst/>
              <a:rect l="l" t="t" r="r" b="b"/>
              <a:pathLst>
                <a:path w="182880" h="3608017">
                  <a:moveTo>
                    <a:pt x="0" y="0"/>
                  </a:moveTo>
                  <a:lnTo>
                    <a:pt x="182880" y="0"/>
                  </a:lnTo>
                  <a:lnTo>
                    <a:pt x="182880" y="3608017"/>
                  </a:lnTo>
                  <a:lnTo>
                    <a:pt x="0" y="3608017"/>
                  </a:lnTo>
                  <a:close/>
                </a:path>
              </a:pathLst>
            </a:custGeom>
            <a:solidFill>
              <a:srgbClr val="203D48"/>
            </a:solidFill>
          </p:spPr>
          <p:txBody>
            <a:bodyPr/>
            <a:lstStyle/>
            <a:p>
              <a:endParaRPr lang="en-US"/>
            </a:p>
          </p:txBody>
        </p:sp>
        <p:sp>
          <p:nvSpPr>
            <p:cNvPr id="4" name="TextBox 4"/>
            <p:cNvSpPr txBox="1"/>
            <p:nvPr/>
          </p:nvSpPr>
          <p:spPr>
            <a:xfrm>
              <a:off x="0" y="-57150"/>
              <a:ext cx="182880" cy="3665167"/>
            </a:xfrm>
            <a:prstGeom prst="rect">
              <a:avLst/>
            </a:prstGeom>
          </p:spPr>
          <p:txBody>
            <a:bodyPr lIns="50800" tIns="50800" rIns="50800" bIns="50800" rtlCol="0" anchor="ctr"/>
            <a:lstStyle/>
            <a:p>
              <a:pPr algn="ctr">
                <a:lnSpc>
                  <a:spcPts val="1960"/>
                </a:lnSpc>
              </a:pPr>
              <a:endParaRPr/>
            </a:p>
          </p:txBody>
        </p:sp>
      </p:grpSp>
      <p:grpSp>
        <p:nvGrpSpPr>
          <p:cNvPr id="5" name="Group 5"/>
          <p:cNvGrpSpPr/>
          <p:nvPr/>
        </p:nvGrpSpPr>
        <p:grpSpPr>
          <a:xfrm rot="-5400000">
            <a:off x="824777" y="8659552"/>
            <a:ext cx="802671" cy="2452226"/>
            <a:chOff x="0" y="0"/>
            <a:chExt cx="182880" cy="558714"/>
          </a:xfrm>
        </p:grpSpPr>
        <p:sp>
          <p:nvSpPr>
            <p:cNvPr id="6" name="Freeform 6"/>
            <p:cNvSpPr/>
            <p:nvPr/>
          </p:nvSpPr>
          <p:spPr>
            <a:xfrm>
              <a:off x="0" y="0"/>
              <a:ext cx="182880" cy="558714"/>
            </a:xfrm>
            <a:custGeom>
              <a:avLst/>
              <a:gdLst/>
              <a:ahLst/>
              <a:cxnLst/>
              <a:rect l="l" t="t" r="r" b="b"/>
              <a:pathLst>
                <a:path w="182880" h="558714">
                  <a:moveTo>
                    <a:pt x="0" y="0"/>
                  </a:moveTo>
                  <a:lnTo>
                    <a:pt x="182880" y="0"/>
                  </a:lnTo>
                  <a:lnTo>
                    <a:pt x="182880" y="558714"/>
                  </a:lnTo>
                  <a:lnTo>
                    <a:pt x="0" y="558714"/>
                  </a:lnTo>
                  <a:close/>
                </a:path>
              </a:pathLst>
            </a:custGeom>
            <a:solidFill>
              <a:srgbClr val="38B6FF"/>
            </a:solidFill>
          </p:spPr>
          <p:txBody>
            <a:bodyPr/>
            <a:lstStyle/>
            <a:p>
              <a:endParaRPr lang="en-US"/>
            </a:p>
          </p:txBody>
        </p:sp>
        <p:sp>
          <p:nvSpPr>
            <p:cNvPr id="7" name="TextBox 7"/>
            <p:cNvSpPr txBox="1"/>
            <p:nvPr/>
          </p:nvSpPr>
          <p:spPr>
            <a:xfrm>
              <a:off x="0" y="-57150"/>
              <a:ext cx="182880" cy="615864"/>
            </a:xfrm>
            <a:prstGeom prst="rect">
              <a:avLst/>
            </a:prstGeom>
          </p:spPr>
          <p:txBody>
            <a:bodyPr lIns="50800" tIns="50800" rIns="50800" bIns="50800" rtlCol="0" anchor="ctr"/>
            <a:lstStyle/>
            <a:p>
              <a:pPr algn="ctr">
                <a:lnSpc>
                  <a:spcPts val="1960"/>
                </a:lnSpc>
              </a:pPr>
              <a:endParaRPr/>
            </a:p>
          </p:txBody>
        </p:sp>
      </p:grpSp>
      <p:sp>
        <p:nvSpPr>
          <p:cNvPr id="8" name="Freeform 8"/>
          <p:cNvSpPr/>
          <p:nvPr/>
        </p:nvSpPr>
        <p:spPr>
          <a:xfrm rot="-597275">
            <a:off x="-3368911" y="-2959270"/>
            <a:ext cx="4075990" cy="4075990"/>
          </a:xfrm>
          <a:custGeom>
            <a:avLst/>
            <a:gdLst/>
            <a:ahLst/>
            <a:cxnLst/>
            <a:rect l="l" t="t" r="r" b="b"/>
            <a:pathLst>
              <a:path w="4075990" h="4075990">
                <a:moveTo>
                  <a:pt x="0" y="0"/>
                </a:moveTo>
                <a:lnTo>
                  <a:pt x="4075990" y="0"/>
                </a:lnTo>
                <a:lnTo>
                  <a:pt x="4075990" y="4075989"/>
                </a:lnTo>
                <a:lnTo>
                  <a:pt x="0" y="407598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9" name="TextBox 9"/>
          <p:cNvSpPr txBox="1"/>
          <p:nvPr/>
        </p:nvSpPr>
        <p:spPr>
          <a:xfrm>
            <a:off x="1028700" y="704680"/>
            <a:ext cx="16009683" cy="1069088"/>
          </a:xfrm>
          <a:prstGeom prst="rect">
            <a:avLst/>
          </a:prstGeom>
        </p:spPr>
        <p:txBody>
          <a:bodyPr lIns="0" tIns="0" rIns="0" bIns="0" rtlCol="0" anchor="t">
            <a:spAutoFit/>
          </a:bodyPr>
          <a:lstStyle/>
          <a:p>
            <a:pPr algn="l">
              <a:lnSpc>
                <a:spcPts val="8798"/>
              </a:lnSpc>
            </a:pPr>
            <a:r>
              <a:rPr lang="en-US" sz="6284" b="1">
                <a:solidFill>
                  <a:srgbClr val="38B6FF"/>
                </a:solidFill>
                <a:latin typeface="Garet Bold"/>
                <a:ea typeface="Garet Bold"/>
                <a:cs typeface="Garet Bold"/>
                <a:sym typeface="Garet Bold"/>
              </a:rPr>
              <a:t>Decrease in supply - leftward shift</a:t>
            </a:r>
          </a:p>
        </p:txBody>
      </p:sp>
      <p:grpSp>
        <p:nvGrpSpPr>
          <p:cNvPr id="10" name="Group 10"/>
          <p:cNvGrpSpPr/>
          <p:nvPr/>
        </p:nvGrpSpPr>
        <p:grpSpPr>
          <a:xfrm rot="-5400000">
            <a:off x="16670603" y="-571804"/>
            <a:ext cx="893192" cy="2170151"/>
            <a:chOff x="0" y="0"/>
            <a:chExt cx="1190923" cy="2893535"/>
          </a:xfrm>
        </p:grpSpPr>
        <p:grpSp>
          <p:nvGrpSpPr>
            <p:cNvPr id="11" name="Group 11"/>
            <p:cNvGrpSpPr/>
            <p:nvPr/>
          </p:nvGrpSpPr>
          <p:grpSpPr>
            <a:xfrm>
              <a:off x="141517" y="2519095"/>
              <a:ext cx="1028813" cy="374440"/>
              <a:chOff x="0" y="0"/>
              <a:chExt cx="1886901" cy="686745"/>
            </a:xfrm>
          </p:grpSpPr>
          <p:sp>
            <p:nvSpPr>
              <p:cNvPr id="12" name="Freeform 12"/>
              <p:cNvSpPr/>
              <p:nvPr/>
            </p:nvSpPr>
            <p:spPr>
              <a:xfrm>
                <a:off x="0" y="0"/>
                <a:ext cx="1886901" cy="686745"/>
              </a:xfrm>
              <a:custGeom>
                <a:avLst/>
                <a:gdLst/>
                <a:ahLst/>
                <a:cxnLst/>
                <a:rect l="l" t="t" r="r" b="b"/>
                <a:pathLst>
                  <a:path w="1886901" h="686745">
                    <a:moveTo>
                      <a:pt x="343372" y="0"/>
                    </a:moveTo>
                    <a:lnTo>
                      <a:pt x="1543529" y="0"/>
                    </a:lnTo>
                    <a:cubicBezTo>
                      <a:pt x="1733168" y="0"/>
                      <a:pt x="1886901" y="153733"/>
                      <a:pt x="1886901" y="343372"/>
                    </a:cubicBezTo>
                    <a:lnTo>
                      <a:pt x="1886901" y="343372"/>
                    </a:lnTo>
                    <a:cubicBezTo>
                      <a:pt x="1886901" y="533012"/>
                      <a:pt x="1733168" y="686745"/>
                      <a:pt x="1543529" y="686745"/>
                    </a:cubicBezTo>
                    <a:lnTo>
                      <a:pt x="343372" y="686745"/>
                    </a:lnTo>
                    <a:cubicBezTo>
                      <a:pt x="153733" y="686745"/>
                      <a:pt x="0" y="533012"/>
                      <a:pt x="0" y="343372"/>
                    </a:cubicBezTo>
                    <a:lnTo>
                      <a:pt x="0" y="343372"/>
                    </a:lnTo>
                    <a:cubicBezTo>
                      <a:pt x="0" y="153733"/>
                      <a:pt x="153733" y="0"/>
                      <a:pt x="343372" y="0"/>
                    </a:cubicBezTo>
                    <a:close/>
                  </a:path>
                </a:pathLst>
              </a:custGeom>
              <a:solidFill>
                <a:srgbClr val="94E3FF"/>
              </a:solidFill>
              <a:ln cap="rnd">
                <a:noFill/>
                <a:prstDash val="solid"/>
                <a:round/>
              </a:ln>
            </p:spPr>
            <p:txBody>
              <a:bodyPr/>
              <a:lstStyle/>
              <a:p>
                <a:endParaRPr lang="en-US"/>
              </a:p>
            </p:txBody>
          </p:sp>
          <p:sp>
            <p:nvSpPr>
              <p:cNvPr id="13" name="TextBox 13"/>
              <p:cNvSpPr txBox="1"/>
              <p:nvPr/>
            </p:nvSpPr>
            <p:spPr>
              <a:xfrm>
                <a:off x="0" y="-9525"/>
                <a:ext cx="1886901" cy="696270"/>
              </a:xfrm>
              <a:prstGeom prst="rect">
                <a:avLst/>
              </a:prstGeom>
            </p:spPr>
            <p:txBody>
              <a:bodyPr lIns="50800" tIns="50800" rIns="50800" bIns="50800" rtlCol="0" anchor="ctr"/>
              <a:lstStyle/>
              <a:p>
                <a:pPr algn="ctr">
                  <a:lnSpc>
                    <a:spcPts val="308"/>
                  </a:lnSpc>
                </a:pPr>
                <a:endParaRPr/>
              </a:p>
            </p:txBody>
          </p:sp>
        </p:grpSp>
        <p:sp>
          <p:nvSpPr>
            <p:cNvPr id="14" name="TextBox 14"/>
            <p:cNvSpPr txBox="1"/>
            <p:nvPr/>
          </p:nvSpPr>
          <p:spPr>
            <a:xfrm>
              <a:off x="441088" y="2698700"/>
              <a:ext cx="429671" cy="150386"/>
            </a:xfrm>
            <a:prstGeom prst="rect">
              <a:avLst/>
            </a:prstGeom>
          </p:spPr>
          <p:txBody>
            <a:bodyPr lIns="0" tIns="0" rIns="0" bIns="0" rtlCol="0" anchor="t">
              <a:spAutoFit/>
            </a:bodyPr>
            <a:lstStyle/>
            <a:p>
              <a:pPr algn="ctr">
                <a:lnSpc>
                  <a:spcPts val="581"/>
                </a:lnSpc>
              </a:pPr>
              <a:r>
                <a:rPr lang="en-US" sz="1163">
                  <a:solidFill>
                    <a:srgbClr val="203D48"/>
                  </a:solidFill>
                  <a:latin typeface="League Spartan"/>
                  <a:ea typeface="League Spartan"/>
                  <a:cs typeface="League Spartan"/>
                  <a:sym typeface="League Spartan"/>
                </a:rPr>
                <a:t>HUB</a:t>
              </a:r>
            </a:p>
          </p:txBody>
        </p:sp>
        <p:sp>
          <p:nvSpPr>
            <p:cNvPr id="15" name="TextBox 15"/>
            <p:cNvSpPr txBox="1"/>
            <p:nvPr/>
          </p:nvSpPr>
          <p:spPr>
            <a:xfrm rot="5400000">
              <a:off x="-972822" y="972822"/>
              <a:ext cx="2485990" cy="540345"/>
            </a:xfrm>
            <a:prstGeom prst="rect">
              <a:avLst/>
            </a:prstGeom>
          </p:spPr>
          <p:txBody>
            <a:bodyPr lIns="0" tIns="0" rIns="0" bIns="0" rtlCol="0" anchor="t">
              <a:spAutoFit/>
            </a:bodyPr>
            <a:lstStyle/>
            <a:p>
              <a:pPr algn="ctr">
                <a:lnSpc>
                  <a:spcPts val="2752"/>
                </a:lnSpc>
              </a:pPr>
              <a:r>
                <a:rPr lang="en-US" sz="3127" spc="-200">
                  <a:solidFill>
                    <a:srgbClr val="203D48"/>
                  </a:solidFill>
                  <a:latin typeface="League Spartan"/>
                  <a:ea typeface="League Spartan"/>
                  <a:cs typeface="League Spartan"/>
                  <a:sym typeface="League Spartan"/>
                </a:rPr>
                <a:t>BUSINESS</a:t>
              </a:r>
            </a:p>
          </p:txBody>
        </p:sp>
        <p:sp>
          <p:nvSpPr>
            <p:cNvPr id="16" name="TextBox 16"/>
            <p:cNvSpPr txBox="1"/>
            <p:nvPr/>
          </p:nvSpPr>
          <p:spPr>
            <a:xfrm rot="5400000">
              <a:off x="-511064" y="994145"/>
              <a:ext cx="2522727" cy="622797"/>
            </a:xfrm>
            <a:prstGeom prst="rect">
              <a:avLst/>
            </a:prstGeom>
          </p:spPr>
          <p:txBody>
            <a:bodyPr lIns="0" tIns="0" rIns="0" bIns="0" rtlCol="0" anchor="t">
              <a:spAutoFit/>
            </a:bodyPr>
            <a:lstStyle/>
            <a:p>
              <a:pPr algn="l">
                <a:lnSpc>
                  <a:spcPts val="3194"/>
                </a:lnSpc>
              </a:pPr>
              <a:r>
                <a:rPr lang="en-US" sz="3630" spc="-232">
                  <a:solidFill>
                    <a:srgbClr val="203D48"/>
                  </a:solidFill>
                  <a:latin typeface="League Spartan"/>
                  <a:ea typeface="League Spartan"/>
                  <a:cs typeface="League Spartan"/>
                  <a:sym typeface="League Spartan"/>
                </a:rPr>
                <a:t>JC</a:t>
              </a:r>
            </a:p>
          </p:txBody>
        </p:sp>
        <p:sp>
          <p:nvSpPr>
            <p:cNvPr id="17" name="Freeform 17"/>
            <p:cNvSpPr/>
            <p:nvPr/>
          </p:nvSpPr>
          <p:spPr>
            <a:xfrm rot="5400000">
              <a:off x="244242" y="1424020"/>
              <a:ext cx="1379498" cy="513863"/>
            </a:xfrm>
            <a:custGeom>
              <a:avLst/>
              <a:gdLst/>
              <a:ahLst/>
              <a:cxnLst/>
              <a:rect l="l" t="t" r="r" b="b"/>
              <a:pathLst>
                <a:path w="1379498" h="513863">
                  <a:moveTo>
                    <a:pt x="0" y="0"/>
                  </a:moveTo>
                  <a:lnTo>
                    <a:pt x="1379498" y="0"/>
                  </a:lnTo>
                  <a:lnTo>
                    <a:pt x="1379498" y="513863"/>
                  </a:lnTo>
                  <a:lnTo>
                    <a:pt x="0" y="51386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sp>
        <p:nvSpPr>
          <p:cNvPr id="18" name="Freeform 18"/>
          <p:cNvSpPr/>
          <p:nvPr/>
        </p:nvSpPr>
        <p:spPr>
          <a:xfrm>
            <a:off x="9033542" y="2474112"/>
            <a:ext cx="7207651" cy="4171428"/>
          </a:xfrm>
          <a:custGeom>
            <a:avLst/>
            <a:gdLst/>
            <a:ahLst/>
            <a:cxnLst/>
            <a:rect l="l" t="t" r="r" b="b"/>
            <a:pathLst>
              <a:path w="7207651" h="4171428">
                <a:moveTo>
                  <a:pt x="0" y="0"/>
                </a:moveTo>
                <a:lnTo>
                  <a:pt x="7207650" y="0"/>
                </a:lnTo>
                <a:lnTo>
                  <a:pt x="7207650" y="4171428"/>
                </a:lnTo>
                <a:lnTo>
                  <a:pt x="0" y="4171428"/>
                </a:lnTo>
                <a:lnTo>
                  <a:pt x="0" y="0"/>
                </a:lnTo>
                <a:close/>
              </a:path>
            </a:pathLst>
          </a:custGeom>
          <a:blipFill>
            <a:blip r:embed="rId4"/>
            <a:stretch>
              <a:fillRect/>
            </a:stretch>
          </a:blipFill>
        </p:spPr>
        <p:txBody>
          <a:bodyPr/>
          <a:lstStyle/>
          <a:p>
            <a:endParaRPr lang="en-US"/>
          </a:p>
        </p:txBody>
      </p:sp>
      <p:grpSp>
        <p:nvGrpSpPr>
          <p:cNvPr id="19" name="Group 19"/>
          <p:cNvGrpSpPr/>
          <p:nvPr/>
        </p:nvGrpSpPr>
        <p:grpSpPr>
          <a:xfrm>
            <a:off x="13194042" y="3459184"/>
            <a:ext cx="316937" cy="261007"/>
            <a:chOff x="0" y="0"/>
            <a:chExt cx="647700" cy="533400"/>
          </a:xfrm>
        </p:grpSpPr>
        <p:sp>
          <p:nvSpPr>
            <p:cNvPr id="20" name="Freeform 20"/>
            <p:cNvSpPr/>
            <p:nvPr/>
          </p:nvSpPr>
          <p:spPr>
            <a:xfrm>
              <a:off x="0" y="0"/>
              <a:ext cx="647700" cy="533400"/>
            </a:xfrm>
            <a:custGeom>
              <a:avLst/>
              <a:gdLst/>
              <a:ahLst/>
              <a:cxnLst/>
              <a:rect l="l" t="t" r="r" b="b"/>
              <a:pathLst>
                <a:path w="647700" h="533400">
                  <a:moveTo>
                    <a:pt x="239386" y="166418"/>
                  </a:moveTo>
                  <a:lnTo>
                    <a:pt x="647700" y="166418"/>
                  </a:lnTo>
                  <a:lnTo>
                    <a:pt x="647700" y="366942"/>
                  </a:lnTo>
                  <a:lnTo>
                    <a:pt x="239373" y="366942"/>
                  </a:lnTo>
                  <a:lnTo>
                    <a:pt x="302255" y="533400"/>
                  </a:lnTo>
                  <a:lnTo>
                    <a:pt x="0" y="266700"/>
                  </a:lnTo>
                  <a:lnTo>
                    <a:pt x="302255" y="0"/>
                  </a:lnTo>
                  <a:lnTo>
                    <a:pt x="239386" y="166418"/>
                  </a:lnTo>
                  <a:close/>
                </a:path>
              </a:pathLst>
            </a:custGeom>
            <a:solidFill>
              <a:srgbClr val="049F84"/>
            </a:solidFill>
          </p:spPr>
          <p:txBody>
            <a:bodyPr/>
            <a:lstStyle/>
            <a:p>
              <a:endParaRPr lang="en-US"/>
            </a:p>
          </p:txBody>
        </p:sp>
        <p:sp>
          <p:nvSpPr>
            <p:cNvPr id="21" name="TextBox 21"/>
            <p:cNvSpPr txBox="1"/>
            <p:nvPr/>
          </p:nvSpPr>
          <p:spPr>
            <a:xfrm>
              <a:off x="120650" y="107950"/>
              <a:ext cx="527050" cy="260350"/>
            </a:xfrm>
            <a:prstGeom prst="rect">
              <a:avLst/>
            </a:prstGeom>
          </p:spPr>
          <p:txBody>
            <a:bodyPr lIns="50800" tIns="50800" rIns="50800" bIns="50800" rtlCol="0" anchor="ctr"/>
            <a:lstStyle/>
            <a:p>
              <a:pPr algn="ctr">
                <a:lnSpc>
                  <a:spcPts val="1960"/>
                </a:lnSpc>
              </a:pPr>
              <a:endParaRPr/>
            </a:p>
          </p:txBody>
        </p:sp>
      </p:grpSp>
      <p:grpSp>
        <p:nvGrpSpPr>
          <p:cNvPr id="22" name="Group 22"/>
          <p:cNvGrpSpPr/>
          <p:nvPr/>
        </p:nvGrpSpPr>
        <p:grpSpPr>
          <a:xfrm>
            <a:off x="11535393" y="4467423"/>
            <a:ext cx="316937" cy="261007"/>
            <a:chOff x="0" y="0"/>
            <a:chExt cx="647700" cy="533400"/>
          </a:xfrm>
        </p:grpSpPr>
        <p:sp>
          <p:nvSpPr>
            <p:cNvPr id="23" name="Freeform 23"/>
            <p:cNvSpPr/>
            <p:nvPr/>
          </p:nvSpPr>
          <p:spPr>
            <a:xfrm>
              <a:off x="0" y="0"/>
              <a:ext cx="647700" cy="533400"/>
            </a:xfrm>
            <a:custGeom>
              <a:avLst/>
              <a:gdLst/>
              <a:ahLst/>
              <a:cxnLst/>
              <a:rect l="l" t="t" r="r" b="b"/>
              <a:pathLst>
                <a:path w="647700" h="533400">
                  <a:moveTo>
                    <a:pt x="239386" y="166418"/>
                  </a:moveTo>
                  <a:lnTo>
                    <a:pt x="647700" y="166418"/>
                  </a:lnTo>
                  <a:lnTo>
                    <a:pt x="647700" y="366942"/>
                  </a:lnTo>
                  <a:lnTo>
                    <a:pt x="239373" y="366942"/>
                  </a:lnTo>
                  <a:lnTo>
                    <a:pt x="302255" y="533400"/>
                  </a:lnTo>
                  <a:lnTo>
                    <a:pt x="0" y="266700"/>
                  </a:lnTo>
                  <a:lnTo>
                    <a:pt x="302255" y="0"/>
                  </a:lnTo>
                  <a:lnTo>
                    <a:pt x="239386" y="166418"/>
                  </a:lnTo>
                  <a:close/>
                </a:path>
              </a:pathLst>
            </a:custGeom>
            <a:solidFill>
              <a:srgbClr val="049F84"/>
            </a:solidFill>
          </p:spPr>
          <p:txBody>
            <a:bodyPr/>
            <a:lstStyle/>
            <a:p>
              <a:endParaRPr lang="en-US"/>
            </a:p>
          </p:txBody>
        </p:sp>
        <p:sp>
          <p:nvSpPr>
            <p:cNvPr id="24" name="TextBox 24"/>
            <p:cNvSpPr txBox="1"/>
            <p:nvPr/>
          </p:nvSpPr>
          <p:spPr>
            <a:xfrm>
              <a:off x="120650" y="107950"/>
              <a:ext cx="527050" cy="260350"/>
            </a:xfrm>
            <a:prstGeom prst="rect">
              <a:avLst/>
            </a:prstGeom>
          </p:spPr>
          <p:txBody>
            <a:bodyPr lIns="50800" tIns="50800" rIns="50800" bIns="50800" rtlCol="0" anchor="ctr"/>
            <a:lstStyle/>
            <a:p>
              <a:pPr algn="ctr">
                <a:lnSpc>
                  <a:spcPts val="1960"/>
                </a:lnSpc>
              </a:pPr>
              <a:endParaRPr/>
            </a:p>
          </p:txBody>
        </p:sp>
      </p:grpSp>
      <p:grpSp>
        <p:nvGrpSpPr>
          <p:cNvPr id="25" name="Group 25"/>
          <p:cNvGrpSpPr/>
          <p:nvPr/>
        </p:nvGrpSpPr>
        <p:grpSpPr>
          <a:xfrm>
            <a:off x="12367529" y="3968059"/>
            <a:ext cx="316937" cy="261007"/>
            <a:chOff x="0" y="0"/>
            <a:chExt cx="647700" cy="533400"/>
          </a:xfrm>
        </p:grpSpPr>
        <p:sp>
          <p:nvSpPr>
            <p:cNvPr id="26" name="Freeform 26"/>
            <p:cNvSpPr/>
            <p:nvPr/>
          </p:nvSpPr>
          <p:spPr>
            <a:xfrm>
              <a:off x="0" y="0"/>
              <a:ext cx="647700" cy="533400"/>
            </a:xfrm>
            <a:custGeom>
              <a:avLst/>
              <a:gdLst/>
              <a:ahLst/>
              <a:cxnLst/>
              <a:rect l="l" t="t" r="r" b="b"/>
              <a:pathLst>
                <a:path w="647700" h="533400">
                  <a:moveTo>
                    <a:pt x="239386" y="166418"/>
                  </a:moveTo>
                  <a:lnTo>
                    <a:pt x="647700" y="166418"/>
                  </a:lnTo>
                  <a:lnTo>
                    <a:pt x="647700" y="366942"/>
                  </a:lnTo>
                  <a:lnTo>
                    <a:pt x="239373" y="366942"/>
                  </a:lnTo>
                  <a:lnTo>
                    <a:pt x="302255" y="533400"/>
                  </a:lnTo>
                  <a:lnTo>
                    <a:pt x="0" y="266700"/>
                  </a:lnTo>
                  <a:lnTo>
                    <a:pt x="302255" y="0"/>
                  </a:lnTo>
                  <a:lnTo>
                    <a:pt x="239386" y="166418"/>
                  </a:lnTo>
                  <a:close/>
                </a:path>
              </a:pathLst>
            </a:custGeom>
            <a:solidFill>
              <a:srgbClr val="049F84"/>
            </a:solidFill>
          </p:spPr>
          <p:txBody>
            <a:bodyPr/>
            <a:lstStyle/>
            <a:p>
              <a:endParaRPr lang="en-US"/>
            </a:p>
          </p:txBody>
        </p:sp>
        <p:sp>
          <p:nvSpPr>
            <p:cNvPr id="27" name="TextBox 27"/>
            <p:cNvSpPr txBox="1"/>
            <p:nvPr/>
          </p:nvSpPr>
          <p:spPr>
            <a:xfrm>
              <a:off x="120650" y="107950"/>
              <a:ext cx="527050" cy="260350"/>
            </a:xfrm>
            <a:prstGeom prst="rect">
              <a:avLst/>
            </a:prstGeom>
          </p:spPr>
          <p:txBody>
            <a:bodyPr lIns="50800" tIns="50800" rIns="50800" bIns="50800" rtlCol="0" anchor="ctr"/>
            <a:lstStyle/>
            <a:p>
              <a:pPr algn="ctr">
                <a:lnSpc>
                  <a:spcPts val="1960"/>
                </a:lnSpc>
              </a:pPr>
              <a:endParaRPr/>
            </a:p>
          </p:txBody>
        </p:sp>
      </p:grpSp>
      <p:grpSp>
        <p:nvGrpSpPr>
          <p:cNvPr id="28" name="Group 28"/>
          <p:cNvGrpSpPr/>
          <p:nvPr/>
        </p:nvGrpSpPr>
        <p:grpSpPr>
          <a:xfrm>
            <a:off x="10721294" y="4974896"/>
            <a:ext cx="316937" cy="261007"/>
            <a:chOff x="0" y="0"/>
            <a:chExt cx="647700" cy="533400"/>
          </a:xfrm>
        </p:grpSpPr>
        <p:sp>
          <p:nvSpPr>
            <p:cNvPr id="29" name="Freeform 29"/>
            <p:cNvSpPr/>
            <p:nvPr/>
          </p:nvSpPr>
          <p:spPr>
            <a:xfrm>
              <a:off x="0" y="0"/>
              <a:ext cx="647700" cy="533400"/>
            </a:xfrm>
            <a:custGeom>
              <a:avLst/>
              <a:gdLst/>
              <a:ahLst/>
              <a:cxnLst/>
              <a:rect l="l" t="t" r="r" b="b"/>
              <a:pathLst>
                <a:path w="647700" h="533400">
                  <a:moveTo>
                    <a:pt x="239386" y="166418"/>
                  </a:moveTo>
                  <a:lnTo>
                    <a:pt x="647700" y="166418"/>
                  </a:lnTo>
                  <a:lnTo>
                    <a:pt x="647700" y="366942"/>
                  </a:lnTo>
                  <a:lnTo>
                    <a:pt x="239373" y="366942"/>
                  </a:lnTo>
                  <a:lnTo>
                    <a:pt x="302255" y="533400"/>
                  </a:lnTo>
                  <a:lnTo>
                    <a:pt x="0" y="266700"/>
                  </a:lnTo>
                  <a:lnTo>
                    <a:pt x="302255" y="0"/>
                  </a:lnTo>
                  <a:lnTo>
                    <a:pt x="239386" y="166418"/>
                  </a:lnTo>
                  <a:close/>
                </a:path>
              </a:pathLst>
            </a:custGeom>
            <a:solidFill>
              <a:srgbClr val="049F84"/>
            </a:solidFill>
          </p:spPr>
          <p:txBody>
            <a:bodyPr/>
            <a:lstStyle/>
            <a:p>
              <a:endParaRPr lang="en-US"/>
            </a:p>
          </p:txBody>
        </p:sp>
        <p:sp>
          <p:nvSpPr>
            <p:cNvPr id="30" name="TextBox 30"/>
            <p:cNvSpPr txBox="1"/>
            <p:nvPr/>
          </p:nvSpPr>
          <p:spPr>
            <a:xfrm>
              <a:off x="120650" y="107950"/>
              <a:ext cx="527050" cy="260350"/>
            </a:xfrm>
            <a:prstGeom prst="rect">
              <a:avLst/>
            </a:prstGeom>
          </p:spPr>
          <p:txBody>
            <a:bodyPr lIns="50800" tIns="50800" rIns="50800" bIns="50800" rtlCol="0" anchor="ctr"/>
            <a:lstStyle/>
            <a:p>
              <a:pPr algn="ctr">
                <a:lnSpc>
                  <a:spcPts val="1960"/>
                </a:lnSpc>
              </a:pPr>
              <a:endParaRPr/>
            </a:p>
          </p:txBody>
        </p:sp>
      </p:grpSp>
      <p:grpSp>
        <p:nvGrpSpPr>
          <p:cNvPr id="31" name="Group 31"/>
          <p:cNvGrpSpPr/>
          <p:nvPr/>
        </p:nvGrpSpPr>
        <p:grpSpPr>
          <a:xfrm>
            <a:off x="14013765" y="2965090"/>
            <a:ext cx="316937" cy="261007"/>
            <a:chOff x="0" y="0"/>
            <a:chExt cx="647700" cy="533400"/>
          </a:xfrm>
        </p:grpSpPr>
        <p:sp>
          <p:nvSpPr>
            <p:cNvPr id="32" name="Freeform 32"/>
            <p:cNvSpPr/>
            <p:nvPr/>
          </p:nvSpPr>
          <p:spPr>
            <a:xfrm>
              <a:off x="0" y="0"/>
              <a:ext cx="647700" cy="533400"/>
            </a:xfrm>
            <a:custGeom>
              <a:avLst/>
              <a:gdLst/>
              <a:ahLst/>
              <a:cxnLst/>
              <a:rect l="l" t="t" r="r" b="b"/>
              <a:pathLst>
                <a:path w="647700" h="533400">
                  <a:moveTo>
                    <a:pt x="239386" y="166418"/>
                  </a:moveTo>
                  <a:lnTo>
                    <a:pt x="647700" y="166418"/>
                  </a:lnTo>
                  <a:lnTo>
                    <a:pt x="647700" y="366942"/>
                  </a:lnTo>
                  <a:lnTo>
                    <a:pt x="239373" y="366942"/>
                  </a:lnTo>
                  <a:lnTo>
                    <a:pt x="302255" y="533400"/>
                  </a:lnTo>
                  <a:lnTo>
                    <a:pt x="0" y="266700"/>
                  </a:lnTo>
                  <a:lnTo>
                    <a:pt x="302255" y="0"/>
                  </a:lnTo>
                  <a:lnTo>
                    <a:pt x="239386" y="166418"/>
                  </a:lnTo>
                  <a:close/>
                </a:path>
              </a:pathLst>
            </a:custGeom>
            <a:solidFill>
              <a:srgbClr val="049F84"/>
            </a:solidFill>
          </p:spPr>
          <p:txBody>
            <a:bodyPr/>
            <a:lstStyle/>
            <a:p>
              <a:endParaRPr lang="en-US"/>
            </a:p>
          </p:txBody>
        </p:sp>
        <p:sp>
          <p:nvSpPr>
            <p:cNvPr id="33" name="TextBox 33"/>
            <p:cNvSpPr txBox="1"/>
            <p:nvPr/>
          </p:nvSpPr>
          <p:spPr>
            <a:xfrm>
              <a:off x="120650" y="107950"/>
              <a:ext cx="527050" cy="260350"/>
            </a:xfrm>
            <a:prstGeom prst="rect">
              <a:avLst/>
            </a:prstGeom>
          </p:spPr>
          <p:txBody>
            <a:bodyPr lIns="50800" tIns="50800" rIns="50800" bIns="50800" rtlCol="0" anchor="ctr"/>
            <a:lstStyle/>
            <a:p>
              <a:pPr algn="ctr">
                <a:lnSpc>
                  <a:spcPts val="1960"/>
                </a:lnSpc>
              </a:pPr>
              <a:endParaRPr/>
            </a:p>
          </p:txBody>
        </p:sp>
      </p:grpSp>
      <p:sp>
        <p:nvSpPr>
          <p:cNvPr id="34" name="TextBox 34"/>
          <p:cNvSpPr txBox="1"/>
          <p:nvPr/>
        </p:nvSpPr>
        <p:spPr>
          <a:xfrm>
            <a:off x="9144000" y="7197273"/>
            <a:ext cx="7080933" cy="1678854"/>
          </a:xfrm>
          <a:prstGeom prst="rect">
            <a:avLst/>
          </a:prstGeom>
        </p:spPr>
        <p:txBody>
          <a:bodyPr lIns="0" tIns="0" rIns="0" bIns="0" rtlCol="0" anchor="t">
            <a:spAutoFit/>
          </a:bodyPr>
          <a:lstStyle/>
          <a:p>
            <a:pPr algn="l">
              <a:lnSpc>
                <a:spcPts val="4486"/>
              </a:lnSpc>
            </a:pPr>
            <a:r>
              <a:rPr lang="en-US" sz="3204">
                <a:solidFill>
                  <a:srgbClr val="203D48"/>
                </a:solidFill>
                <a:latin typeface="League Spartan"/>
                <a:ea typeface="League Spartan"/>
                <a:cs typeface="League Spartan"/>
                <a:sym typeface="League Spartan"/>
              </a:rPr>
              <a:t>A decrease in quantity supplied is shown on a graph by a leftward shift.</a:t>
            </a:r>
          </a:p>
        </p:txBody>
      </p:sp>
      <p:sp>
        <p:nvSpPr>
          <p:cNvPr id="35" name="TextBox 35"/>
          <p:cNvSpPr txBox="1"/>
          <p:nvPr/>
        </p:nvSpPr>
        <p:spPr>
          <a:xfrm>
            <a:off x="1121465" y="2392841"/>
            <a:ext cx="6569052" cy="4929307"/>
          </a:xfrm>
          <a:prstGeom prst="rect">
            <a:avLst/>
          </a:prstGeom>
        </p:spPr>
        <p:txBody>
          <a:bodyPr lIns="0" tIns="0" rIns="0" bIns="0" rtlCol="0" anchor="t">
            <a:spAutoFit/>
          </a:bodyPr>
          <a:lstStyle/>
          <a:p>
            <a:pPr algn="l">
              <a:lnSpc>
                <a:spcPts val="3930"/>
              </a:lnSpc>
            </a:pPr>
            <a:r>
              <a:rPr lang="en-US" sz="2807">
                <a:solidFill>
                  <a:srgbClr val="203C48"/>
                </a:solidFill>
                <a:latin typeface="Garet"/>
                <a:ea typeface="Garet"/>
                <a:cs typeface="Garet"/>
                <a:sym typeface="Garet"/>
              </a:rPr>
              <a:t>An event may occur that reduces the quantity supplied of concert tickets without the price changing.</a:t>
            </a:r>
          </a:p>
          <a:p>
            <a:pPr algn="l">
              <a:lnSpc>
                <a:spcPts val="3930"/>
              </a:lnSpc>
            </a:pPr>
            <a:endParaRPr lang="en-US" sz="2807">
              <a:solidFill>
                <a:srgbClr val="203C48"/>
              </a:solidFill>
              <a:latin typeface="Garet"/>
              <a:ea typeface="Garet"/>
              <a:cs typeface="Garet"/>
              <a:sym typeface="Garet"/>
            </a:endParaRPr>
          </a:p>
          <a:p>
            <a:pPr algn="l">
              <a:lnSpc>
                <a:spcPts val="3930"/>
              </a:lnSpc>
            </a:pPr>
            <a:r>
              <a:rPr lang="en-US" sz="2807">
                <a:solidFill>
                  <a:srgbClr val="203C48"/>
                </a:solidFill>
                <a:latin typeface="Garet"/>
                <a:ea typeface="Garet"/>
                <a:cs typeface="Garet"/>
                <a:sym typeface="Garet"/>
              </a:rPr>
              <a:t>E.g. the artist gets sick and can’t perform as many concerts on their upcoming tour.</a:t>
            </a:r>
          </a:p>
          <a:p>
            <a:pPr algn="l">
              <a:lnSpc>
                <a:spcPts val="3930"/>
              </a:lnSpc>
            </a:pPr>
            <a:endParaRPr lang="en-US" sz="2807">
              <a:solidFill>
                <a:srgbClr val="203C48"/>
              </a:solidFill>
              <a:latin typeface="Garet"/>
              <a:ea typeface="Garet"/>
              <a:cs typeface="Garet"/>
              <a:sym typeface="Garet"/>
            </a:endParaRPr>
          </a:p>
          <a:p>
            <a:pPr algn="l">
              <a:lnSpc>
                <a:spcPts val="3930"/>
              </a:lnSpc>
            </a:pPr>
            <a:r>
              <a:rPr lang="en-US" sz="2807">
                <a:solidFill>
                  <a:srgbClr val="203C48"/>
                </a:solidFill>
                <a:latin typeface="Garet"/>
                <a:ea typeface="Garet"/>
                <a:cs typeface="Garet"/>
                <a:sym typeface="Garet"/>
              </a:rPr>
              <a:t>This causes the amount supplied at all prices levels to fall.</a:t>
            </a:r>
          </a:p>
        </p:txBody>
      </p:sp>
      <p:sp>
        <p:nvSpPr>
          <p:cNvPr id="36" name="TextBox 36"/>
          <p:cNvSpPr txBox="1"/>
          <p:nvPr/>
        </p:nvSpPr>
        <p:spPr>
          <a:xfrm>
            <a:off x="2752518" y="9591295"/>
            <a:ext cx="1724348" cy="531587"/>
          </a:xfrm>
          <a:prstGeom prst="rect">
            <a:avLst/>
          </a:prstGeom>
        </p:spPr>
        <p:txBody>
          <a:bodyPr lIns="0" tIns="0" rIns="0" bIns="0" rtlCol="0" anchor="t">
            <a:spAutoFit/>
          </a:bodyPr>
          <a:lstStyle/>
          <a:p>
            <a:pPr algn="ctr">
              <a:lnSpc>
                <a:spcPts val="4404"/>
              </a:lnSpc>
            </a:pPr>
            <a:r>
              <a:rPr lang="en-US" sz="3145">
                <a:solidFill>
                  <a:srgbClr val="FFFFFF"/>
                </a:solidFill>
                <a:latin typeface="League Spartan"/>
                <a:ea typeface="League Spartan"/>
                <a:cs typeface="League Spartan"/>
                <a:sym typeface="League Spartan"/>
              </a:rPr>
              <a:t>CH 29:</a:t>
            </a:r>
          </a:p>
        </p:txBody>
      </p:sp>
      <p:sp>
        <p:nvSpPr>
          <p:cNvPr id="37" name="TextBox 37"/>
          <p:cNvSpPr txBox="1"/>
          <p:nvPr/>
        </p:nvSpPr>
        <p:spPr>
          <a:xfrm>
            <a:off x="4781666" y="9515095"/>
            <a:ext cx="4911099" cy="607788"/>
          </a:xfrm>
          <a:prstGeom prst="rect">
            <a:avLst/>
          </a:prstGeom>
        </p:spPr>
        <p:txBody>
          <a:bodyPr lIns="0" tIns="0" rIns="0" bIns="0" rtlCol="0" anchor="t">
            <a:spAutoFit/>
          </a:bodyPr>
          <a:lstStyle/>
          <a:p>
            <a:pPr algn="l">
              <a:lnSpc>
                <a:spcPts val="4404"/>
              </a:lnSpc>
              <a:spcBef>
                <a:spcPct val="0"/>
              </a:spcBef>
            </a:pPr>
            <a:r>
              <a:rPr lang="en-US" sz="3145" b="1" i="1">
                <a:solidFill>
                  <a:srgbClr val="FFFFFF"/>
                </a:solidFill>
                <a:latin typeface="Calibri (MS) Bold Italics"/>
                <a:ea typeface="Calibri (MS) Bold Italics"/>
                <a:cs typeface="Calibri (MS) Bold Italics"/>
                <a:sym typeface="Calibri (MS) Bold Italics"/>
              </a:rPr>
              <a:t>LO 3.3</a:t>
            </a:r>
            <a:r>
              <a:rPr lang="en-US" sz="3145" i="1">
                <a:solidFill>
                  <a:srgbClr val="FFFFFF"/>
                </a:solidFill>
                <a:latin typeface="Calibri (MS) Italics"/>
                <a:ea typeface="Calibri (MS) Italics"/>
                <a:cs typeface="Calibri (MS) Italics"/>
                <a:sym typeface="Calibri (MS) Italics"/>
              </a:rPr>
              <a:t>: Demand &amp; Supply</a:t>
            </a:r>
          </a:p>
        </p:txBody>
      </p:sp>
      <p:sp>
        <p:nvSpPr>
          <p:cNvPr id="38" name="TextBox 38"/>
          <p:cNvSpPr txBox="1"/>
          <p:nvPr/>
        </p:nvSpPr>
        <p:spPr>
          <a:xfrm>
            <a:off x="0" y="9591295"/>
            <a:ext cx="2567934" cy="531587"/>
          </a:xfrm>
          <a:prstGeom prst="rect">
            <a:avLst/>
          </a:prstGeom>
        </p:spPr>
        <p:txBody>
          <a:bodyPr lIns="0" tIns="0" rIns="0" bIns="0" rtlCol="0" anchor="t">
            <a:spAutoFit/>
          </a:bodyPr>
          <a:lstStyle/>
          <a:p>
            <a:pPr algn="ctr">
              <a:lnSpc>
                <a:spcPts val="4404"/>
              </a:lnSpc>
            </a:pPr>
            <a:r>
              <a:rPr lang="en-US" sz="3145">
                <a:solidFill>
                  <a:srgbClr val="FFFFFF"/>
                </a:solidFill>
                <a:latin typeface="League Spartan"/>
                <a:ea typeface="League Spartan"/>
                <a:cs typeface="League Spartan"/>
                <a:sym typeface="League Spartan"/>
              </a:rPr>
              <a:t>STRAND 3</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rgbClr val="D96C4C"/>
        </a:solidFill>
        <a:effectLst/>
      </p:bgPr>
    </p:bg>
    <p:spTree>
      <p:nvGrpSpPr>
        <p:cNvPr id="1" name=""/>
        <p:cNvGrpSpPr/>
        <p:nvPr/>
      </p:nvGrpSpPr>
      <p:grpSpPr>
        <a:xfrm>
          <a:off x="0" y="0"/>
          <a:ext cx="0" cy="0"/>
          <a:chOff x="0" y="0"/>
          <a:chExt cx="0" cy="0"/>
        </a:xfrm>
      </p:grpSpPr>
      <p:sp>
        <p:nvSpPr>
          <p:cNvPr id="2" name="TextBox 2"/>
          <p:cNvSpPr txBox="1"/>
          <p:nvPr/>
        </p:nvSpPr>
        <p:spPr>
          <a:xfrm>
            <a:off x="1139158" y="5778499"/>
            <a:ext cx="16009683" cy="3479801"/>
          </a:xfrm>
          <a:prstGeom prst="rect">
            <a:avLst/>
          </a:prstGeom>
        </p:spPr>
        <p:txBody>
          <a:bodyPr lIns="0" tIns="0" rIns="0" bIns="0" rtlCol="0" anchor="t">
            <a:spAutoFit/>
          </a:bodyPr>
          <a:lstStyle/>
          <a:p>
            <a:pPr algn="ctr">
              <a:lnSpc>
                <a:spcPts val="13999"/>
              </a:lnSpc>
            </a:pPr>
            <a:r>
              <a:rPr lang="en-US" sz="9999" b="1">
                <a:solidFill>
                  <a:srgbClr val="FFFFFF"/>
                </a:solidFill>
                <a:latin typeface="Garet Bold"/>
                <a:ea typeface="Garet Bold"/>
                <a:cs typeface="Garet Bold"/>
                <a:sym typeface="Garet Bold"/>
              </a:rPr>
              <a:t>Workbook Qs</a:t>
            </a:r>
          </a:p>
          <a:p>
            <a:pPr algn="ctr">
              <a:lnSpc>
                <a:spcPts val="13999"/>
              </a:lnSpc>
            </a:pPr>
            <a:r>
              <a:rPr lang="en-US" sz="9999" b="1">
                <a:solidFill>
                  <a:srgbClr val="FFFFFF"/>
                </a:solidFill>
                <a:latin typeface="Garet Bold"/>
                <a:ea typeface="Garet Bold"/>
                <a:cs typeface="Garet Bold"/>
                <a:sym typeface="Garet Bold"/>
              </a:rPr>
              <a:t>Q24</a:t>
            </a:r>
          </a:p>
        </p:txBody>
      </p:sp>
      <p:sp>
        <p:nvSpPr>
          <p:cNvPr id="3" name="Freeform 3"/>
          <p:cNvSpPr/>
          <p:nvPr/>
        </p:nvSpPr>
        <p:spPr>
          <a:xfrm>
            <a:off x="184584" y="-3567882"/>
            <a:ext cx="18103416" cy="7135763"/>
          </a:xfrm>
          <a:custGeom>
            <a:avLst/>
            <a:gdLst/>
            <a:ahLst/>
            <a:cxnLst/>
            <a:rect l="l" t="t" r="r" b="b"/>
            <a:pathLst>
              <a:path w="18103416" h="7135763">
                <a:moveTo>
                  <a:pt x="0" y="0"/>
                </a:moveTo>
                <a:lnTo>
                  <a:pt x="18103416" y="0"/>
                </a:lnTo>
                <a:lnTo>
                  <a:pt x="18103416" y="7135764"/>
                </a:lnTo>
                <a:lnTo>
                  <a:pt x="0" y="713576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4" name="Freeform 4"/>
          <p:cNvSpPr/>
          <p:nvPr/>
        </p:nvSpPr>
        <p:spPr>
          <a:xfrm>
            <a:off x="7041931" y="1028700"/>
            <a:ext cx="4204138" cy="4114800"/>
          </a:xfrm>
          <a:custGeom>
            <a:avLst/>
            <a:gdLst/>
            <a:ahLst/>
            <a:cxnLst/>
            <a:rect l="l" t="t" r="r" b="b"/>
            <a:pathLst>
              <a:path w="4204138" h="4114800">
                <a:moveTo>
                  <a:pt x="0" y="0"/>
                </a:moveTo>
                <a:lnTo>
                  <a:pt x="4204138" y="0"/>
                </a:lnTo>
                <a:lnTo>
                  <a:pt x="4204138" y="4114800"/>
                </a:lnTo>
                <a:lnTo>
                  <a:pt x="0" y="411480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9968777" y="1967777"/>
            <a:ext cx="802671" cy="15835774"/>
            <a:chOff x="0" y="0"/>
            <a:chExt cx="182880" cy="3608017"/>
          </a:xfrm>
        </p:grpSpPr>
        <p:sp>
          <p:nvSpPr>
            <p:cNvPr id="3" name="Freeform 3"/>
            <p:cNvSpPr/>
            <p:nvPr/>
          </p:nvSpPr>
          <p:spPr>
            <a:xfrm>
              <a:off x="0" y="0"/>
              <a:ext cx="182880" cy="3608017"/>
            </a:xfrm>
            <a:custGeom>
              <a:avLst/>
              <a:gdLst/>
              <a:ahLst/>
              <a:cxnLst/>
              <a:rect l="l" t="t" r="r" b="b"/>
              <a:pathLst>
                <a:path w="182880" h="3608017">
                  <a:moveTo>
                    <a:pt x="0" y="0"/>
                  </a:moveTo>
                  <a:lnTo>
                    <a:pt x="182880" y="0"/>
                  </a:lnTo>
                  <a:lnTo>
                    <a:pt x="182880" y="3608017"/>
                  </a:lnTo>
                  <a:lnTo>
                    <a:pt x="0" y="3608017"/>
                  </a:lnTo>
                  <a:close/>
                </a:path>
              </a:pathLst>
            </a:custGeom>
            <a:solidFill>
              <a:srgbClr val="203D48"/>
            </a:solidFill>
          </p:spPr>
          <p:txBody>
            <a:bodyPr/>
            <a:lstStyle/>
            <a:p>
              <a:endParaRPr lang="en-US"/>
            </a:p>
          </p:txBody>
        </p:sp>
        <p:sp>
          <p:nvSpPr>
            <p:cNvPr id="4" name="TextBox 4"/>
            <p:cNvSpPr txBox="1"/>
            <p:nvPr/>
          </p:nvSpPr>
          <p:spPr>
            <a:xfrm>
              <a:off x="0" y="-57150"/>
              <a:ext cx="182880" cy="3665167"/>
            </a:xfrm>
            <a:prstGeom prst="rect">
              <a:avLst/>
            </a:prstGeom>
          </p:spPr>
          <p:txBody>
            <a:bodyPr lIns="50800" tIns="50800" rIns="50800" bIns="50800" rtlCol="0" anchor="ctr"/>
            <a:lstStyle/>
            <a:p>
              <a:pPr algn="ctr">
                <a:lnSpc>
                  <a:spcPts val="1960"/>
                </a:lnSpc>
              </a:pPr>
              <a:endParaRPr/>
            </a:p>
          </p:txBody>
        </p:sp>
      </p:grpSp>
      <p:grpSp>
        <p:nvGrpSpPr>
          <p:cNvPr id="5" name="Group 5"/>
          <p:cNvGrpSpPr/>
          <p:nvPr/>
        </p:nvGrpSpPr>
        <p:grpSpPr>
          <a:xfrm rot="-5400000">
            <a:off x="824777" y="8659552"/>
            <a:ext cx="802671" cy="2452226"/>
            <a:chOff x="0" y="0"/>
            <a:chExt cx="182880" cy="558714"/>
          </a:xfrm>
        </p:grpSpPr>
        <p:sp>
          <p:nvSpPr>
            <p:cNvPr id="6" name="Freeform 6"/>
            <p:cNvSpPr/>
            <p:nvPr/>
          </p:nvSpPr>
          <p:spPr>
            <a:xfrm>
              <a:off x="0" y="0"/>
              <a:ext cx="182880" cy="558714"/>
            </a:xfrm>
            <a:custGeom>
              <a:avLst/>
              <a:gdLst/>
              <a:ahLst/>
              <a:cxnLst/>
              <a:rect l="l" t="t" r="r" b="b"/>
              <a:pathLst>
                <a:path w="182880" h="558714">
                  <a:moveTo>
                    <a:pt x="0" y="0"/>
                  </a:moveTo>
                  <a:lnTo>
                    <a:pt x="182880" y="0"/>
                  </a:lnTo>
                  <a:lnTo>
                    <a:pt x="182880" y="558714"/>
                  </a:lnTo>
                  <a:lnTo>
                    <a:pt x="0" y="558714"/>
                  </a:lnTo>
                  <a:close/>
                </a:path>
              </a:pathLst>
            </a:custGeom>
            <a:solidFill>
              <a:srgbClr val="38B6FF"/>
            </a:solidFill>
          </p:spPr>
          <p:txBody>
            <a:bodyPr/>
            <a:lstStyle/>
            <a:p>
              <a:endParaRPr lang="en-US"/>
            </a:p>
          </p:txBody>
        </p:sp>
        <p:sp>
          <p:nvSpPr>
            <p:cNvPr id="7" name="TextBox 7"/>
            <p:cNvSpPr txBox="1"/>
            <p:nvPr/>
          </p:nvSpPr>
          <p:spPr>
            <a:xfrm>
              <a:off x="0" y="-57150"/>
              <a:ext cx="182880" cy="615864"/>
            </a:xfrm>
            <a:prstGeom prst="rect">
              <a:avLst/>
            </a:prstGeom>
          </p:spPr>
          <p:txBody>
            <a:bodyPr lIns="50800" tIns="50800" rIns="50800" bIns="50800" rtlCol="0" anchor="ctr"/>
            <a:lstStyle/>
            <a:p>
              <a:pPr algn="ctr">
                <a:lnSpc>
                  <a:spcPts val="1960"/>
                </a:lnSpc>
              </a:pPr>
              <a:endParaRPr/>
            </a:p>
          </p:txBody>
        </p:sp>
      </p:grpSp>
      <p:sp>
        <p:nvSpPr>
          <p:cNvPr id="8" name="Freeform 8"/>
          <p:cNvSpPr/>
          <p:nvPr/>
        </p:nvSpPr>
        <p:spPr>
          <a:xfrm rot="-597275">
            <a:off x="-3368911" y="-2959270"/>
            <a:ext cx="4075990" cy="4075990"/>
          </a:xfrm>
          <a:custGeom>
            <a:avLst/>
            <a:gdLst/>
            <a:ahLst/>
            <a:cxnLst/>
            <a:rect l="l" t="t" r="r" b="b"/>
            <a:pathLst>
              <a:path w="4075990" h="4075990">
                <a:moveTo>
                  <a:pt x="0" y="0"/>
                </a:moveTo>
                <a:lnTo>
                  <a:pt x="4075990" y="0"/>
                </a:lnTo>
                <a:lnTo>
                  <a:pt x="4075990" y="4075989"/>
                </a:lnTo>
                <a:lnTo>
                  <a:pt x="0" y="407598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9" name="TextBox 9"/>
          <p:cNvSpPr txBox="1"/>
          <p:nvPr/>
        </p:nvSpPr>
        <p:spPr>
          <a:xfrm>
            <a:off x="1028700" y="2354559"/>
            <a:ext cx="15089149" cy="2223770"/>
          </a:xfrm>
          <a:prstGeom prst="rect">
            <a:avLst/>
          </a:prstGeom>
        </p:spPr>
        <p:txBody>
          <a:bodyPr lIns="0" tIns="0" rIns="0" bIns="0" rtlCol="0" anchor="t">
            <a:spAutoFit/>
          </a:bodyPr>
          <a:lstStyle/>
          <a:p>
            <a:pPr algn="l">
              <a:lnSpc>
                <a:spcPts val="4480"/>
              </a:lnSpc>
            </a:pPr>
            <a:r>
              <a:rPr lang="en-US" sz="3200">
                <a:solidFill>
                  <a:srgbClr val="203C48"/>
                </a:solidFill>
                <a:latin typeface="Garet"/>
                <a:ea typeface="Garet"/>
                <a:cs typeface="Garet"/>
                <a:sym typeface="Garet"/>
              </a:rPr>
              <a:t>A price will be set in a market depending on the level of demand (how much and how many people want it) and the level of supply (how many people are willing to provide the good or service).</a:t>
            </a:r>
          </a:p>
          <a:p>
            <a:pPr algn="l">
              <a:lnSpc>
                <a:spcPts val="4480"/>
              </a:lnSpc>
            </a:pPr>
            <a:endParaRPr lang="en-US" sz="3200">
              <a:solidFill>
                <a:srgbClr val="203C48"/>
              </a:solidFill>
              <a:latin typeface="Garet"/>
              <a:ea typeface="Garet"/>
              <a:cs typeface="Garet"/>
              <a:sym typeface="Garet"/>
            </a:endParaRPr>
          </a:p>
        </p:txBody>
      </p:sp>
      <p:sp>
        <p:nvSpPr>
          <p:cNvPr id="10" name="TextBox 10"/>
          <p:cNvSpPr txBox="1"/>
          <p:nvPr/>
        </p:nvSpPr>
        <p:spPr>
          <a:xfrm>
            <a:off x="2752518" y="9591295"/>
            <a:ext cx="1724348" cy="531587"/>
          </a:xfrm>
          <a:prstGeom prst="rect">
            <a:avLst/>
          </a:prstGeom>
        </p:spPr>
        <p:txBody>
          <a:bodyPr lIns="0" tIns="0" rIns="0" bIns="0" rtlCol="0" anchor="t">
            <a:spAutoFit/>
          </a:bodyPr>
          <a:lstStyle/>
          <a:p>
            <a:pPr algn="ctr">
              <a:lnSpc>
                <a:spcPts val="4404"/>
              </a:lnSpc>
            </a:pPr>
            <a:r>
              <a:rPr lang="en-US" sz="3145">
                <a:solidFill>
                  <a:srgbClr val="FFFFFF"/>
                </a:solidFill>
                <a:latin typeface="League Spartan"/>
                <a:ea typeface="League Spartan"/>
                <a:cs typeface="League Spartan"/>
                <a:sym typeface="League Spartan"/>
              </a:rPr>
              <a:t>CH 29:</a:t>
            </a:r>
          </a:p>
        </p:txBody>
      </p:sp>
      <p:sp>
        <p:nvSpPr>
          <p:cNvPr id="11" name="TextBox 11"/>
          <p:cNvSpPr txBox="1"/>
          <p:nvPr/>
        </p:nvSpPr>
        <p:spPr>
          <a:xfrm>
            <a:off x="4781666" y="9515095"/>
            <a:ext cx="4911099" cy="607788"/>
          </a:xfrm>
          <a:prstGeom prst="rect">
            <a:avLst/>
          </a:prstGeom>
        </p:spPr>
        <p:txBody>
          <a:bodyPr lIns="0" tIns="0" rIns="0" bIns="0" rtlCol="0" anchor="t">
            <a:spAutoFit/>
          </a:bodyPr>
          <a:lstStyle/>
          <a:p>
            <a:pPr algn="l">
              <a:lnSpc>
                <a:spcPts val="4404"/>
              </a:lnSpc>
              <a:spcBef>
                <a:spcPct val="0"/>
              </a:spcBef>
            </a:pPr>
            <a:r>
              <a:rPr lang="en-US" sz="3145" b="1" i="1">
                <a:solidFill>
                  <a:srgbClr val="FFFFFF"/>
                </a:solidFill>
                <a:latin typeface="Calibri (MS) Bold Italics"/>
                <a:ea typeface="Calibri (MS) Bold Italics"/>
                <a:cs typeface="Calibri (MS) Bold Italics"/>
                <a:sym typeface="Calibri (MS) Bold Italics"/>
              </a:rPr>
              <a:t>LO 3.3</a:t>
            </a:r>
            <a:r>
              <a:rPr lang="en-US" sz="3145" i="1">
                <a:solidFill>
                  <a:srgbClr val="FFFFFF"/>
                </a:solidFill>
                <a:latin typeface="Calibri (MS) Italics"/>
                <a:ea typeface="Calibri (MS) Italics"/>
                <a:cs typeface="Calibri (MS) Italics"/>
                <a:sym typeface="Calibri (MS) Italics"/>
              </a:rPr>
              <a:t>: Demand &amp; Supply</a:t>
            </a:r>
          </a:p>
        </p:txBody>
      </p:sp>
      <p:sp>
        <p:nvSpPr>
          <p:cNvPr id="12" name="TextBox 12"/>
          <p:cNvSpPr txBox="1"/>
          <p:nvPr/>
        </p:nvSpPr>
        <p:spPr>
          <a:xfrm>
            <a:off x="1028700" y="516081"/>
            <a:ext cx="16009683" cy="1392307"/>
          </a:xfrm>
          <a:prstGeom prst="rect">
            <a:avLst/>
          </a:prstGeom>
        </p:spPr>
        <p:txBody>
          <a:bodyPr lIns="0" tIns="0" rIns="0" bIns="0" rtlCol="0" anchor="t">
            <a:spAutoFit/>
          </a:bodyPr>
          <a:lstStyle/>
          <a:p>
            <a:pPr algn="l">
              <a:lnSpc>
                <a:spcPts val="11458"/>
              </a:lnSpc>
            </a:pPr>
            <a:r>
              <a:rPr lang="en-US" sz="8184" b="1">
                <a:solidFill>
                  <a:srgbClr val="38B6FF"/>
                </a:solidFill>
                <a:latin typeface="Garet Bold"/>
                <a:ea typeface="Garet Bold"/>
                <a:cs typeface="Garet Bold"/>
                <a:sym typeface="Garet Bold"/>
              </a:rPr>
              <a:t>Market Equilibrium</a:t>
            </a:r>
          </a:p>
        </p:txBody>
      </p:sp>
      <p:sp>
        <p:nvSpPr>
          <p:cNvPr id="13" name="TextBox 13"/>
          <p:cNvSpPr txBox="1"/>
          <p:nvPr/>
        </p:nvSpPr>
        <p:spPr>
          <a:xfrm>
            <a:off x="2097888" y="5038725"/>
            <a:ext cx="15189752" cy="2635250"/>
          </a:xfrm>
          <a:prstGeom prst="rect">
            <a:avLst/>
          </a:prstGeom>
        </p:spPr>
        <p:txBody>
          <a:bodyPr lIns="0" tIns="0" rIns="0" bIns="0" rtlCol="0" anchor="t">
            <a:spAutoFit/>
          </a:bodyPr>
          <a:lstStyle/>
          <a:p>
            <a:pPr algn="l">
              <a:lnSpc>
                <a:spcPts val="7000"/>
              </a:lnSpc>
            </a:pPr>
            <a:r>
              <a:rPr lang="en-US" sz="5000">
                <a:solidFill>
                  <a:srgbClr val="203D48"/>
                </a:solidFill>
                <a:latin typeface="League Spartan"/>
                <a:ea typeface="League Spartan"/>
                <a:cs typeface="League Spartan"/>
                <a:sym typeface="League Spartan"/>
              </a:rPr>
              <a:t>Market equilibrium is the</a:t>
            </a:r>
            <a:r>
              <a:rPr lang="en-US" sz="5000" b="1">
                <a:solidFill>
                  <a:srgbClr val="203D48"/>
                </a:solidFill>
                <a:latin typeface="League Spartan"/>
                <a:ea typeface="League Spartan"/>
                <a:cs typeface="League Spartan"/>
                <a:sym typeface="League Spartan"/>
              </a:rPr>
              <a:t> </a:t>
            </a:r>
            <a:r>
              <a:rPr lang="en-US" sz="5000" b="1" u="sng">
                <a:solidFill>
                  <a:srgbClr val="203D48"/>
                </a:solidFill>
                <a:latin typeface="League Spartan"/>
                <a:ea typeface="League Spartan"/>
                <a:cs typeface="League Spartan"/>
                <a:sym typeface="League Spartan"/>
              </a:rPr>
              <a:t>price and quantity</a:t>
            </a:r>
            <a:r>
              <a:rPr lang="en-US" sz="5000" b="1">
                <a:solidFill>
                  <a:srgbClr val="203D48"/>
                </a:solidFill>
                <a:latin typeface="League Spartan"/>
                <a:ea typeface="League Spartan"/>
                <a:cs typeface="League Spartan"/>
                <a:sym typeface="League Spartan"/>
              </a:rPr>
              <a:t> where the level of </a:t>
            </a:r>
            <a:r>
              <a:rPr lang="en-US" sz="5000" b="1" u="sng">
                <a:solidFill>
                  <a:srgbClr val="203D48"/>
                </a:solidFill>
                <a:latin typeface="League Spartan"/>
                <a:ea typeface="League Spartan"/>
                <a:cs typeface="League Spartan"/>
                <a:sym typeface="League Spartan"/>
              </a:rPr>
              <a:t>demand</a:t>
            </a:r>
            <a:r>
              <a:rPr lang="en-US" sz="5000" b="1">
                <a:solidFill>
                  <a:srgbClr val="203D48"/>
                </a:solidFill>
                <a:latin typeface="League Spartan"/>
                <a:ea typeface="League Spartan"/>
                <a:cs typeface="League Spartan"/>
                <a:sym typeface="League Spartan"/>
              </a:rPr>
              <a:t> is </a:t>
            </a:r>
            <a:r>
              <a:rPr lang="en-US" sz="5000" b="1" u="sng">
                <a:solidFill>
                  <a:srgbClr val="203D48"/>
                </a:solidFill>
                <a:latin typeface="League Spartan"/>
                <a:ea typeface="League Spartan"/>
                <a:cs typeface="League Spartan"/>
                <a:sym typeface="League Spartan"/>
              </a:rPr>
              <a:t>equal</a:t>
            </a:r>
            <a:r>
              <a:rPr lang="en-US" sz="5000" b="1">
                <a:solidFill>
                  <a:srgbClr val="203D48"/>
                </a:solidFill>
                <a:latin typeface="League Spartan"/>
                <a:ea typeface="League Spartan"/>
                <a:cs typeface="League Spartan"/>
                <a:sym typeface="League Spartan"/>
              </a:rPr>
              <a:t> to the level of </a:t>
            </a:r>
            <a:r>
              <a:rPr lang="en-US" sz="5000" b="1" u="sng">
                <a:solidFill>
                  <a:srgbClr val="203D48"/>
                </a:solidFill>
                <a:latin typeface="League Spartan"/>
                <a:ea typeface="League Spartan"/>
                <a:cs typeface="League Spartan"/>
                <a:sym typeface="League Spartan"/>
              </a:rPr>
              <a:t>supply</a:t>
            </a:r>
            <a:r>
              <a:rPr lang="en-US" sz="5000" b="1">
                <a:solidFill>
                  <a:srgbClr val="203D48"/>
                </a:solidFill>
                <a:latin typeface="League Spartan"/>
                <a:ea typeface="League Spartan"/>
                <a:cs typeface="League Spartan"/>
                <a:sym typeface="League Spartan"/>
              </a:rPr>
              <a:t> in a market.</a:t>
            </a:r>
          </a:p>
        </p:txBody>
      </p:sp>
      <p:sp>
        <p:nvSpPr>
          <p:cNvPr id="14" name="TextBox 14"/>
          <p:cNvSpPr txBox="1"/>
          <p:nvPr/>
        </p:nvSpPr>
        <p:spPr>
          <a:xfrm>
            <a:off x="0" y="9591295"/>
            <a:ext cx="2567934" cy="531587"/>
          </a:xfrm>
          <a:prstGeom prst="rect">
            <a:avLst/>
          </a:prstGeom>
        </p:spPr>
        <p:txBody>
          <a:bodyPr lIns="0" tIns="0" rIns="0" bIns="0" rtlCol="0" anchor="t">
            <a:spAutoFit/>
          </a:bodyPr>
          <a:lstStyle/>
          <a:p>
            <a:pPr algn="ctr">
              <a:lnSpc>
                <a:spcPts val="4404"/>
              </a:lnSpc>
            </a:pPr>
            <a:r>
              <a:rPr lang="en-US" sz="3145">
                <a:solidFill>
                  <a:srgbClr val="FFFFFF"/>
                </a:solidFill>
                <a:latin typeface="League Spartan"/>
                <a:ea typeface="League Spartan"/>
                <a:cs typeface="League Spartan"/>
                <a:sym typeface="League Spartan"/>
              </a:rPr>
              <a:t>STRAND 3</a:t>
            </a:r>
          </a:p>
        </p:txBody>
      </p:sp>
      <p:grpSp>
        <p:nvGrpSpPr>
          <p:cNvPr id="15" name="Group 15"/>
          <p:cNvGrpSpPr/>
          <p:nvPr/>
        </p:nvGrpSpPr>
        <p:grpSpPr>
          <a:xfrm rot="-5400000">
            <a:off x="16670603" y="-571804"/>
            <a:ext cx="893192" cy="2170151"/>
            <a:chOff x="0" y="0"/>
            <a:chExt cx="1190923" cy="2893535"/>
          </a:xfrm>
        </p:grpSpPr>
        <p:grpSp>
          <p:nvGrpSpPr>
            <p:cNvPr id="16" name="Group 16"/>
            <p:cNvGrpSpPr/>
            <p:nvPr/>
          </p:nvGrpSpPr>
          <p:grpSpPr>
            <a:xfrm>
              <a:off x="141517" y="2519095"/>
              <a:ext cx="1028813" cy="374440"/>
              <a:chOff x="0" y="0"/>
              <a:chExt cx="1886901" cy="686745"/>
            </a:xfrm>
          </p:grpSpPr>
          <p:sp>
            <p:nvSpPr>
              <p:cNvPr id="17" name="Freeform 17"/>
              <p:cNvSpPr/>
              <p:nvPr/>
            </p:nvSpPr>
            <p:spPr>
              <a:xfrm>
                <a:off x="0" y="0"/>
                <a:ext cx="1886901" cy="686745"/>
              </a:xfrm>
              <a:custGeom>
                <a:avLst/>
                <a:gdLst/>
                <a:ahLst/>
                <a:cxnLst/>
                <a:rect l="l" t="t" r="r" b="b"/>
                <a:pathLst>
                  <a:path w="1886901" h="686745">
                    <a:moveTo>
                      <a:pt x="343372" y="0"/>
                    </a:moveTo>
                    <a:lnTo>
                      <a:pt x="1543529" y="0"/>
                    </a:lnTo>
                    <a:cubicBezTo>
                      <a:pt x="1733168" y="0"/>
                      <a:pt x="1886901" y="153733"/>
                      <a:pt x="1886901" y="343372"/>
                    </a:cubicBezTo>
                    <a:lnTo>
                      <a:pt x="1886901" y="343372"/>
                    </a:lnTo>
                    <a:cubicBezTo>
                      <a:pt x="1886901" y="533012"/>
                      <a:pt x="1733168" y="686745"/>
                      <a:pt x="1543529" y="686745"/>
                    </a:cubicBezTo>
                    <a:lnTo>
                      <a:pt x="343372" y="686745"/>
                    </a:lnTo>
                    <a:cubicBezTo>
                      <a:pt x="153733" y="686745"/>
                      <a:pt x="0" y="533012"/>
                      <a:pt x="0" y="343372"/>
                    </a:cubicBezTo>
                    <a:lnTo>
                      <a:pt x="0" y="343372"/>
                    </a:lnTo>
                    <a:cubicBezTo>
                      <a:pt x="0" y="153733"/>
                      <a:pt x="153733" y="0"/>
                      <a:pt x="343372" y="0"/>
                    </a:cubicBezTo>
                    <a:close/>
                  </a:path>
                </a:pathLst>
              </a:custGeom>
              <a:solidFill>
                <a:srgbClr val="94E3FF"/>
              </a:solidFill>
              <a:ln cap="rnd">
                <a:noFill/>
                <a:prstDash val="solid"/>
                <a:round/>
              </a:ln>
            </p:spPr>
            <p:txBody>
              <a:bodyPr/>
              <a:lstStyle/>
              <a:p>
                <a:endParaRPr lang="en-US"/>
              </a:p>
            </p:txBody>
          </p:sp>
          <p:sp>
            <p:nvSpPr>
              <p:cNvPr id="18" name="TextBox 18"/>
              <p:cNvSpPr txBox="1"/>
              <p:nvPr/>
            </p:nvSpPr>
            <p:spPr>
              <a:xfrm>
                <a:off x="0" y="-9525"/>
                <a:ext cx="1886901" cy="696270"/>
              </a:xfrm>
              <a:prstGeom prst="rect">
                <a:avLst/>
              </a:prstGeom>
            </p:spPr>
            <p:txBody>
              <a:bodyPr lIns="50800" tIns="50800" rIns="50800" bIns="50800" rtlCol="0" anchor="ctr"/>
              <a:lstStyle/>
              <a:p>
                <a:pPr algn="ctr">
                  <a:lnSpc>
                    <a:spcPts val="308"/>
                  </a:lnSpc>
                </a:pPr>
                <a:endParaRPr/>
              </a:p>
            </p:txBody>
          </p:sp>
        </p:grpSp>
        <p:sp>
          <p:nvSpPr>
            <p:cNvPr id="19" name="TextBox 19"/>
            <p:cNvSpPr txBox="1"/>
            <p:nvPr/>
          </p:nvSpPr>
          <p:spPr>
            <a:xfrm>
              <a:off x="441088" y="2698700"/>
              <a:ext cx="429671" cy="150386"/>
            </a:xfrm>
            <a:prstGeom prst="rect">
              <a:avLst/>
            </a:prstGeom>
          </p:spPr>
          <p:txBody>
            <a:bodyPr lIns="0" tIns="0" rIns="0" bIns="0" rtlCol="0" anchor="t">
              <a:spAutoFit/>
            </a:bodyPr>
            <a:lstStyle/>
            <a:p>
              <a:pPr algn="ctr">
                <a:lnSpc>
                  <a:spcPts val="581"/>
                </a:lnSpc>
              </a:pPr>
              <a:r>
                <a:rPr lang="en-US" sz="1163">
                  <a:solidFill>
                    <a:srgbClr val="203D48"/>
                  </a:solidFill>
                  <a:latin typeface="League Spartan"/>
                  <a:ea typeface="League Spartan"/>
                  <a:cs typeface="League Spartan"/>
                  <a:sym typeface="League Spartan"/>
                </a:rPr>
                <a:t>HUB</a:t>
              </a:r>
            </a:p>
          </p:txBody>
        </p:sp>
        <p:sp>
          <p:nvSpPr>
            <p:cNvPr id="20" name="TextBox 20"/>
            <p:cNvSpPr txBox="1"/>
            <p:nvPr/>
          </p:nvSpPr>
          <p:spPr>
            <a:xfrm rot="5400000">
              <a:off x="-972822" y="972822"/>
              <a:ext cx="2485990" cy="540345"/>
            </a:xfrm>
            <a:prstGeom prst="rect">
              <a:avLst/>
            </a:prstGeom>
          </p:spPr>
          <p:txBody>
            <a:bodyPr lIns="0" tIns="0" rIns="0" bIns="0" rtlCol="0" anchor="t">
              <a:spAutoFit/>
            </a:bodyPr>
            <a:lstStyle/>
            <a:p>
              <a:pPr algn="ctr">
                <a:lnSpc>
                  <a:spcPts val="2752"/>
                </a:lnSpc>
              </a:pPr>
              <a:r>
                <a:rPr lang="en-US" sz="3127" spc="-200">
                  <a:solidFill>
                    <a:srgbClr val="203D48"/>
                  </a:solidFill>
                  <a:latin typeface="League Spartan"/>
                  <a:ea typeface="League Spartan"/>
                  <a:cs typeface="League Spartan"/>
                  <a:sym typeface="League Spartan"/>
                </a:rPr>
                <a:t>BUSINESS</a:t>
              </a:r>
            </a:p>
          </p:txBody>
        </p:sp>
        <p:sp>
          <p:nvSpPr>
            <p:cNvPr id="21" name="TextBox 21"/>
            <p:cNvSpPr txBox="1"/>
            <p:nvPr/>
          </p:nvSpPr>
          <p:spPr>
            <a:xfrm rot="5400000">
              <a:off x="-511064" y="994145"/>
              <a:ext cx="2522727" cy="622797"/>
            </a:xfrm>
            <a:prstGeom prst="rect">
              <a:avLst/>
            </a:prstGeom>
          </p:spPr>
          <p:txBody>
            <a:bodyPr lIns="0" tIns="0" rIns="0" bIns="0" rtlCol="0" anchor="t">
              <a:spAutoFit/>
            </a:bodyPr>
            <a:lstStyle/>
            <a:p>
              <a:pPr algn="l">
                <a:lnSpc>
                  <a:spcPts val="3194"/>
                </a:lnSpc>
              </a:pPr>
              <a:r>
                <a:rPr lang="en-US" sz="3630" spc="-232">
                  <a:solidFill>
                    <a:srgbClr val="203D48"/>
                  </a:solidFill>
                  <a:latin typeface="League Spartan"/>
                  <a:ea typeface="League Spartan"/>
                  <a:cs typeface="League Spartan"/>
                  <a:sym typeface="League Spartan"/>
                </a:rPr>
                <a:t>JC</a:t>
              </a:r>
            </a:p>
          </p:txBody>
        </p:sp>
        <p:sp>
          <p:nvSpPr>
            <p:cNvPr id="22" name="Freeform 22"/>
            <p:cNvSpPr/>
            <p:nvPr/>
          </p:nvSpPr>
          <p:spPr>
            <a:xfrm rot="5400000">
              <a:off x="244242" y="1424020"/>
              <a:ext cx="1379498" cy="513863"/>
            </a:xfrm>
            <a:custGeom>
              <a:avLst/>
              <a:gdLst/>
              <a:ahLst/>
              <a:cxnLst/>
              <a:rect l="l" t="t" r="r" b="b"/>
              <a:pathLst>
                <a:path w="1379498" h="513863">
                  <a:moveTo>
                    <a:pt x="0" y="0"/>
                  </a:moveTo>
                  <a:lnTo>
                    <a:pt x="1379498" y="0"/>
                  </a:lnTo>
                  <a:lnTo>
                    <a:pt x="1379498" y="513863"/>
                  </a:lnTo>
                  <a:lnTo>
                    <a:pt x="0" y="51386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Picture 27" descr="A person holding a computer monitor&#10;&#10;AI-generated content may be incorrect.">
            <a:extLst>
              <a:ext uri="{FF2B5EF4-FFF2-40B4-BE49-F238E27FC236}">
                <a16:creationId xmlns:a16="http://schemas.microsoft.com/office/drawing/2014/main" id="{C70A636E-93CC-72BB-5844-654CD2F777AC}"/>
              </a:ext>
            </a:extLst>
          </p:cNvPr>
          <p:cNvPicPr>
            <a:picLocks noChangeAspect="1"/>
          </p:cNvPicPr>
          <p:nvPr/>
        </p:nvPicPr>
        <p:blipFill>
          <a:blip r:embed="rId2">
            <a:extLst>
              <a:ext uri="{28A0092B-C50C-407E-A947-70E740481C1C}">
                <a14:useLocalDpi xmlns:a14="http://schemas.microsoft.com/office/drawing/2010/main" val="0"/>
              </a:ext>
            </a:extLst>
          </a:blip>
          <a:srcRect l="31551" t="19527" r="25490" b="31156"/>
          <a:stretch>
            <a:fillRect/>
          </a:stretch>
        </p:blipFill>
        <p:spPr>
          <a:xfrm>
            <a:off x="5863856" y="2174579"/>
            <a:ext cx="7656670" cy="4944359"/>
          </a:xfrm>
          <a:prstGeom prst="rect">
            <a:avLst/>
          </a:prstGeom>
        </p:spPr>
      </p:pic>
      <p:grpSp>
        <p:nvGrpSpPr>
          <p:cNvPr id="2" name="Group 2"/>
          <p:cNvGrpSpPr/>
          <p:nvPr/>
        </p:nvGrpSpPr>
        <p:grpSpPr>
          <a:xfrm rot="-5400000">
            <a:off x="9968777" y="1967777"/>
            <a:ext cx="802671" cy="15835774"/>
            <a:chOff x="0" y="0"/>
            <a:chExt cx="182880" cy="3608017"/>
          </a:xfrm>
        </p:grpSpPr>
        <p:sp>
          <p:nvSpPr>
            <p:cNvPr id="3" name="Freeform 3"/>
            <p:cNvSpPr/>
            <p:nvPr/>
          </p:nvSpPr>
          <p:spPr>
            <a:xfrm>
              <a:off x="0" y="0"/>
              <a:ext cx="182880" cy="3608017"/>
            </a:xfrm>
            <a:custGeom>
              <a:avLst/>
              <a:gdLst/>
              <a:ahLst/>
              <a:cxnLst/>
              <a:rect l="l" t="t" r="r" b="b"/>
              <a:pathLst>
                <a:path w="182880" h="3608017">
                  <a:moveTo>
                    <a:pt x="0" y="0"/>
                  </a:moveTo>
                  <a:lnTo>
                    <a:pt x="182880" y="0"/>
                  </a:lnTo>
                  <a:lnTo>
                    <a:pt x="182880" y="3608017"/>
                  </a:lnTo>
                  <a:lnTo>
                    <a:pt x="0" y="3608017"/>
                  </a:lnTo>
                  <a:close/>
                </a:path>
              </a:pathLst>
            </a:custGeom>
            <a:solidFill>
              <a:srgbClr val="203D48"/>
            </a:solidFill>
          </p:spPr>
          <p:txBody>
            <a:bodyPr/>
            <a:lstStyle/>
            <a:p>
              <a:endParaRPr lang="en-US"/>
            </a:p>
          </p:txBody>
        </p:sp>
        <p:sp>
          <p:nvSpPr>
            <p:cNvPr id="4" name="TextBox 4"/>
            <p:cNvSpPr txBox="1"/>
            <p:nvPr/>
          </p:nvSpPr>
          <p:spPr>
            <a:xfrm>
              <a:off x="0" y="-57150"/>
              <a:ext cx="182880" cy="3665167"/>
            </a:xfrm>
            <a:prstGeom prst="rect">
              <a:avLst/>
            </a:prstGeom>
          </p:spPr>
          <p:txBody>
            <a:bodyPr lIns="50800" tIns="50800" rIns="50800" bIns="50800" rtlCol="0" anchor="ctr"/>
            <a:lstStyle/>
            <a:p>
              <a:pPr algn="ctr">
                <a:lnSpc>
                  <a:spcPts val="1960"/>
                </a:lnSpc>
              </a:pPr>
              <a:endParaRPr/>
            </a:p>
          </p:txBody>
        </p:sp>
      </p:grpSp>
      <p:grpSp>
        <p:nvGrpSpPr>
          <p:cNvPr id="5" name="Group 5"/>
          <p:cNvGrpSpPr/>
          <p:nvPr/>
        </p:nvGrpSpPr>
        <p:grpSpPr>
          <a:xfrm rot="-5400000">
            <a:off x="824777" y="8659552"/>
            <a:ext cx="802671" cy="2452226"/>
            <a:chOff x="0" y="0"/>
            <a:chExt cx="182880" cy="558714"/>
          </a:xfrm>
        </p:grpSpPr>
        <p:sp>
          <p:nvSpPr>
            <p:cNvPr id="6" name="Freeform 6"/>
            <p:cNvSpPr/>
            <p:nvPr/>
          </p:nvSpPr>
          <p:spPr>
            <a:xfrm>
              <a:off x="0" y="0"/>
              <a:ext cx="182880" cy="558714"/>
            </a:xfrm>
            <a:custGeom>
              <a:avLst/>
              <a:gdLst/>
              <a:ahLst/>
              <a:cxnLst/>
              <a:rect l="l" t="t" r="r" b="b"/>
              <a:pathLst>
                <a:path w="182880" h="558714">
                  <a:moveTo>
                    <a:pt x="0" y="0"/>
                  </a:moveTo>
                  <a:lnTo>
                    <a:pt x="182880" y="0"/>
                  </a:lnTo>
                  <a:lnTo>
                    <a:pt x="182880" y="558714"/>
                  </a:lnTo>
                  <a:lnTo>
                    <a:pt x="0" y="558714"/>
                  </a:lnTo>
                  <a:close/>
                </a:path>
              </a:pathLst>
            </a:custGeom>
            <a:solidFill>
              <a:srgbClr val="38B6FF"/>
            </a:solidFill>
          </p:spPr>
          <p:txBody>
            <a:bodyPr/>
            <a:lstStyle/>
            <a:p>
              <a:endParaRPr lang="en-US"/>
            </a:p>
          </p:txBody>
        </p:sp>
        <p:sp>
          <p:nvSpPr>
            <p:cNvPr id="7" name="TextBox 7"/>
            <p:cNvSpPr txBox="1"/>
            <p:nvPr/>
          </p:nvSpPr>
          <p:spPr>
            <a:xfrm>
              <a:off x="0" y="-57150"/>
              <a:ext cx="182880" cy="615864"/>
            </a:xfrm>
            <a:prstGeom prst="rect">
              <a:avLst/>
            </a:prstGeom>
          </p:spPr>
          <p:txBody>
            <a:bodyPr lIns="50800" tIns="50800" rIns="50800" bIns="50800" rtlCol="0" anchor="ctr"/>
            <a:lstStyle/>
            <a:p>
              <a:pPr algn="ctr">
                <a:lnSpc>
                  <a:spcPts val="1960"/>
                </a:lnSpc>
              </a:pPr>
              <a:endParaRPr/>
            </a:p>
          </p:txBody>
        </p:sp>
      </p:grpSp>
      <p:sp>
        <p:nvSpPr>
          <p:cNvPr id="8" name="Freeform 8"/>
          <p:cNvSpPr/>
          <p:nvPr/>
        </p:nvSpPr>
        <p:spPr>
          <a:xfrm rot="-597275">
            <a:off x="-3368911" y="-2959270"/>
            <a:ext cx="4075990" cy="4075990"/>
          </a:xfrm>
          <a:custGeom>
            <a:avLst/>
            <a:gdLst/>
            <a:ahLst/>
            <a:cxnLst/>
            <a:rect l="l" t="t" r="r" b="b"/>
            <a:pathLst>
              <a:path w="4075990" h="4075990">
                <a:moveTo>
                  <a:pt x="0" y="0"/>
                </a:moveTo>
                <a:lnTo>
                  <a:pt x="4075990" y="0"/>
                </a:lnTo>
                <a:lnTo>
                  <a:pt x="4075990" y="4075989"/>
                </a:lnTo>
                <a:lnTo>
                  <a:pt x="0" y="407598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9" name="TextBox 9"/>
          <p:cNvSpPr txBox="1"/>
          <p:nvPr/>
        </p:nvSpPr>
        <p:spPr>
          <a:xfrm>
            <a:off x="1028700" y="516081"/>
            <a:ext cx="16009683" cy="1392307"/>
          </a:xfrm>
          <a:prstGeom prst="rect">
            <a:avLst/>
          </a:prstGeom>
        </p:spPr>
        <p:txBody>
          <a:bodyPr lIns="0" tIns="0" rIns="0" bIns="0" rtlCol="0" anchor="t">
            <a:spAutoFit/>
          </a:bodyPr>
          <a:lstStyle/>
          <a:p>
            <a:pPr algn="l">
              <a:lnSpc>
                <a:spcPts val="11458"/>
              </a:lnSpc>
            </a:pPr>
            <a:r>
              <a:rPr lang="en-US" sz="8184" b="1">
                <a:solidFill>
                  <a:srgbClr val="38B6FF"/>
                </a:solidFill>
                <a:latin typeface="Garet Bold"/>
                <a:ea typeface="Garet Bold"/>
                <a:cs typeface="Garet Bold"/>
                <a:sym typeface="Garet Bold"/>
              </a:rPr>
              <a:t>Market Equilibrium</a:t>
            </a:r>
          </a:p>
        </p:txBody>
      </p:sp>
      <p:grpSp>
        <p:nvGrpSpPr>
          <p:cNvPr id="10" name="Group 10"/>
          <p:cNvGrpSpPr/>
          <p:nvPr/>
        </p:nvGrpSpPr>
        <p:grpSpPr>
          <a:xfrm rot="-5400000">
            <a:off x="16670603" y="-571804"/>
            <a:ext cx="893192" cy="2170151"/>
            <a:chOff x="0" y="0"/>
            <a:chExt cx="1190923" cy="2893535"/>
          </a:xfrm>
        </p:grpSpPr>
        <p:grpSp>
          <p:nvGrpSpPr>
            <p:cNvPr id="11" name="Group 11"/>
            <p:cNvGrpSpPr/>
            <p:nvPr/>
          </p:nvGrpSpPr>
          <p:grpSpPr>
            <a:xfrm>
              <a:off x="141517" y="2519095"/>
              <a:ext cx="1028813" cy="374440"/>
              <a:chOff x="0" y="0"/>
              <a:chExt cx="1886901" cy="686745"/>
            </a:xfrm>
          </p:grpSpPr>
          <p:sp>
            <p:nvSpPr>
              <p:cNvPr id="12" name="Freeform 12"/>
              <p:cNvSpPr/>
              <p:nvPr/>
            </p:nvSpPr>
            <p:spPr>
              <a:xfrm>
                <a:off x="0" y="0"/>
                <a:ext cx="1886901" cy="686745"/>
              </a:xfrm>
              <a:custGeom>
                <a:avLst/>
                <a:gdLst/>
                <a:ahLst/>
                <a:cxnLst/>
                <a:rect l="l" t="t" r="r" b="b"/>
                <a:pathLst>
                  <a:path w="1886901" h="686745">
                    <a:moveTo>
                      <a:pt x="343372" y="0"/>
                    </a:moveTo>
                    <a:lnTo>
                      <a:pt x="1543529" y="0"/>
                    </a:lnTo>
                    <a:cubicBezTo>
                      <a:pt x="1733168" y="0"/>
                      <a:pt x="1886901" y="153733"/>
                      <a:pt x="1886901" y="343372"/>
                    </a:cubicBezTo>
                    <a:lnTo>
                      <a:pt x="1886901" y="343372"/>
                    </a:lnTo>
                    <a:cubicBezTo>
                      <a:pt x="1886901" y="533012"/>
                      <a:pt x="1733168" y="686745"/>
                      <a:pt x="1543529" y="686745"/>
                    </a:cubicBezTo>
                    <a:lnTo>
                      <a:pt x="343372" y="686745"/>
                    </a:lnTo>
                    <a:cubicBezTo>
                      <a:pt x="153733" y="686745"/>
                      <a:pt x="0" y="533012"/>
                      <a:pt x="0" y="343372"/>
                    </a:cubicBezTo>
                    <a:lnTo>
                      <a:pt x="0" y="343372"/>
                    </a:lnTo>
                    <a:cubicBezTo>
                      <a:pt x="0" y="153733"/>
                      <a:pt x="153733" y="0"/>
                      <a:pt x="343372" y="0"/>
                    </a:cubicBezTo>
                    <a:close/>
                  </a:path>
                </a:pathLst>
              </a:custGeom>
              <a:solidFill>
                <a:srgbClr val="94E3FF"/>
              </a:solidFill>
              <a:ln cap="rnd">
                <a:noFill/>
                <a:prstDash val="solid"/>
                <a:round/>
              </a:ln>
            </p:spPr>
            <p:txBody>
              <a:bodyPr/>
              <a:lstStyle/>
              <a:p>
                <a:endParaRPr lang="en-US"/>
              </a:p>
            </p:txBody>
          </p:sp>
          <p:sp>
            <p:nvSpPr>
              <p:cNvPr id="13" name="TextBox 13"/>
              <p:cNvSpPr txBox="1"/>
              <p:nvPr/>
            </p:nvSpPr>
            <p:spPr>
              <a:xfrm>
                <a:off x="0" y="-9525"/>
                <a:ext cx="1886901" cy="696270"/>
              </a:xfrm>
              <a:prstGeom prst="rect">
                <a:avLst/>
              </a:prstGeom>
            </p:spPr>
            <p:txBody>
              <a:bodyPr lIns="50800" tIns="50800" rIns="50800" bIns="50800" rtlCol="0" anchor="ctr"/>
              <a:lstStyle/>
              <a:p>
                <a:pPr algn="ctr">
                  <a:lnSpc>
                    <a:spcPts val="308"/>
                  </a:lnSpc>
                </a:pPr>
                <a:endParaRPr/>
              </a:p>
            </p:txBody>
          </p:sp>
        </p:grpSp>
        <p:sp>
          <p:nvSpPr>
            <p:cNvPr id="14" name="TextBox 14"/>
            <p:cNvSpPr txBox="1"/>
            <p:nvPr/>
          </p:nvSpPr>
          <p:spPr>
            <a:xfrm>
              <a:off x="441088" y="2698700"/>
              <a:ext cx="429671" cy="150386"/>
            </a:xfrm>
            <a:prstGeom prst="rect">
              <a:avLst/>
            </a:prstGeom>
          </p:spPr>
          <p:txBody>
            <a:bodyPr lIns="0" tIns="0" rIns="0" bIns="0" rtlCol="0" anchor="t">
              <a:spAutoFit/>
            </a:bodyPr>
            <a:lstStyle/>
            <a:p>
              <a:pPr algn="ctr">
                <a:lnSpc>
                  <a:spcPts val="581"/>
                </a:lnSpc>
              </a:pPr>
              <a:r>
                <a:rPr lang="en-US" sz="1163">
                  <a:solidFill>
                    <a:srgbClr val="203D48"/>
                  </a:solidFill>
                  <a:latin typeface="League Spartan"/>
                  <a:ea typeface="League Spartan"/>
                  <a:cs typeface="League Spartan"/>
                  <a:sym typeface="League Spartan"/>
                </a:rPr>
                <a:t>HUB</a:t>
              </a:r>
            </a:p>
          </p:txBody>
        </p:sp>
        <p:sp>
          <p:nvSpPr>
            <p:cNvPr id="15" name="TextBox 15"/>
            <p:cNvSpPr txBox="1"/>
            <p:nvPr/>
          </p:nvSpPr>
          <p:spPr>
            <a:xfrm rot="5400000">
              <a:off x="-972822" y="972822"/>
              <a:ext cx="2485990" cy="540345"/>
            </a:xfrm>
            <a:prstGeom prst="rect">
              <a:avLst/>
            </a:prstGeom>
          </p:spPr>
          <p:txBody>
            <a:bodyPr lIns="0" tIns="0" rIns="0" bIns="0" rtlCol="0" anchor="t">
              <a:spAutoFit/>
            </a:bodyPr>
            <a:lstStyle/>
            <a:p>
              <a:pPr algn="ctr">
                <a:lnSpc>
                  <a:spcPts val="2752"/>
                </a:lnSpc>
              </a:pPr>
              <a:r>
                <a:rPr lang="en-US" sz="3127" spc="-200">
                  <a:solidFill>
                    <a:srgbClr val="203D48"/>
                  </a:solidFill>
                  <a:latin typeface="League Spartan"/>
                  <a:ea typeface="League Spartan"/>
                  <a:cs typeface="League Spartan"/>
                  <a:sym typeface="League Spartan"/>
                </a:rPr>
                <a:t>BUSINESS</a:t>
              </a:r>
            </a:p>
          </p:txBody>
        </p:sp>
        <p:sp>
          <p:nvSpPr>
            <p:cNvPr id="16" name="TextBox 16"/>
            <p:cNvSpPr txBox="1"/>
            <p:nvPr/>
          </p:nvSpPr>
          <p:spPr>
            <a:xfrm rot="5400000">
              <a:off x="-511064" y="994145"/>
              <a:ext cx="2522727" cy="622797"/>
            </a:xfrm>
            <a:prstGeom prst="rect">
              <a:avLst/>
            </a:prstGeom>
          </p:spPr>
          <p:txBody>
            <a:bodyPr lIns="0" tIns="0" rIns="0" bIns="0" rtlCol="0" anchor="t">
              <a:spAutoFit/>
            </a:bodyPr>
            <a:lstStyle/>
            <a:p>
              <a:pPr algn="l">
                <a:lnSpc>
                  <a:spcPts val="3194"/>
                </a:lnSpc>
              </a:pPr>
              <a:r>
                <a:rPr lang="en-US" sz="3630" spc="-232">
                  <a:solidFill>
                    <a:srgbClr val="203D48"/>
                  </a:solidFill>
                  <a:latin typeface="League Spartan"/>
                  <a:ea typeface="League Spartan"/>
                  <a:cs typeface="League Spartan"/>
                  <a:sym typeface="League Spartan"/>
                </a:rPr>
                <a:t>JC</a:t>
              </a:r>
            </a:p>
          </p:txBody>
        </p:sp>
        <p:sp>
          <p:nvSpPr>
            <p:cNvPr id="17" name="Freeform 17"/>
            <p:cNvSpPr/>
            <p:nvPr/>
          </p:nvSpPr>
          <p:spPr>
            <a:xfrm rot="5400000">
              <a:off x="244242" y="1424020"/>
              <a:ext cx="1379498" cy="513863"/>
            </a:xfrm>
            <a:custGeom>
              <a:avLst/>
              <a:gdLst/>
              <a:ahLst/>
              <a:cxnLst/>
              <a:rect l="l" t="t" r="r" b="b"/>
              <a:pathLst>
                <a:path w="1379498" h="513863">
                  <a:moveTo>
                    <a:pt x="0" y="0"/>
                  </a:moveTo>
                  <a:lnTo>
                    <a:pt x="1379498" y="0"/>
                  </a:lnTo>
                  <a:lnTo>
                    <a:pt x="1379498" y="513863"/>
                  </a:lnTo>
                  <a:lnTo>
                    <a:pt x="0" y="513863"/>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grpSp>
      <p:sp>
        <p:nvSpPr>
          <p:cNvPr id="19" name="Freeform 19"/>
          <p:cNvSpPr/>
          <p:nvPr/>
        </p:nvSpPr>
        <p:spPr>
          <a:xfrm>
            <a:off x="645010" y="5143500"/>
            <a:ext cx="4679000" cy="3936209"/>
          </a:xfrm>
          <a:custGeom>
            <a:avLst/>
            <a:gdLst/>
            <a:ahLst/>
            <a:cxnLst/>
            <a:rect l="l" t="t" r="r" b="b"/>
            <a:pathLst>
              <a:path w="4679000" h="3936209">
                <a:moveTo>
                  <a:pt x="0" y="0"/>
                </a:moveTo>
                <a:lnTo>
                  <a:pt x="4679000" y="0"/>
                </a:lnTo>
                <a:lnTo>
                  <a:pt x="4679000" y="3936209"/>
                </a:lnTo>
                <a:lnTo>
                  <a:pt x="0" y="3936209"/>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20" name="TextBox 20"/>
          <p:cNvSpPr txBox="1"/>
          <p:nvPr/>
        </p:nvSpPr>
        <p:spPr>
          <a:xfrm>
            <a:off x="2752518" y="9591295"/>
            <a:ext cx="1724348" cy="531587"/>
          </a:xfrm>
          <a:prstGeom prst="rect">
            <a:avLst/>
          </a:prstGeom>
        </p:spPr>
        <p:txBody>
          <a:bodyPr lIns="0" tIns="0" rIns="0" bIns="0" rtlCol="0" anchor="t">
            <a:spAutoFit/>
          </a:bodyPr>
          <a:lstStyle/>
          <a:p>
            <a:pPr algn="ctr">
              <a:lnSpc>
                <a:spcPts val="4404"/>
              </a:lnSpc>
            </a:pPr>
            <a:r>
              <a:rPr lang="en-US" sz="3145">
                <a:solidFill>
                  <a:srgbClr val="FFFFFF"/>
                </a:solidFill>
                <a:latin typeface="League Spartan"/>
                <a:ea typeface="League Spartan"/>
                <a:cs typeface="League Spartan"/>
                <a:sym typeface="League Spartan"/>
              </a:rPr>
              <a:t>CH 29:</a:t>
            </a:r>
          </a:p>
        </p:txBody>
      </p:sp>
      <p:sp>
        <p:nvSpPr>
          <p:cNvPr id="21" name="TextBox 21"/>
          <p:cNvSpPr txBox="1"/>
          <p:nvPr/>
        </p:nvSpPr>
        <p:spPr>
          <a:xfrm>
            <a:off x="4781666" y="9515095"/>
            <a:ext cx="4911099" cy="607788"/>
          </a:xfrm>
          <a:prstGeom prst="rect">
            <a:avLst/>
          </a:prstGeom>
        </p:spPr>
        <p:txBody>
          <a:bodyPr lIns="0" tIns="0" rIns="0" bIns="0" rtlCol="0" anchor="t">
            <a:spAutoFit/>
          </a:bodyPr>
          <a:lstStyle/>
          <a:p>
            <a:pPr algn="l">
              <a:lnSpc>
                <a:spcPts val="4404"/>
              </a:lnSpc>
              <a:spcBef>
                <a:spcPct val="0"/>
              </a:spcBef>
            </a:pPr>
            <a:r>
              <a:rPr lang="en-US" sz="3145" b="1" i="1">
                <a:solidFill>
                  <a:srgbClr val="FFFFFF"/>
                </a:solidFill>
                <a:latin typeface="Calibri (MS) Bold Italics"/>
                <a:ea typeface="Calibri (MS) Bold Italics"/>
                <a:cs typeface="Calibri (MS) Bold Italics"/>
                <a:sym typeface="Calibri (MS) Bold Italics"/>
              </a:rPr>
              <a:t>LO 3.3</a:t>
            </a:r>
            <a:r>
              <a:rPr lang="en-US" sz="3145" i="1">
                <a:solidFill>
                  <a:srgbClr val="FFFFFF"/>
                </a:solidFill>
                <a:latin typeface="Calibri (MS) Italics"/>
                <a:ea typeface="Calibri (MS) Italics"/>
                <a:cs typeface="Calibri (MS) Italics"/>
                <a:sym typeface="Calibri (MS) Italics"/>
              </a:rPr>
              <a:t>: Demand &amp; Supply</a:t>
            </a:r>
          </a:p>
        </p:txBody>
      </p:sp>
      <p:sp>
        <p:nvSpPr>
          <p:cNvPr id="22" name="TextBox 22"/>
          <p:cNvSpPr txBox="1"/>
          <p:nvPr/>
        </p:nvSpPr>
        <p:spPr>
          <a:xfrm>
            <a:off x="0" y="9591295"/>
            <a:ext cx="2567934" cy="531587"/>
          </a:xfrm>
          <a:prstGeom prst="rect">
            <a:avLst/>
          </a:prstGeom>
        </p:spPr>
        <p:txBody>
          <a:bodyPr lIns="0" tIns="0" rIns="0" bIns="0" rtlCol="0" anchor="t">
            <a:spAutoFit/>
          </a:bodyPr>
          <a:lstStyle/>
          <a:p>
            <a:pPr algn="ctr">
              <a:lnSpc>
                <a:spcPts val="4404"/>
              </a:lnSpc>
            </a:pPr>
            <a:r>
              <a:rPr lang="en-US" sz="3145">
                <a:solidFill>
                  <a:srgbClr val="FFFFFF"/>
                </a:solidFill>
                <a:latin typeface="League Spartan"/>
                <a:ea typeface="League Spartan"/>
                <a:cs typeface="League Spartan"/>
                <a:sym typeface="League Spartan"/>
              </a:rPr>
              <a:t>STRAND 3</a:t>
            </a:r>
          </a:p>
        </p:txBody>
      </p:sp>
      <p:sp>
        <p:nvSpPr>
          <p:cNvPr id="23" name="TextBox 23"/>
          <p:cNvSpPr txBox="1"/>
          <p:nvPr/>
        </p:nvSpPr>
        <p:spPr>
          <a:xfrm>
            <a:off x="7237215" y="7283055"/>
            <a:ext cx="7993827" cy="1589405"/>
          </a:xfrm>
          <a:prstGeom prst="rect">
            <a:avLst/>
          </a:prstGeom>
        </p:spPr>
        <p:txBody>
          <a:bodyPr lIns="0" tIns="0" rIns="0" bIns="0" rtlCol="0" anchor="t">
            <a:spAutoFit/>
          </a:bodyPr>
          <a:lstStyle/>
          <a:p>
            <a:pPr algn="ctr">
              <a:lnSpc>
                <a:spcPts val="3219"/>
              </a:lnSpc>
              <a:spcBef>
                <a:spcPct val="0"/>
              </a:spcBef>
            </a:pPr>
            <a:r>
              <a:rPr lang="en-US" sz="2299" b="1">
                <a:solidFill>
                  <a:srgbClr val="000000"/>
                </a:solidFill>
                <a:latin typeface="Garet Bold"/>
                <a:ea typeface="Garet Bold"/>
                <a:cs typeface="Garet Bold"/>
                <a:sym typeface="Garet Bold"/>
              </a:rPr>
              <a:t>Quantity demand for TVs</a:t>
            </a:r>
          </a:p>
          <a:p>
            <a:pPr algn="ctr">
              <a:lnSpc>
                <a:spcPts val="3219"/>
              </a:lnSpc>
              <a:spcBef>
                <a:spcPct val="0"/>
              </a:spcBef>
            </a:pPr>
            <a:r>
              <a:rPr lang="en-US" sz="2299">
                <a:solidFill>
                  <a:srgbClr val="000000"/>
                </a:solidFill>
                <a:latin typeface="Garet"/>
                <a:ea typeface="Garet"/>
                <a:cs typeface="Garet"/>
                <a:sym typeface="Garet"/>
              </a:rPr>
              <a:t>As prices increase, we would expect less demand TVs.</a:t>
            </a:r>
          </a:p>
          <a:p>
            <a:pPr algn="ctr">
              <a:lnSpc>
                <a:spcPts val="3219"/>
              </a:lnSpc>
              <a:spcBef>
                <a:spcPct val="0"/>
              </a:spcBef>
            </a:pPr>
            <a:r>
              <a:rPr lang="en-US" sz="2299">
                <a:solidFill>
                  <a:srgbClr val="3E7992"/>
                </a:solidFill>
                <a:latin typeface="Garet"/>
                <a:ea typeface="Garet"/>
                <a:cs typeface="Garet"/>
                <a:sym typeface="Garet"/>
              </a:rPr>
              <a:t>When price increases from €400 to €500, demand decreases from 150,000 TVs to 100,000 TVs.</a:t>
            </a:r>
          </a:p>
        </p:txBody>
      </p:sp>
      <p:sp>
        <p:nvSpPr>
          <p:cNvPr id="24" name="TextBox 24"/>
          <p:cNvSpPr txBox="1"/>
          <p:nvPr/>
        </p:nvSpPr>
        <p:spPr>
          <a:xfrm>
            <a:off x="14060373" y="3206275"/>
            <a:ext cx="3832161" cy="3589655"/>
          </a:xfrm>
          <a:prstGeom prst="rect">
            <a:avLst/>
          </a:prstGeom>
        </p:spPr>
        <p:txBody>
          <a:bodyPr lIns="0" tIns="0" rIns="0" bIns="0" rtlCol="0" anchor="t">
            <a:spAutoFit/>
          </a:bodyPr>
          <a:lstStyle/>
          <a:p>
            <a:pPr algn="ctr">
              <a:lnSpc>
                <a:spcPts val="3219"/>
              </a:lnSpc>
              <a:spcBef>
                <a:spcPct val="0"/>
              </a:spcBef>
            </a:pPr>
            <a:r>
              <a:rPr lang="en-US" sz="2299" b="1">
                <a:solidFill>
                  <a:srgbClr val="000000"/>
                </a:solidFill>
                <a:latin typeface="Garet Bold"/>
                <a:ea typeface="Garet Bold"/>
                <a:cs typeface="Garet Bold"/>
                <a:sym typeface="Garet Bold"/>
              </a:rPr>
              <a:t>Quantity supply of TVs</a:t>
            </a:r>
          </a:p>
          <a:p>
            <a:pPr algn="ctr">
              <a:lnSpc>
                <a:spcPts val="3219"/>
              </a:lnSpc>
              <a:spcBef>
                <a:spcPct val="0"/>
              </a:spcBef>
            </a:pPr>
            <a:r>
              <a:rPr lang="en-US" sz="2299">
                <a:solidFill>
                  <a:srgbClr val="000000"/>
                </a:solidFill>
                <a:latin typeface="Garet"/>
                <a:ea typeface="Garet"/>
                <a:cs typeface="Garet"/>
                <a:sym typeface="Garet"/>
              </a:rPr>
              <a:t> As prices increase, we would expect sellers to want to supply more TVs.</a:t>
            </a:r>
          </a:p>
          <a:p>
            <a:pPr algn="ctr">
              <a:lnSpc>
                <a:spcPts val="3219"/>
              </a:lnSpc>
              <a:spcBef>
                <a:spcPct val="0"/>
              </a:spcBef>
            </a:pPr>
            <a:r>
              <a:rPr lang="en-US" sz="2299">
                <a:solidFill>
                  <a:srgbClr val="DB543E"/>
                </a:solidFill>
                <a:latin typeface="Garet"/>
                <a:ea typeface="Garet"/>
                <a:cs typeface="Garet"/>
                <a:sym typeface="Garet"/>
              </a:rPr>
              <a:t>When price increases from €400 to €500, supply increases from 150,000 TVs to 200,000 TVs.</a:t>
            </a:r>
          </a:p>
        </p:txBody>
      </p:sp>
      <p:sp>
        <p:nvSpPr>
          <p:cNvPr id="25" name="Freeform 25"/>
          <p:cNvSpPr/>
          <p:nvPr/>
        </p:nvSpPr>
        <p:spPr>
          <a:xfrm rot="-5400000">
            <a:off x="7981892" y="6059954"/>
            <a:ext cx="1549392" cy="553908"/>
          </a:xfrm>
          <a:custGeom>
            <a:avLst/>
            <a:gdLst/>
            <a:ahLst/>
            <a:cxnLst/>
            <a:rect l="l" t="t" r="r" b="b"/>
            <a:pathLst>
              <a:path w="1549392" h="553908">
                <a:moveTo>
                  <a:pt x="0" y="0"/>
                </a:moveTo>
                <a:lnTo>
                  <a:pt x="1549392" y="0"/>
                </a:lnTo>
                <a:lnTo>
                  <a:pt x="1549392" y="553908"/>
                </a:lnTo>
                <a:lnTo>
                  <a:pt x="0" y="553908"/>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26" name="Freeform 26"/>
          <p:cNvSpPr/>
          <p:nvPr/>
        </p:nvSpPr>
        <p:spPr>
          <a:xfrm rot="10160868">
            <a:off x="12861840" y="5419405"/>
            <a:ext cx="1549392" cy="553908"/>
          </a:xfrm>
          <a:custGeom>
            <a:avLst/>
            <a:gdLst/>
            <a:ahLst/>
            <a:cxnLst/>
            <a:rect l="l" t="t" r="r" b="b"/>
            <a:pathLst>
              <a:path w="1549392" h="553908">
                <a:moveTo>
                  <a:pt x="0" y="0"/>
                </a:moveTo>
                <a:lnTo>
                  <a:pt x="1549392" y="0"/>
                </a:lnTo>
                <a:lnTo>
                  <a:pt x="1549392" y="553907"/>
                </a:lnTo>
                <a:lnTo>
                  <a:pt x="0" y="553907"/>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Picture 31" descr="A person holding a computer monitor&#10;&#10;AI-generated content may be incorrect.">
            <a:extLst>
              <a:ext uri="{FF2B5EF4-FFF2-40B4-BE49-F238E27FC236}">
                <a16:creationId xmlns:a16="http://schemas.microsoft.com/office/drawing/2014/main" id="{CDB78352-826D-2754-2502-467B33AA8F41}"/>
              </a:ext>
            </a:extLst>
          </p:cNvPr>
          <p:cNvPicPr>
            <a:picLocks noChangeAspect="1"/>
          </p:cNvPicPr>
          <p:nvPr/>
        </p:nvPicPr>
        <p:blipFill>
          <a:blip r:embed="rId2">
            <a:extLst>
              <a:ext uri="{28A0092B-C50C-407E-A947-70E740481C1C}">
                <a14:useLocalDpi xmlns:a14="http://schemas.microsoft.com/office/drawing/2010/main" val="0"/>
              </a:ext>
            </a:extLst>
          </a:blip>
          <a:srcRect l="31551" t="19527" r="25490" b="31156"/>
          <a:stretch>
            <a:fillRect/>
          </a:stretch>
        </p:blipFill>
        <p:spPr>
          <a:xfrm>
            <a:off x="5824401" y="2149101"/>
            <a:ext cx="7955313" cy="5137210"/>
          </a:xfrm>
          <a:prstGeom prst="rect">
            <a:avLst/>
          </a:prstGeom>
        </p:spPr>
      </p:pic>
      <p:grpSp>
        <p:nvGrpSpPr>
          <p:cNvPr id="2" name="Group 2"/>
          <p:cNvGrpSpPr/>
          <p:nvPr/>
        </p:nvGrpSpPr>
        <p:grpSpPr>
          <a:xfrm rot="-5400000">
            <a:off x="9968777" y="1967777"/>
            <a:ext cx="802671" cy="15835774"/>
            <a:chOff x="0" y="0"/>
            <a:chExt cx="182880" cy="3608017"/>
          </a:xfrm>
        </p:grpSpPr>
        <p:sp>
          <p:nvSpPr>
            <p:cNvPr id="3" name="Freeform 3"/>
            <p:cNvSpPr/>
            <p:nvPr/>
          </p:nvSpPr>
          <p:spPr>
            <a:xfrm>
              <a:off x="0" y="0"/>
              <a:ext cx="182880" cy="3608017"/>
            </a:xfrm>
            <a:custGeom>
              <a:avLst/>
              <a:gdLst/>
              <a:ahLst/>
              <a:cxnLst/>
              <a:rect l="l" t="t" r="r" b="b"/>
              <a:pathLst>
                <a:path w="182880" h="3608017">
                  <a:moveTo>
                    <a:pt x="0" y="0"/>
                  </a:moveTo>
                  <a:lnTo>
                    <a:pt x="182880" y="0"/>
                  </a:lnTo>
                  <a:lnTo>
                    <a:pt x="182880" y="3608017"/>
                  </a:lnTo>
                  <a:lnTo>
                    <a:pt x="0" y="3608017"/>
                  </a:lnTo>
                  <a:close/>
                </a:path>
              </a:pathLst>
            </a:custGeom>
            <a:solidFill>
              <a:srgbClr val="203D48"/>
            </a:solidFill>
          </p:spPr>
          <p:txBody>
            <a:bodyPr/>
            <a:lstStyle/>
            <a:p>
              <a:endParaRPr lang="en-US"/>
            </a:p>
          </p:txBody>
        </p:sp>
        <p:sp>
          <p:nvSpPr>
            <p:cNvPr id="4" name="TextBox 4"/>
            <p:cNvSpPr txBox="1"/>
            <p:nvPr/>
          </p:nvSpPr>
          <p:spPr>
            <a:xfrm>
              <a:off x="0" y="-57150"/>
              <a:ext cx="182880" cy="3665167"/>
            </a:xfrm>
            <a:prstGeom prst="rect">
              <a:avLst/>
            </a:prstGeom>
          </p:spPr>
          <p:txBody>
            <a:bodyPr lIns="50800" tIns="50800" rIns="50800" bIns="50800" rtlCol="0" anchor="ctr"/>
            <a:lstStyle/>
            <a:p>
              <a:pPr algn="ctr">
                <a:lnSpc>
                  <a:spcPts val="1960"/>
                </a:lnSpc>
              </a:pPr>
              <a:endParaRPr/>
            </a:p>
          </p:txBody>
        </p:sp>
      </p:grpSp>
      <p:grpSp>
        <p:nvGrpSpPr>
          <p:cNvPr id="5" name="Group 5"/>
          <p:cNvGrpSpPr/>
          <p:nvPr/>
        </p:nvGrpSpPr>
        <p:grpSpPr>
          <a:xfrm rot="-5400000">
            <a:off x="824777" y="8659552"/>
            <a:ext cx="802671" cy="2452226"/>
            <a:chOff x="0" y="0"/>
            <a:chExt cx="182880" cy="558714"/>
          </a:xfrm>
        </p:grpSpPr>
        <p:sp>
          <p:nvSpPr>
            <p:cNvPr id="6" name="Freeform 6"/>
            <p:cNvSpPr/>
            <p:nvPr/>
          </p:nvSpPr>
          <p:spPr>
            <a:xfrm>
              <a:off x="0" y="0"/>
              <a:ext cx="182880" cy="558714"/>
            </a:xfrm>
            <a:custGeom>
              <a:avLst/>
              <a:gdLst/>
              <a:ahLst/>
              <a:cxnLst/>
              <a:rect l="l" t="t" r="r" b="b"/>
              <a:pathLst>
                <a:path w="182880" h="558714">
                  <a:moveTo>
                    <a:pt x="0" y="0"/>
                  </a:moveTo>
                  <a:lnTo>
                    <a:pt x="182880" y="0"/>
                  </a:lnTo>
                  <a:lnTo>
                    <a:pt x="182880" y="558714"/>
                  </a:lnTo>
                  <a:lnTo>
                    <a:pt x="0" y="558714"/>
                  </a:lnTo>
                  <a:close/>
                </a:path>
              </a:pathLst>
            </a:custGeom>
            <a:solidFill>
              <a:srgbClr val="38B6FF"/>
            </a:solidFill>
          </p:spPr>
          <p:txBody>
            <a:bodyPr/>
            <a:lstStyle/>
            <a:p>
              <a:endParaRPr lang="en-US"/>
            </a:p>
          </p:txBody>
        </p:sp>
        <p:sp>
          <p:nvSpPr>
            <p:cNvPr id="7" name="TextBox 7"/>
            <p:cNvSpPr txBox="1"/>
            <p:nvPr/>
          </p:nvSpPr>
          <p:spPr>
            <a:xfrm>
              <a:off x="0" y="-57150"/>
              <a:ext cx="182880" cy="615864"/>
            </a:xfrm>
            <a:prstGeom prst="rect">
              <a:avLst/>
            </a:prstGeom>
          </p:spPr>
          <p:txBody>
            <a:bodyPr lIns="50800" tIns="50800" rIns="50800" bIns="50800" rtlCol="0" anchor="ctr"/>
            <a:lstStyle/>
            <a:p>
              <a:pPr algn="ctr">
                <a:lnSpc>
                  <a:spcPts val="1960"/>
                </a:lnSpc>
              </a:pPr>
              <a:endParaRPr/>
            </a:p>
          </p:txBody>
        </p:sp>
      </p:grpSp>
      <p:sp>
        <p:nvSpPr>
          <p:cNvPr id="8" name="Freeform 8"/>
          <p:cNvSpPr/>
          <p:nvPr/>
        </p:nvSpPr>
        <p:spPr>
          <a:xfrm rot="-597275">
            <a:off x="-3368911" y="-2959270"/>
            <a:ext cx="4075990" cy="4075990"/>
          </a:xfrm>
          <a:custGeom>
            <a:avLst/>
            <a:gdLst/>
            <a:ahLst/>
            <a:cxnLst/>
            <a:rect l="l" t="t" r="r" b="b"/>
            <a:pathLst>
              <a:path w="4075990" h="4075990">
                <a:moveTo>
                  <a:pt x="0" y="0"/>
                </a:moveTo>
                <a:lnTo>
                  <a:pt x="4075990" y="0"/>
                </a:lnTo>
                <a:lnTo>
                  <a:pt x="4075990" y="4075989"/>
                </a:lnTo>
                <a:lnTo>
                  <a:pt x="0" y="407598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9" name="TextBox 9"/>
          <p:cNvSpPr txBox="1"/>
          <p:nvPr/>
        </p:nvSpPr>
        <p:spPr>
          <a:xfrm>
            <a:off x="1028700" y="516081"/>
            <a:ext cx="16009683" cy="1392307"/>
          </a:xfrm>
          <a:prstGeom prst="rect">
            <a:avLst/>
          </a:prstGeom>
        </p:spPr>
        <p:txBody>
          <a:bodyPr lIns="0" tIns="0" rIns="0" bIns="0" rtlCol="0" anchor="t">
            <a:spAutoFit/>
          </a:bodyPr>
          <a:lstStyle/>
          <a:p>
            <a:pPr algn="l">
              <a:lnSpc>
                <a:spcPts val="11458"/>
              </a:lnSpc>
            </a:pPr>
            <a:r>
              <a:rPr lang="en-US" sz="8184" b="1">
                <a:solidFill>
                  <a:srgbClr val="38B6FF"/>
                </a:solidFill>
                <a:latin typeface="Garet Bold"/>
                <a:ea typeface="Garet Bold"/>
                <a:cs typeface="Garet Bold"/>
                <a:sym typeface="Garet Bold"/>
              </a:rPr>
              <a:t>Market Equilibrium</a:t>
            </a:r>
          </a:p>
        </p:txBody>
      </p:sp>
      <p:grpSp>
        <p:nvGrpSpPr>
          <p:cNvPr id="10" name="Group 10"/>
          <p:cNvGrpSpPr/>
          <p:nvPr/>
        </p:nvGrpSpPr>
        <p:grpSpPr>
          <a:xfrm rot="-5400000">
            <a:off x="16670603" y="-571804"/>
            <a:ext cx="893192" cy="2170151"/>
            <a:chOff x="0" y="0"/>
            <a:chExt cx="1190923" cy="2893535"/>
          </a:xfrm>
        </p:grpSpPr>
        <p:grpSp>
          <p:nvGrpSpPr>
            <p:cNvPr id="11" name="Group 11"/>
            <p:cNvGrpSpPr/>
            <p:nvPr/>
          </p:nvGrpSpPr>
          <p:grpSpPr>
            <a:xfrm>
              <a:off x="141517" y="2519095"/>
              <a:ext cx="1028813" cy="374440"/>
              <a:chOff x="0" y="0"/>
              <a:chExt cx="1886901" cy="686745"/>
            </a:xfrm>
          </p:grpSpPr>
          <p:sp>
            <p:nvSpPr>
              <p:cNvPr id="12" name="Freeform 12"/>
              <p:cNvSpPr/>
              <p:nvPr/>
            </p:nvSpPr>
            <p:spPr>
              <a:xfrm>
                <a:off x="0" y="0"/>
                <a:ext cx="1886901" cy="686745"/>
              </a:xfrm>
              <a:custGeom>
                <a:avLst/>
                <a:gdLst/>
                <a:ahLst/>
                <a:cxnLst/>
                <a:rect l="l" t="t" r="r" b="b"/>
                <a:pathLst>
                  <a:path w="1886901" h="686745">
                    <a:moveTo>
                      <a:pt x="343372" y="0"/>
                    </a:moveTo>
                    <a:lnTo>
                      <a:pt x="1543529" y="0"/>
                    </a:lnTo>
                    <a:cubicBezTo>
                      <a:pt x="1733168" y="0"/>
                      <a:pt x="1886901" y="153733"/>
                      <a:pt x="1886901" y="343372"/>
                    </a:cubicBezTo>
                    <a:lnTo>
                      <a:pt x="1886901" y="343372"/>
                    </a:lnTo>
                    <a:cubicBezTo>
                      <a:pt x="1886901" y="533012"/>
                      <a:pt x="1733168" y="686745"/>
                      <a:pt x="1543529" y="686745"/>
                    </a:cubicBezTo>
                    <a:lnTo>
                      <a:pt x="343372" y="686745"/>
                    </a:lnTo>
                    <a:cubicBezTo>
                      <a:pt x="153733" y="686745"/>
                      <a:pt x="0" y="533012"/>
                      <a:pt x="0" y="343372"/>
                    </a:cubicBezTo>
                    <a:lnTo>
                      <a:pt x="0" y="343372"/>
                    </a:lnTo>
                    <a:cubicBezTo>
                      <a:pt x="0" y="153733"/>
                      <a:pt x="153733" y="0"/>
                      <a:pt x="343372" y="0"/>
                    </a:cubicBezTo>
                    <a:close/>
                  </a:path>
                </a:pathLst>
              </a:custGeom>
              <a:solidFill>
                <a:srgbClr val="94E3FF"/>
              </a:solidFill>
              <a:ln cap="rnd">
                <a:noFill/>
                <a:prstDash val="solid"/>
                <a:round/>
              </a:ln>
            </p:spPr>
            <p:txBody>
              <a:bodyPr/>
              <a:lstStyle/>
              <a:p>
                <a:endParaRPr lang="en-US"/>
              </a:p>
            </p:txBody>
          </p:sp>
          <p:sp>
            <p:nvSpPr>
              <p:cNvPr id="13" name="TextBox 13"/>
              <p:cNvSpPr txBox="1"/>
              <p:nvPr/>
            </p:nvSpPr>
            <p:spPr>
              <a:xfrm>
                <a:off x="0" y="-9525"/>
                <a:ext cx="1886901" cy="696270"/>
              </a:xfrm>
              <a:prstGeom prst="rect">
                <a:avLst/>
              </a:prstGeom>
            </p:spPr>
            <p:txBody>
              <a:bodyPr lIns="50800" tIns="50800" rIns="50800" bIns="50800" rtlCol="0" anchor="ctr"/>
              <a:lstStyle/>
              <a:p>
                <a:pPr algn="ctr">
                  <a:lnSpc>
                    <a:spcPts val="308"/>
                  </a:lnSpc>
                </a:pPr>
                <a:endParaRPr/>
              </a:p>
            </p:txBody>
          </p:sp>
        </p:grpSp>
        <p:sp>
          <p:nvSpPr>
            <p:cNvPr id="14" name="TextBox 14"/>
            <p:cNvSpPr txBox="1"/>
            <p:nvPr/>
          </p:nvSpPr>
          <p:spPr>
            <a:xfrm>
              <a:off x="441088" y="2698700"/>
              <a:ext cx="429671" cy="150386"/>
            </a:xfrm>
            <a:prstGeom prst="rect">
              <a:avLst/>
            </a:prstGeom>
          </p:spPr>
          <p:txBody>
            <a:bodyPr lIns="0" tIns="0" rIns="0" bIns="0" rtlCol="0" anchor="t">
              <a:spAutoFit/>
            </a:bodyPr>
            <a:lstStyle/>
            <a:p>
              <a:pPr algn="ctr">
                <a:lnSpc>
                  <a:spcPts val="581"/>
                </a:lnSpc>
              </a:pPr>
              <a:r>
                <a:rPr lang="en-US" sz="1163">
                  <a:solidFill>
                    <a:srgbClr val="203D48"/>
                  </a:solidFill>
                  <a:latin typeface="League Spartan"/>
                  <a:ea typeface="League Spartan"/>
                  <a:cs typeface="League Spartan"/>
                  <a:sym typeface="League Spartan"/>
                </a:rPr>
                <a:t>HUB</a:t>
              </a:r>
            </a:p>
          </p:txBody>
        </p:sp>
        <p:sp>
          <p:nvSpPr>
            <p:cNvPr id="15" name="TextBox 15"/>
            <p:cNvSpPr txBox="1"/>
            <p:nvPr/>
          </p:nvSpPr>
          <p:spPr>
            <a:xfrm rot="5400000">
              <a:off x="-972822" y="972822"/>
              <a:ext cx="2485990" cy="540345"/>
            </a:xfrm>
            <a:prstGeom prst="rect">
              <a:avLst/>
            </a:prstGeom>
          </p:spPr>
          <p:txBody>
            <a:bodyPr lIns="0" tIns="0" rIns="0" bIns="0" rtlCol="0" anchor="t">
              <a:spAutoFit/>
            </a:bodyPr>
            <a:lstStyle/>
            <a:p>
              <a:pPr algn="ctr">
                <a:lnSpc>
                  <a:spcPts val="2752"/>
                </a:lnSpc>
              </a:pPr>
              <a:r>
                <a:rPr lang="en-US" sz="3127" spc="-200">
                  <a:solidFill>
                    <a:srgbClr val="203D48"/>
                  </a:solidFill>
                  <a:latin typeface="League Spartan"/>
                  <a:ea typeface="League Spartan"/>
                  <a:cs typeface="League Spartan"/>
                  <a:sym typeface="League Spartan"/>
                </a:rPr>
                <a:t>BUSINESS</a:t>
              </a:r>
            </a:p>
          </p:txBody>
        </p:sp>
        <p:sp>
          <p:nvSpPr>
            <p:cNvPr id="16" name="TextBox 16"/>
            <p:cNvSpPr txBox="1"/>
            <p:nvPr/>
          </p:nvSpPr>
          <p:spPr>
            <a:xfrm rot="5400000">
              <a:off x="-511064" y="994145"/>
              <a:ext cx="2522727" cy="622797"/>
            </a:xfrm>
            <a:prstGeom prst="rect">
              <a:avLst/>
            </a:prstGeom>
          </p:spPr>
          <p:txBody>
            <a:bodyPr lIns="0" tIns="0" rIns="0" bIns="0" rtlCol="0" anchor="t">
              <a:spAutoFit/>
            </a:bodyPr>
            <a:lstStyle/>
            <a:p>
              <a:pPr algn="l">
                <a:lnSpc>
                  <a:spcPts val="3194"/>
                </a:lnSpc>
              </a:pPr>
              <a:r>
                <a:rPr lang="en-US" sz="3630" spc="-232">
                  <a:solidFill>
                    <a:srgbClr val="203D48"/>
                  </a:solidFill>
                  <a:latin typeface="League Spartan"/>
                  <a:ea typeface="League Spartan"/>
                  <a:cs typeface="League Spartan"/>
                  <a:sym typeface="League Spartan"/>
                </a:rPr>
                <a:t>JC</a:t>
              </a:r>
            </a:p>
          </p:txBody>
        </p:sp>
        <p:sp>
          <p:nvSpPr>
            <p:cNvPr id="17" name="Freeform 17"/>
            <p:cNvSpPr/>
            <p:nvPr/>
          </p:nvSpPr>
          <p:spPr>
            <a:xfrm rot="5400000">
              <a:off x="244242" y="1424020"/>
              <a:ext cx="1379498" cy="513863"/>
            </a:xfrm>
            <a:custGeom>
              <a:avLst/>
              <a:gdLst/>
              <a:ahLst/>
              <a:cxnLst/>
              <a:rect l="l" t="t" r="r" b="b"/>
              <a:pathLst>
                <a:path w="1379498" h="513863">
                  <a:moveTo>
                    <a:pt x="0" y="0"/>
                  </a:moveTo>
                  <a:lnTo>
                    <a:pt x="1379498" y="0"/>
                  </a:lnTo>
                  <a:lnTo>
                    <a:pt x="1379498" y="513863"/>
                  </a:lnTo>
                  <a:lnTo>
                    <a:pt x="0" y="513863"/>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grpSp>
      <p:sp>
        <p:nvSpPr>
          <p:cNvPr id="19" name="Freeform 19"/>
          <p:cNvSpPr/>
          <p:nvPr/>
        </p:nvSpPr>
        <p:spPr>
          <a:xfrm>
            <a:off x="645010" y="5143500"/>
            <a:ext cx="4679000" cy="3936209"/>
          </a:xfrm>
          <a:custGeom>
            <a:avLst/>
            <a:gdLst/>
            <a:ahLst/>
            <a:cxnLst/>
            <a:rect l="l" t="t" r="r" b="b"/>
            <a:pathLst>
              <a:path w="4679000" h="3936209">
                <a:moveTo>
                  <a:pt x="0" y="0"/>
                </a:moveTo>
                <a:lnTo>
                  <a:pt x="4679000" y="0"/>
                </a:lnTo>
                <a:lnTo>
                  <a:pt x="4679000" y="3936209"/>
                </a:lnTo>
                <a:lnTo>
                  <a:pt x="0" y="3936209"/>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grpSp>
        <p:nvGrpSpPr>
          <p:cNvPr id="20" name="Group 20"/>
          <p:cNvGrpSpPr/>
          <p:nvPr/>
        </p:nvGrpSpPr>
        <p:grpSpPr>
          <a:xfrm>
            <a:off x="6215499" y="3718342"/>
            <a:ext cx="7173117" cy="640182"/>
            <a:chOff x="0" y="0"/>
            <a:chExt cx="1889216" cy="168608"/>
          </a:xfrm>
        </p:grpSpPr>
        <p:sp>
          <p:nvSpPr>
            <p:cNvPr id="21" name="Freeform 21"/>
            <p:cNvSpPr/>
            <p:nvPr/>
          </p:nvSpPr>
          <p:spPr>
            <a:xfrm>
              <a:off x="0" y="0"/>
              <a:ext cx="1889216" cy="168608"/>
            </a:xfrm>
            <a:custGeom>
              <a:avLst/>
              <a:gdLst/>
              <a:ahLst/>
              <a:cxnLst/>
              <a:rect l="l" t="t" r="r" b="b"/>
              <a:pathLst>
                <a:path w="1889216" h="168608">
                  <a:moveTo>
                    <a:pt x="0" y="0"/>
                  </a:moveTo>
                  <a:lnTo>
                    <a:pt x="1889216" y="0"/>
                  </a:lnTo>
                  <a:lnTo>
                    <a:pt x="1889216" y="168608"/>
                  </a:lnTo>
                  <a:lnTo>
                    <a:pt x="0" y="168608"/>
                  </a:lnTo>
                  <a:close/>
                </a:path>
              </a:pathLst>
            </a:custGeom>
            <a:solidFill>
              <a:srgbClr val="FF5CAC">
                <a:alpha val="29804"/>
              </a:srgbClr>
            </a:solidFill>
            <a:ln w="57150" cap="sq">
              <a:solidFill>
                <a:srgbClr val="000000">
                  <a:alpha val="29804"/>
                </a:srgbClr>
              </a:solidFill>
              <a:prstDash val="solid"/>
              <a:miter/>
            </a:ln>
          </p:spPr>
          <p:txBody>
            <a:bodyPr/>
            <a:lstStyle/>
            <a:p>
              <a:endParaRPr lang="en-US"/>
            </a:p>
          </p:txBody>
        </p:sp>
        <p:sp>
          <p:nvSpPr>
            <p:cNvPr id="22" name="TextBox 22"/>
            <p:cNvSpPr txBox="1"/>
            <p:nvPr/>
          </p:nvSpPr>
          <p:spPr>
            <a:xfrm>
              <a:off x="0" y="-57150"/>
              <a:ext cx="1889216" cy="225758"/>
            </a:xfrm>
            <a:prstGeom prst="rect">
              <a:avLst/>
            </a:prstGeom>
          </p:spPr>
          <p:txBody>
            <a:bodyPr lIns="50800" tIns="50800" rIns="50800" bIns="50800" rtlCol="0" anchor="ctr"/>
            <a:lstStyle/>
            <a:p>
              <a:pPr algn="ctr">
                <a:lnSpc>
                  <a:spcPts val="1960"/>
                </a:lnSpc>
              </a:pPr>
              <a:endParaRPr/>
            </a:p>
          </p:txBody>
        </p:sp>
      </p:grpSp>
      <p:sp>
        <p:nvSpPr>
          <p:cNvPr id="23" name="TextBox 23"/>
          <p:cNvSpPr txBox="1"/>
          <p:nvPr/>
        </p:nvSpPr>
        <p:spPr>
          <a:xfrm>
            <a:off x="2752518" y="9591295"/>
            <a:ext cx="1724348" cy="531587"/>
          </a:xfrm>
          <a:prstGeom prst="rect">
            <a:avLst/>
          </a:prstGeom>
        </p:spPr>
        <p:txBody>
          <a:bodyPr lIns="0" tIns="0" rIns="0" bIns="0" rtlCol="0" anchor="t">
            <a:spAutoFit/>
          </a:bodyPr>
          <a:lstStyle/>
          <a:p>
            <a:pPr algn="ctr">
              <a:lnSpc>
                <a:spcPts val="4404"/>
              </a:lnSpc>
            </a:pPr>
            <a:r>
              <a:rPr lang="en-US" sz="3145">
                <a:solidFill>
                  <a:srgbClr val="FFFFFF"/>
                </a:solidFill>
                <a:latin typeface="League Spartan"/>
                <a:ea typeface="League Spartan"/>
                <a:cs typeface="League Spartan"/>
                <a:sym typeface="League Spartan"/>
              </a:rPr>
              <a:t>CH 29:</a:t>
            </a:r>
          </a:p>
        </p:txBody>
      </p:sp>
      <p:sp>
        <p:nvSpPr>
          <p:cNvPr id="24" name="TextBox 24"/>
          <p:cNvSpPr txBox="1"/>
          <p:nvPr/>
        </p:nvSpPr>
        <p:spPr>
          <a:xfrm>
            <a:off x="4781666" y="9515095"/>
            <a:ext cx="4911099" cy="607788"/>
          </a:xfrm>
          <a:prstGeom prst="rect">
            <a:avLst/>
          </a:prstGeom>
        </p:spPr>
        <p:txBody>
          <a:bodyPr lIns="0" tIns="0" rIns="0" bIns="0" rtlCol="0" anchor="t">
            <a:spAutoFit/>
          </a:bodyPr>
          <a:lstStyle/>
          <a:p>
            <a:pPr algn="l">
              <a:lnSpc>
                <a:spcPts val="4404"/>
              </a:lnSpc>
              <a:spcBef>
                <a:spcPct val="0"/>
              </a:spcBef>
            </a:pPr>
            <a:r>
              <a:rPr lang="en-US" sz="3145" b="1" i="1">
                <a:solidFill>
                  <a:srgbClr val="FFFFFF"/>
                </a:solidFill>
                <a:latin typeface="Calibri (MS) Bold Italics"/>
                <a:ea typeface="Calibri (MS) Bold Italics"/>
                <a:cs typeface="Calibri (MS) Bold Italics"/>
                <a:sym typeface="Calibri (MS) Bold Italics"/>
              </a:rPr>
              <a:t>LO 3.3</a:t>
            </a:r>
            <a:r>
              <a:rPr lang="en-US" sz="3145" i="1">
                <a:solidFill>
                  <a:srgbClr val="FFFFFF"/>
                </a:solidFill>
                <a:latin typeface="Calibri (MS) Italics"/>
                <a:ea typeface="Calibri (MS) Italics"/>
                <a:cs typeface="Calibri (MS) Italics"/>
                <a:sym typeface="Calibri (MS) Italics"/>
              </a:rPr>
              <a:t>: Demand &amp; Supply</a:t>
            </a:r>
          </a:p>
        </p:txBody>
      </p:sp>
      <p:sp>
        <p:nvSpPr>
          <p:cNvPr id="25" name="TextBox 25"/>
          <p:cNvSpPr txBox="1"/>
          <p:nvPr/>
        </p:nvSpPr>
        <p:spPr>
          <a:xfrm>
            <a:off x="0" y="9591295"/>
            <a:ext cx="2567934" cy="531587"/>
          </a:xfrm>
          <a:prstGeom prst="rect">
            <a:avLst/>
          </a:prstGeom>
        </p:spPr>
        <p:txBody>
          <a:bodyPr lIns="0" tIns="0" rIns="0" bIns="0" rtlCol="0" anchor="t">
            <a:spAutoFit/>
          </a:bodyPr>
          <a:lstStyle/>
          <a:p>
            <a:pPr algn="ctr">
              <a:lnSpc>
                <a:spcPts val="4404"/>
              </a:lnSpc>
            </a:pPr>
            <a:r>
              <a:rPr lang="en-US" sz="3145">
                <a:solidFill>
                  <a:srgbClr val="FFFFFF"/>
                </a:solidFill>
                <a:latin typeface="League Spartan"/>
                <a:ea typeface="League Spartan"/>
                <a:cs typeface="League Spartan"/>
                <a:sym typeface="League Spartan"/>
              </a:rPr>
              <a:t>STRAND 3</a:t>
            </a:r>
          </a:p>
        </p:txBody>
      </p:sp>
      <p:sp>
        <p:nvSpPr>
          <p:cNvPr id="26" name="TextBox 26"/>
          <p:cNvSpPr txBox="1"/>
          <p:nvPr/>
        </p:nvSpPr>
        <p:spPr>
          <a:xfrm>
            <a:off x="13779714" y="3130686"/>
            <a:ext cx="3832161" cy="2789555"/>
          </a:xfrm>
          <a:prstGeom prst="rect">
            <a:avLst/>
          </a:prstGeom>
        </p:spPr>
        <p:txBody>
          <a:bodyPr lIns="0" tIns="0" rIns="0" bIns="0" rtlCol="0" anchor="t">
            <a:spAutoFit/>
          </a:bodyPr>
          <a:lstStyle/>
          <a:p>
            <a:pPr algn="ctr">
              <a:lnSpc>
                <a:spcPts val="3219"/>
              </a:lnSpc>
            </a:pPr>
            <a:r>
              <a:rPr lang="en-US" sz="2299">
                <a:solidFill>
                  <a:srgbClr val="000000"/>
                </a:solidFill>
                <a:latin typeface="Garet"/>
                <a:ea typeface="Garet"/>
                <a:cs typeface="Garet"/>
                <a:sym typeface="Garet"/>
              </a:rPr>
              <a:t>At €200, the demand  is 250,000 TVs and supply is 50,000 TVs.</a:t>
            </a:r>
          </a:p>
          <a:p>
            <a:pPr algn="ctr">
              <a:lnSpc>
                <a:spcPts val="3219"/>
              </a:lnSpc>
              <a:spcBef>
                <a:spcPct val="0"/>
              </a:spcBef>
            </a:pPr>
            <a:r>
              <a:rPr lang="en-US" sz="2299">
                <a:solidFill>
                  <a:srgbClr val="000000"/>
                </a:solidFill>
                <a:latin typeface="Garet"/>
                <a:ea typeface="Garet"/>
                <a:cs typeface="Garet"/>
                <a:sym typeface="Garet"/>
              </a:rPr>
              <a:t>So the market is </a:t>
            </a:r>
            <a:r>
              <a:rPr lang="en-US" sz="2299" b="1">
                <a:solidFill>
                  <a:srgbClr val="000000"/>
                </a:solidFill>
                <a:latin typeface="Garet Bold"/>
                <a:ea typeface="Garet Bold"/>
                <a:cs typeface="Garet Bold"/>
                <a:sym typeface="Garet Bold"/>
              </a:rPr>
              <a:t>not in equilibrium at €200</a:t>
            </a:r>
            <a:r>
              <a:rPr lang="en-US" sz="2299">
                <a:solidFill>
                  <a:srgbClr val="000000"/>
                </a:solidFill>
                <a:latin typeface="Garet"/>
                <a:ea typeface="Garet"/>
                <a:cs typeface="Garet"/>
                <a:sym typeface="Garet"/>
              </a:rPr>
              <a:t> as demand is not equal to supply</a:t>
            </a:r>
          </a:p>
        </p:txBody>
      </p:sp>
      <p:grpSp>
        <p:nvGrpSpPr>
          <p:cNvPr id="27" name="Group 27"/>
          <p:cNvGrpSpPr/>
          <p:nvPr/>
        </p:nvGrpSpPr>
        <p:grpSpPr>
          <a:xfrm>
            <a:off x="5830331" y="7891917"/>
            <a:ext cx="12045822" cy="1148972"/>
            <a:chOff x="0" y="0"/>
            <a:chExt cx="4134196" cy="394334"/>
          </a:xfrm>
        </p:grpSpPr>
        <p:sp>
          <p:nvSpPr>
            <p:cNvPr id="28" name="Freeform 28"/>
            <p:cNvSpPr/>
            <p:nvPr/>
          </p:nvSpPr>
          <p:spPr>
            <a:xfrm>
              <a:off x="0" y="0"/>
              <a:ext cx="4134196" cy="394334"/>
            </a:xfrm>
            <a:custGeom>
              <a:avLst/>
              <a:gdLst/>
              <a:ahLst/>
              <a:cxnLst/>
              <a:rect l="l" t="t" r="r" b="b"/>
              <a:pathLst>
                <a:path w="4134196" h="394334">
                  <a:moveTo>
                    <a:pt x="28922" y="0"/>
                  </a:moveTo>
                  <a:lnTo>
                    <a:pt x="4105274" y="0"/>
                  </a:lnTo>
                  <a:cubicBezTo>
                    <a:pt x="4121247" y="0"/>
                    <a:pt x="4134196" y="12949"/>
                    <a:pt x="4134196" y="28922"/>
                  </a:cubicBezTo>
                  <a:lnTo>
                    <a:pt x="4134196" y="365412"/>
                  </a:lnTo>
                  <a:cubicBezTo>
                    <a:pt x="4134196" y="381385"/>
                    <a:pt x="4121247" y="394334"/>
                    <a:pt x="4105274" y="394334"/>
                  </a:cubicBezTo>
                  <a:lnTo>
                    <a:pt x="28922" y="394334"/>
                  </a:lnTo>
                  <a:cubicBezTo>
                    <a:pt x="12949" y="394334"/>
                    <a:pt x="0" y="381385"/>
                    <a:pt x="0" y="365412"/>
                  </a:cubicBezTo>
                  <a:lnTo>
                    <a:pt x="0" y="28922"/>
                  </a:lnTo>
                  <a:cubicBezTo>
                    <a:pt x="0" y="12949"/>
                    <a:pt x="12949" y="0"/>
                    <a:pt x="28922" y="0"/>
                  </a:cubicBezTo>
                  <a:close/>
                </a:path>
              </a:pathLst>
            </a:custGeom>
            <a:solidFill>
              <a:srgbClr val="FFDE5C"/>
            </a:solidFill>
            <a:ln w="28575" cap="rnd">
              <a:solidFill>
                <a:srgbClr val="000000"/>
              </a:solidFill>
              <a:prstDash val="solid"/>
              <a:round/>
            </a:ln>
          </p:spPr>
          <p:txBody>
            <a:bodyPr/>
            <a:lstStyle/>
            <a:p>
              <a:endParaRPr lang="en-US"/>
            </a:p>
          </p:txBody>
        </p:sp>
        <p:sp>
          <p:nvSpPr>
            <p:cNvPr id="29" name="TextBox 29"/>
            <p:cNvSpPr txBox="1"/>
            <p:nvPr/>
          </p:nvSpPr>
          <p:spPr>
            <a:xfrm>
              <a:off x="0" y="-57150"/>
              <a:ext cx="4134196" cy="451484"/>
            </a:xfrm>
            <a:prstGeom prst="rect">
              <a:avLst/>
            </a:prstGeom>
          </p:spPr>
          <p:txBody>
            <a:bodyPr lIns="50800" tIns="50800" rIns="50800" bIns="50800" rtlCol="0" anchor="ctr"/>
            <a:lstStyle/>
            <a:p>
              <a:pPr algn="ctr">
                <a:lnSpc>
                  <a:spcPts val="1960"/>
                </a:lnSpc>
              </a:pPr>
              <a:endParaRPr/>
            </a:p>
          </p:txBody>
        </p:sp>
      </p:grpSp>
      <p:sp>
        <p:nvSpPr>
          <p:cNvPr id="30" name="Freeform 30"/>
          <p:cNvSpPr/>
          <p:nvPr/>
        </p:nvSpPr>
        <p:spPr>
          <a:xfrm>
            <a:off x="15215605" y="6257588"/>
            <a:ext cx="2396270" cy="1296981"/>
          </a:xfrm>
          <a:custGeom>
            <a:avLst/>
            <a:gdLst/>
            <a:ahLst/>
            <a:cxnLst/>
            <a:rect l="l" t="t" r="r" b="b"/>
            <a:pathLst>
              <a:path w="2396270" h="1296981">
                <a:moveTo>
                  <a:pt x="0" y="0"/>
                </a:moveTo>
                <a:lnTo>
                  <a:pt x="2396270" y="0"/>
                </a:lnTo>
                <a:lnTo>
                  <a:pt x="2396270" y="1296982"/>
                </a:lnTo>
                <a:lnTo>
                  <a:pt x="0" y="1296982"/>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31" name="TextBox 31"/>
          <p:cNvSpPr txBox="1"/>
          <p:nvPr/>
        </p:nvSpPr>
        <p:spPr>
          <a:xfrm>
            <a:off x="6106206" y="8146494"/>
            <a:ext cx="11315019" cy="698212"/>
          </a:xfrm>
          <a:prstGeom prst="rect">
            <a:avLst/>
          </a:prstGeom>
        </p:spPr>
        <p:txBody>
          <a:bodyPr lIns="0" tIns="0" rIns="0" bIns="0" rtlCol="0" anchor="t">
            <a:spAutoFit/>
          </a:bodyPr>
          <a:lstStyle/>
          <a:p>
            <a:pPr algn="ctr">
              <a:lnSpc>
                <a:spcPts val="2839"/>
              </a:lnSpc>
              <a:spcBef>
                <a:spcPct val="0"/>
              </a:spcBef>
            </a:pPr>
            <a:r>
              <a:rPr lang="en-US" sz="2027">
                <a:solidFill>
                  <a:srgbClr val="203C48"/>
                </a:solidFill>
                <a:latin typeface="League Spartan"/>
                <a:ea typeface="League Spartan"/>
                <a:cs typeface="League Spartan"/>
                <a:sym typeface="League Spartan"/>
              </a:rPr>
              <a:t>A table or diagram will often shorten the figures to make it easier to read – in the table above units are “000’s units” meaning 100 in the table is 100,000 units.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9968777" y="1967777"/>
            <a:ext cx="802671" cy="15835774"/>
            <a:chOff x="0" y="0"/>
            <a:chExt cx="182880" cy="3608017"/>
          </a:xfrm>
        </p:grpSpPr>
        <p:sp>
          <p:nvSpPr>
            <p:cNvPr id="3" name="Freeform 3"/>
            <p:cNvSpPr/>
            <p:nvPr/>
          </p:nvSpPr>
          <p:spPr>
            <a:xfrm>
              <a:off x="0" y="0"/>
              <a:ext cx="182880" cy="3608017"/>
            </a:xfrm>
            <a:custGeom>
              <a:avLst/>
              <a:gdLst/>
              <a:ahLst/>
              <a:cxnLst/>
              <a:rect l="l" t="t" r="r" b="b"/>
              <a:pathLst>
                <a:path w="182880" h="3608017">
                  <a:moveTo>
                    <a:pt x="0" y="0"/>
                  </a:moveTo>
                  <a:lnTo>
                    <a:pt x="182880" y="0"/>
                  </a:lnTo>
                  <a:lnTo>
                    <a:pt x="182880" y="3608017"/>
                  </a:lnTo>
                  <a:lnTo>
                    <a:pt x="0" y="3608017"/>
                  </a:lnTo>
                  <a:close/>
                </a:path>
              </a:pathLst>
            </a:custGeom>
            <a:solidFill>
              <a:srgbClr val="203D48"/>
            </a:solidFill>
          </p:spPr>
          <p:txBody>
            <a:bodyPr/>
            <a:lstStyle/>
            <a:p>
              <a:endParaRPr lang="en-US"/>
            </a:p>
          </p:txBody>
        </p:sp>
        <p:sp>
          <p:nvSpPr>
            <p:cNvPr id="4" name="TextBox 4"/>
            <p:cNvSpPr txBox="1"/>
            <p:nvPr/>
          </p:nvSpPr>
          <p:spPr>
            <a:xfrm>
              <a:off x="0" y="-57150"/>
              <a:ext cx="182880" cy="3665167"/>
            </a:xfrm>
            <a:prstGeom prst="rect">
              <a:avLst/>
            </a:prstGeom>
          </p:spPr>
          <p:txBody>
            <a:bodyPr lIns="50800" tIns="50800" rIns="50800" bIns="50800" rtlCol="0" anchor="ctr"/>
            <a:lstStyle/>
            <a:p>
              <a:pPr algn="ctr">
                <a:lnSpc>
                  <a:spcPts val="1960"/>
                </a:lnSpc>
              </a:pPr>
              <a:endParaRPr/>
            </a:p>
          </p:txBody>
        </p:sp>
      </p:grpSp>
      <p:grpSp>
        <p:nvGrpSpPr>
          <p:cNvPr id="5" name="Group 5"/>
          <p:cNvGrpSpPr/>
          <p:nvPr/>
        </p:nvGrpSpPr>
        <p:grpSpPr>
          <a:xfrm rot="-5400000">
            <a:off x="824777" y="8659552"/>
            <a:ext cx="802671" cy="2452226"/>
            <a:chOff x="0" y="0"/>
            <a:chExt cx="182880" cy="558714"/>
          </a:xfrm>
        </p:grpSpPr>
        <p:sp>
          <p:nvSpPr>
            <p:cNvPr id="6" name="Freeform 6"/>
            <p:cNvSpPr/>
            <p:nvPr/>
          </p:nvSpPr>
          <p:spPr>
            <a:xfrm>
              <a:off x="0" y="0"/>
              <a:ext cx="182880" cy="558714"/>
            </a:xfrm>
            <a:custGeom>
              <a:avLst/>
              <a:gdLst/>
              <a:ahLst/>
              <a:cxnLst/>
              <a:rect l="l" t="t" r="r" b="b"/>
              <a:pathLst>
                <a:path w="182880" h="558714">
                  <a:moveTo>
                    <a:pt x="0" y="0"/>
                  </a:moveTo>
                  <a:lnTo>
                    <a:pt x="182880" y="0"/>
                  </a:lnTo>
                  <a:lnTo>
                    <a:pt x="182880" y="558714"/>
                  </a:lnTo>
                  <a:lnTo>
                    <a:pt x="0" y="558714"/>
                  </a:lnTo>
                  <a:close/>
                </a:path>
              </a:pathLst>
            </a:custGeom>
            <a:solidFill>
              <a:srgbClr val="38B6FF"/>
            </a:solidFill>
          </p:spPr>
          <p:txBody>
            <a:bodyPr/>
            <a:lstStyle/>
            <a:p>
              <a:endParaRPr lang="en-US"/>
            </a:p>
          </p:txBody>
        </p:sp>
        <p:sp>
          <p:nvSpPr>
            <p:cNvPr id="7" name="TextBox 7"/>
            <p:cNvSpPr txBox="1"/>
            <p:nvPr/>
          </p:nvSpPr>
          <p:spPr>
            <a:xfrm>
              <a:off x="0" y="-57150"/>
              <a:ext cx="182880" cy="615864"/>
            </a:xfrm>
            <a:prstGeom prst="rect">
              <a:avLst/>
            </a:prstGeom>
          </p:spPr>
          <p:txBody>
            <a:bodyPr lIns="50800" tIns="50800" rIns="50800" bIns="50800" rtlCol="0" anchor="ctr"/>
            <a:lstStyle/>
            <a:p>
              <a:pPr algn="ctr">
                <a:lnSpc>
                  <a:spcPts val="1960"/>
                </a:lnSpc>
              </a:pPr>
              <a:endParaRPr/>
            </a:p>
          </p:txBody>
        </p:sp>
      </p:grpSp>
      <p:sp>
        <p:nvSpPr>
          <p:cNvPr id="8" name="Freeform 8"/>
          <p:cNvSpPr/>
          <p:nvPr/>
        </p:nvSpPr>
        <p:spPr>
          <a:xfrm rot="-597275">
            <a:off x="-3368911" y="-2959270"/>
            <a:ext cx="4075990" cy="4075990"/>
          </a:xfrm>
          <a:custGeom>
            <a:avLst/>
            <a:gdLst/>
            <a:ahLst/>
            <a:cxnLst/>
            <a:rect l="l" t="t" r="r" b="b"/>
            <a:pathLst>
              <a:path w="4075990" h="4075990">
                <a:moveTo>
                  <a:pt x="0" y="0"/>
                </a:moveTo>
                <a:lnTo>
                  <a:pt x="4075990" y="0"/>
                </a:lnTo>
                <a:lnTo>
                  <a:pt x="4075990" y="4075989"/>
                </a:lnTo>
                <a:lnTo>
                  <a:pt x="0" y="407598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9" name="Freeform 9"/>
          <p:cNvSpPr/>
          <p:nvPr/>
        </p:nvSpPr>
        <p:spPr>
          <a:xfrm rot="-322631">
            <a:off x="1788164" y="4669103"/>
            <a:ext cx="3653055" cy="3653055"/>
          </a:xfrm>
          <a:custGeom>
            <a:avLst/>
            <a:gdLst/>
            <a:ahLst/>
            <a:cxnLst/>
            <a:rect l="l" t="t" r="r" b="b"/>
            <a:pathLst>
              <a:path w="3653055" h="3653055">
                <a:moveTo>
                  <a:pt x="0" y="0"/>
                </a:moveTo>
                <a:lnTo>
                  <a:pt x="3653055" y="0"/>
                </a:lnTo>
                <a:lnTo>
                  <a:pt x="3653055" y="3653055"/>
                </a:lnTo>
                <a:lnTo>
                  <a:pt x="0" y="3653055"/>
                </a:lnTo>
                <a:lnTo>
                  <a:pt x="0" y="0"/>
                </a:lnTo>
                <a:close/>
              </a:path>
            </a:pathLst>
          </a:custGeom>
          <a:blipFill>
            <a:blip r:embed="rId3"/>
            <a:stretch>
              <a:fillRect/>
            </a:stretch>
          </a:blipFill>
        </p:spPr>
        <p:txBody>
          <a:bodyPr/>
          <a:lstStyle/>
          <a:p>
            <a:endParaRPr lang="en-US"/>
          </a:p>
        </p:txBody>
      </p:sp>
      <p:sp>
        <p:nvSpPr>
          <p:cNvPr id="10" name="Freeform 10"/>
          <p:cNvSpPr/>
          <p:nvPr/>
        </p:nvSpPr>
        <p:spPr>
          <a:xfrm>
            <a:off x="6972719" y="5146313"/>
            <a:ext cx="4797571" cy="2698634"/>
          </a:xfrm>
          <a:custGeom>
            <a:avLst/>
            <a:gdLst/>
            <a:ahLst/>
            <a:cxnLst/>
            <a:rect l="l" t="t" r="r" b="b"/>
            <a:pathLst>
              <a:path w="4797571" h="2698634">
                <a:moveTo>
                  <a:pt x="0" y="0"/>
                </a:moveTo>
                <a:lnTo>
                  <a:pt x="4797572" y="0"/>
                </a:lnTo>
                <a:lnTo>
                  <a:pt x="4797572" y="2698634"/>
                </a:lnTo>
                <a:lnTo>
                  <a:pt x="0" y="2698634"/>
                </a:lnTo>
                <a:lnTo>
                  <a:pt x="0" y="0"/>
                </a:lnTo>
                <a:close/>
              </a:path>
            </a:pathLst>
          </a:custGeom>
          <a:blipFill>
            <a:blip r:embed="rId4"/>
            <a:stretch>
              <a:fillRect/>
            </a:stretch>
          </a:blipFill>
        </p:spPr>
        <p:txBody>
          <a:bodyPr/>
          <a:lstStyle/>
          <a:p>
            <a:endParaRPr lang="en-US"/>
          </a:p>
        </p:txBody>
      </p:sp>
      <p:sp>
        <p:nvSpPr>
          <p:cNvPr id="11" name="Freeform 11"/>
          <p:cNvSpPr/>
          <p:nvPr/>
        </p:nvSpPr>
        <p:spPr>
          <a:xfrm rot="1396485">
            <a:off x="14016717" y="4434174"/>
            <a:ext cx="1861372" cy="3887984"/>
          </a:xfrm>
          <a:custGeom>
            <a:avLst/>
            <a:gdLst/>
            <a:ahLst/>
            <a:cxnLst/>
            <a:rect l="l" t="t" r="r" b="b"/>
            <a:pathLst>
              <a:path w="1861372" h="3887984">
                <a:moveTo>
                  <a:pt x="0" y="0"/>
                </a:moveTo>
                <a:lnTo>
                  <a:pt x="1861372" y="0"/>
                </a:lnTo>
                <a:lnTo>
                  <a:pt x="1861372" y="3887984"/>
                </a:lnTo>
                <a:lnTo>
                  <a:pt x="0" y="3887984"/>
                </a:lnTo>
                <a:lnTo>
                  <a:pt x="0" y="0"/>
                </a:lnTo>
                <a:close/>
              </a:path>
            </a:pathLst>
          </a:custGeom>
          <a:blipFill>
            <a:blip r:embed="rId5"/>
            <a:stretch>
              <a:fillRect/>
            </a:stretch>
          </a:blipFill>
        </p:spPr>
        <p:txBody>
          <a:bodyPr/>
          <a:lstStyle/>
          <a:p>
            <a:endParaRPr lang="en-US"/>
          </a:p>
        </p:txBody>
      </p:sp>
      <p:sp>
        <p:nvSpPr>
          <p:cNvPr id="12" name="TextBox 12"/>
          <p:cNvSpPr txBox="1"/>
          <p:nvPr/>
        </p:nvSpPr>
        <p:spPr>
          <a:xfrm>
            <a:off x="2752518" y="9591295"/>
            <a:ext cx="1724348" cy="531587"/>
          </a:xfrm>
          <a:prstGeom prst="rect">
            <a:avLst/>
          </a:prstGeom>
        </p:spPr>
        <p:txBody>
          <a:bodyPr lIns="0" tIns="0" rIns="0" bIns="0" rtlCol="0" anchor="t">
            <a:spAutoFit/>
          </a:bodyPr>
          <a:lstStyle/>
          <a:p>
            <a:pPr algn="ctr">
              <a:lnSpc>
                <a:spcPts val="4404"/>
              </a:lnSpc>
            </a:pPr>
            <a:r>
              <a:rPr lang="en-US" sz="3145">
                <a:solidFill>
                  <a:srgbClr val="FFFFFF"/>
                </a:solidFill>
                <a:latin typeface="League Spartan"/>
                <a:ea typeface="League Spartan"/>
                <a:cs typeface="League Spartan"/>
                <a:sym typeface="League Spartan"/>
              </a:rPr>
              <a:t>CH 29:</a:t>
            </a:r>
          </a:p>
        </p:txBody>
      </p:sp>
      <p:sp>
        <p:nvSpPr>
          <p:cNvPr id="13" name="TextBox 13"/>
          <p:cNvSpPr txBox="1"/>
          <p:nvPr/>
        </p:nvSpPr>
        <p:spPr>
          <a:xfrm>
            <a:off x="4781666" y="9515095"/>
            <a:ext cx="4911099" cy="607788"/>
          </a:xfrm>
          <a:prstGeom prst="rect">
            <a:avLst/>
          </a:prstGeom>
        </p:spPr>
        <p:txBody>
          <a:bodyPr lIns="0" tIns="0" rIns="0" bIns="0" rtlCol="0" anchor="t">
            <a:spAutoFit/>
          </a:bodyPr>
          <a:lstStyle/>
          <a:p>
            <a:pPr algn="l">
              <a:lnSpc>
                <a:spcPts val="4404"/>
              </a:lnSpc>
              <a:spcBef>
                <a:spcPct val="0"/>
              </a:spcBef>
            </a:pPr>
            <a:r>
              <a:rPr lang="en-US" sz="3145" b="1" i="1">
                <a:solidFill>
                  <a:srgbClr val="FFFFFF"/>
                </a:solidFill>
                <a:latin typeface="Calibri (MS) Bold Italics"/>
                <a:ea typeface="Calibri (MS) Bold Italics"/>
                <a:cs typeface="Calibri (MS) Bold Italics"/>
                <a:sym typeface="Calibri (MS) Bold Italics"/>
              </a:rPr>
              <a:t>LO 3.3</a:t>
            </a:r>
            <a:r>
              <a:rPr lang="en-US" sz="3145" i="1">
                <a:solidFill>
                  <a:srgbClr val="FFFFFF"/>
                </a:solidFill>
                <a:latin typeface="Calibri (MS) Italics"/>
                <a:ea typeface="Calibri (MS) Italics"/>
                <a:cs typeface="Calibri (MS) Italics"/>
                <a:sym typeface="Calibri (MS) Italics"/>
              </a:rPr>
              <a:t>: Demand &amp; Supply</a:t>
            </a:r>
          </a:p>
        </p:txBody>
      </p:sp>
      <p:sp>
        <p:nvSpPr>
          <p:cNvPr id="14" name="TextBox 14"/>
          <p:cNvSpPr txBox="1"/>
          <p:nvPr/>
        </p:nvSpPr>
        <p:spPr>
          <a:xfrm>
            <a:off x="1028700" y="516081"/>
            <a:ext cx="16009683" cy="1392307"/>
          </a:xfrm>
          <a:prstGeom prst="rect">
            <a:avLst/>
          </a:prstGeom>
        </p:spPr>
        <p:txBody>
          <a:bodyPr lIns="0" tIns="0" rIns="0" bIns="0" rtlCol="0" anchor="t">
            <a:spAutoFit/>
          </a:bodyPr>
          <a:lstStyle/>
          <a:p>
            <a:pPr algn="l">
              <a:lnSpc>
                <a:spcPts val="11458"/>
              </a:lnSpc>
            </a:pPr>
            <a:r>
              <a:rPr lang="en-US" sz="8184" b="1">
                <a:solidFill>
                  <a:srgbClr val="38B6FF"/>
                </a:solidFill>
                <a:latin typeface="Garet Bold"/>
                <a:ea typeface="Garet Bold"/>
                <a:cs typeface="Garet Bold"/>
                <a:sym typeface="Garet Bold"/>
              </a:rPr>
              <a:t>Examples of markets</a:t>
            </a:r>
          </a:p>
        </p:txBody>
      </p:sp>
      <p:sp>
        <p:nvSpPr>
          <p:cNvPr id="15" name="TextBox 15"/>
          <p:cNvSpPr txBox="1"/>
          <p:nvPr/>
        </p:nvSpPr>
        <p:spPr>
          <a:xfrm>
            <a:off x="1571404" y="2445215"/>
            <a:ext cx="4086575" cy="1909563"/>
          </a:xfrm>
          <a:prstGeom prst="rect">
            <a:avLst/>
          </a:prstGeom>
        </p:spPr>
        <p:txBody>
          <a:bodyPr lIns="0" tIns="0" rIns="0" bIns="0" rtlCol="0" anchor="t">
            <a:spAutoFit/>
          </a:bodyPr>
          <a:lstStyle/>
          <a:p>
            <a:pPr algn="ctr">
              <a:lnSpc>
                <a:spcPts val="3830"/>
              </a:lnSpc>
              <a:spcBef>
                <a:spcPct val="0"/>
              </a:spcBef>
            </a:pPr>
            <a:r>
              <a:rPr lang="en-US" sz="2736">
                <a:solidFill>
                  <a:srgbClr val="203D48"/>
                </a:solidFill>
                <a:latin typeface="League Spartan"/>
                <a:ea typeface="League Spartan"/>
                <a:cs typeface="League Spartan"/>
                <a:sym typeface="League Spartan"/>
              </a:rPr>
              <a:t>Supermarkets like Aldi, Dunnes Stores and Tesco compete in the grocery market</a:t>
            </a:r>
          </a:p>
        </p:txBody>
      </p:sp>
      <p:sp>
        <p:nvSpPr>
          <p:cNvPr id="16" name="TextBox 16"/>
          <p:cNvSpPr txBox="1"/>
          <p:nvPr/>
        </p:nvSpPr>
        <p:spPr>
          <a:xfrm>
            <a:off x="6972719" y="2685453"/>
            <a:ext cx="4570066" cy="1909563"/>
          </a:xfrm>
          <a:prstGeom prst="rect">
            <a:avLst/>
          </a:prstGeom>
        </p:spPr>
        <p:txBody>
          <a:bodyPr lIns="0" tIns="0" rIns="0" bIns="0" rtlCol="0" anchor="t">
            <a:spAutoFit/>
          </a:bodyPr>
          <a:lstStyle/>
          <a:p>
            <a:pPr algn="ctr">
              <a:lnSpc>
                <a:spcPts val="3830"/>
              </a:lnSpc>
              <a:spcBef>
                <a:spcPct val="0"/>
              </a:spcBef>
            </a:pPr>
            <a:r>
              <a:rPr lang="en-US" sz="2736">
                <a:solidFill>
                  <a:srgbClr val="203D48"/>
                </a:solidFill>
                <a:latin typeface="League Spartan"/>
                <a:ea typeface="League Spartan"/>
                <a:cs typeface="League Spartan"/>
                <a:sym typeface="League Spartan"/>
              </a:rPr>
              <a:t>You might take part in the second hand market, buying and selling items on Apps like Vinted</a:t>
            </a:r>
          </a:p>
        </p:txBody>
      </p:sp>
      <p:sp>
        <p:nvSpPr>
          <p:cNvPr id="17" name="TextBox 17"/>
          <p:cNvSpPr txBox="1"/>
          <p:nvPr/>
        </p:nvSpPr>
        <p:spPr>
          <a:xfrm>
            <a:off x="12689234" y="2685453"/>
            <a:ext cx="4570066" cy="1429086"/>
          </a:xfrm>
          <a:prstGeom prst="rect">
            <a:avLst/>
          </a:prstGeom>
        </p:spPr>
        <p:txBody>
          <a:bodyPr lIns="0" tIns="0" rIns="0" bIns="0" rtlCol="0" anchor="t">
            <a:spAutoFit/>
          </a:bodyPr>
          <a:lstStyle/>
          <a:p>
            <a:pPr algn="ctr">
              <a:lnSpc>
                <a:spcPts val="3830"/>
              </a:lnSpc>
              <a:spcBef>
                <a:spcPct val="0"/>
              </a:spcBef>
            </a:pPr>
            <a:r>
              <a:rPr lang="en-US" sz="2736">
                <a:solidFill>
                  <a:srgbClr val="203D48"/>
                </a:solidFill>
                <a:latin typeface="League Spartan"/>
                <a:ea typeface="League Spartan"/>
                <a:cs typeface="League Spartan"/>
                <a:sym typeface="League Spartan"/>
              </a:rPr>
              <a:t>Tech companies compete in the mobile phone market</a:t>
            </a:r>
          </a:p>
        </p:txBody>
      </p:sp>
      <p:sp>
        <p:nvSpPr>
          <p:cNvPr id="18" name="TextBox 18"/>
          <p:cNvSpPr txBox="1"/>
          <p:nvPr/>
        </p:nvSpPr>
        <p:spPr>
          <a:xfrm>
            <a:off x="0" y="9591295"/>
            <a:ext cx="2567934" cy="531587"/>
          </a:xfrm>
          <a:prstGeom prst="rect">
            <a:avLst/>
          </a:prstGeom>
        </p:spPr>
        <p:txBody>
          <a:bodyPr lIns="0" tIns="0" rIns="0" bIns="0" rtlCol="0" anchor="t">
            <a:spAutoFit/>
          </a:bodyPr>
          <a:lstStyle/>
          <a:p>
            <a:pPr algn="ctr">
              <a:lnSpc>
                <a:spcPts val="4404"/>
              </a:lnSpc>
            </a:pPr>
            <a:r>
              <a:rPr lang="en-US" sz="3145">
                <a:solidFill>
                  <a:srgbClr val="FFFFFF"/>
                </a:solidFill>
                <a:latin typeface="League Spartan"/>
                <a:ea typeface="League Spartan"/>
                <a:cs typeface="League Spartan"/>
                <a:sym typeface="League Spartan"/>
              </a:rPr>
              <a:t>STRAND 3</a:t>
            </a:r>
          </a:p>
        </p:txBody>
      </p:sp>
      <p:grpSp>
        <p:nvGrpSpPr>
          <p:cNvPr id="19" name="Group 19"/>
          <p:cNvGrpSpPr/>
          <p:nvPr/>
        </p:nvGrpSpPr>
        <p:grpSpPr>
          <a:xfrm rot="-5400000">
            <a:off x="16670603" y="-571804"/>
            <a:ext cx="893192" cy="2170151"/>
            <a:chOff x="0" y="0"/>
            <a:chExt cx="1190923" cy="2893535"/>
          </a:xfrm>
        </p:grpSpPr>
        <p:grpSp>
          <p:nvGrpSpPr>
            <p:cNvPr id="20" name="Group 20"/>
            <p:cNvGrpSpPr/>
            <p:nvPr/>
          </p:nvGrpSpPr>
          <p:grpSpPr>
            <a:xfrm>
              <a:off x="141517" y="2519095"/>
              <a:ext cx="1028813" cy="374440"/>
              <a:chOff x="0" y="0"/>
              <a:chExt cx="1886901" cy="686745"/>
            </a:xfrm>
          </p:grpSpPr>
          <p:sp>
            <p:nvSpPr>
              <p:cNvPr id="21" name="Freeform 21"/>
              <p:cNvSpPr/>
              <p:nvPr/>
            </p:nvSpPr>
            <p:spPr>
              <a:xfrm>
                <a:off x="0" y="0"/>
                <a:ext cx="1886901" cy="686745"/>
              </a:xfrm>
              <a:custGeom>
                <a:avLst/>
                <a:gdLst/>
                <a:ahLst/>
                <a:cxnLst/>
                <a:rect l="l" t="t" r="r" b="b"/>
                <a:pathLst>
                  <a:path w="1886901" h="686745">
                    <a:moveTo>
                      <a:pt x="343372" y="0"/>
                    </a:moveTo>
                    <a:lnTo>
                      <a:pt x="1543529" y="0"/>
                    </a:lnTo>
                    <a:cubicBezTo>
                      <a:pt x="1733168" y="0"/>
                      <a:pt x="1886901" y="153733"/>
                      <a:pt x="1886901" y="343372"/>
                    </a:cubicBezTo>
                    <a:lnTo>
                      <a:pt x="1886901" y="343372"/>
                    </a:lnTo>
                    <a:cubicBezTo>
                      <a:pt x="1886901" y="533012"/>
                      <a:pt x="1733168" y="686745"/>
                      <a:pt x="1543529" y="686745"/>
                    </a:cubicBezTo>
                    <a:lnTo>
                      <a:pt x="343372" y="686745"/>
                    </a:lnTo>
                    <a:cubicBezTo>
                      <a:pt x="153733" y="686745"/>
                      <a:pt x="0" y="533012"/>
                      <a:pt x="0" y="343372"/>
                    </a:cubicBezTo>
                    <a:lnTo>
                      <a:pt x="0" y="343372"/>
                    </a:lnTo>
                    <a:cubicBezTo>
                      <a:pt x="0" y="153733"/>
                      <a:pt x="153733" y="0"/>
                      <a:pt x="343372" y="0"/>
                    </a:cubicBezTo>
                    <a:close/>
                  </a:path>
                </a:pathLst>
              </a:custGeom>
              <a:solidFill>
                <a:srgbClr val="94E3FF"/>
              </a:solidFill>
              <a:ln cap="rnd">
                <a:noFill/>
                <a:prstDash val="solid"/>
                <a:round/>
              </a:ln>
            </p:spPr>
            <p:txBody>
              <a:bodyPr/>
              <a:lstStyle/>
              <a:p>
                <a:endParaRPr lang="en-US"/>
              </a:p>
            </p:txBody>
          </p:sp>
          <p:sp>
            <p:nvSpPr>
              <p:cNvPr id="22" name="TextBox 22"/>
              <p:cNvSpPr txBox="1"/>
              <p:nvPr/>
            </p:nvSpPr>
            <p:spPr>
              <a:xfrm>
                <a:off x="0" y="-9525"/>
                <a:ext cx="1886901" cy="696270"/>
              </a:xfrm>
              <a:prstGeom prst="rect">
                <a:avLst/>
              </a:prstGeom>
            </p:spPr>
            <p:txBody>
              <a:bodyPr lIns="50800" tIns="50800" rIns="50800" bIns="50800" rtlCol="0" anchor="ctr"/>
              <a:lstStyle/>
              <a:p>
                <a:pPr algn="ctr">
                  <a:lnSpc>
                    <a:spcPts val="308"/>
                  </a:lnSpc>
                </a:pPr>
                <a:endParaRPr/>
              </a:p>
            </p:txBody>
          </p:sp>
        </p:grpSp>
        <p:sp>
          <p:nvSpPr>
            <p:cNvPr id="23" name="TextBox 23"/>
            <p:cNvSpPr txBox="1"/>
            <p:nvPr/>
          </p:nvSpPr>
          <p:spPr>
            <a:xfrm>
              <a:off x="441088" y="2698700"/>
              <a:ext cx="429671" cy="150386"/>
            </a:xfrm>
            <a:prstGeom prst="rect">
              <a:avLst/>
            </a:prstGeom>
          </p:spPr>
          <p:txBody>
            <a:bodyPr lIns="0" tIns="0" rIns="0" bIns="0" rtlCol="0" anchor="t">
              <a:spAutoFit/>
            </a:bodyPr>
            <a:lstStyle/>
            <a:p>
              <a:pPr algn="ctr">
                <a:lnSpc>
                  <a:spcPts val="581"/>
                </a:lnSpc>
              </a:pPr>
              <a:r>
                <a:rPr lang="en-US" sz="1163">
                  <a:solidFill>
                    <a:srgbClr val="203D48"/>
                  </a:solidFill>
                  <a:latin typeface="League Spartan"/>
                  <a:ea typeface="League Spartan"/>
                  <a:cs typeface="League Spartan"/>
                  <a:sym typeface="League Spartan"/>
                </a:rPr>
                <a:t>HUB</a:t>
              </a:r>
            </a:p>
          </p:txBody>
        </p:sp>
        <p:sp>
          <p:nvSpPr>
            <p:cNvPr id="24" name="TextBox 24"/>
            <p:cNvSpPr txBox="1"/>
            <p:nvPr/>
          </p:nvSpPr>
          <p:spPr>
            <a:xfrm rot="5400000">
              <a:off x="-972822" y="972822"/>
              <a:ext cx="2485990" cy="540345"/>
            </a:xfrm>
            <a:prstGeom prst="rect">
              <a:avLst/>
            </a:prstGeom>
          </p:spPr>
          <p:txBody>
            <a:bodyPr lIns="0" tIns="0" rIns="0" bIns="0" rtlCol="0" anchor="t">
              <a:spAutoFit/>
            </a:bodyPr>
            <a:lstStyle/>
            <a:p>
              <a:pPr algn="ctr">
                <a:lnSpc>
                  <a:spcPts val="2752"/>
                </a:lnSpc>
              </a:pPr>
              <a:r>
                <a:rPr lang="en-US" sz="3127" spc="-200">
                  <a:solidFill>
                    <a:srgbClr val="203D48"/>
                  </a:solidFill>
                  <a:latin typeface="League Spartan"/>
                  <a:ea typeface="League Spartan"/>
                  <a:cs typeface="League Spartan"/>
                  <a:sym typeface="League Spartan"/>
                </a:rPr>
                <a:t>BUSINESS</a:t>
              </a:r>
            </a:p>
          </p:txBody>
        </p:sp>
        <p:sp>
          <p:nvSpPr>
            <p:cNvPr id="25" name="TextBox 25"/>
            <p:cNvSpPr txBox="1"/>
            <p:nvPr/>
          </p:nvSpPr>
          <p:spPr>
            <a:xfrm rot="5400000">
              <a:off x="-511064" y="994145"/>
              <a:ext cx="2522727" cy="622797"/>
            </a:xfrm>
            <a:prstGeom prst="rect">
              <a:avLst/>
            </a:prstGeom>
          </p:spPr>
          <p:txBody>
            <a:bodyPr lIns="0" tIns="0" rIns="0" bIns="0" rtlCol="0" anchor="t">
              <a:spAutoFit/>
            </a:bodyPr>
            <a:lstStyle/>
            <a:p>
              <a:pPr algn="l">
                <a:lnSpc>
                  <a:spcPts val="3194"/>
                </a:lnSpc>
              </a:pPr>
              <a:r>
                <a:rPr lang="en-US" sz="3630" spc="-232">
                  <a:solidFill>
                    <a:srgbClr val="203D48"/>
                  </a:solidFill>
                  <a:latin typeface="League Spartan"/>
                  <a:ea typeface="League Spartan"/>
                  <a:cs typeface="League Spartan"/>
                  <a:sym typeface="League Spartan"/>
                </a:rPr>
                <a:t>JC</a:t>
              </a:r>
            </a:p>
          </p:txBody>
        </p:sp>
        <p:sp>
          <p:nvSpPr>
            <p:cNvPr id="26" name="Freeform 26"/>
            <p:cNvSpPr/>
            <p:nvPr/>
          </p:nvSpPr>
          <p:spPr>
            <a:xfrm rot="5400000">
              <a:off x="244242" y="1424020"/>
              <a:ext cx="1379498" cy="513863"/>
            </a:xfrm>
            <a:custGeom>
              <a:avLst/>
              <a:gdLst/>
              <a:ahLst/>
              <a:cxnLst/>
              <a:rect l="l" t="t" r="r" b="b"/>
              <a:pathLst>
                <a:path w="1379498" h="513863">
                  <a:moveTo>
                    <a:pt x="0" y="0"/>
                  </a:moveTo>
                  <a:lnTo>
                    <a:pt x="1379498" y="0"/>
                  </a:lnTo>
                  <a:lnTo>
                    <a:pt x="1379498" y="513863"/>
                  </a:lnTo>
                  <a:lnTo>
                    <a:pt x="0" y="513863"/>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Picture 32" descr="A person holding a computer monitor&#10;&#10;AI-generated content may be incorrect.">
            <a:extLst>
              <a:ext uri="{FF2B5EF4-FFF2-40B4-BE49-F238E27FC236}">
                <a16:creationId xmlns:a16="http://schemas.microsoft.com/office/drawing/2014/main" id="{74A2F5F8-C4E9-9B7B-36A9-D17BAFDD79CD}"/>
              </a:ext>
            </a:extLst>
          </p:cNvPr>
          <p:cNvPicPr>
            <a:picLocks noChangeAspect="1"/>
          </p:cNvPicPr>
          <p:nvPr/>
        </p:nvPicPr>
        <p:blipFill>
          <a:blip r:embed="rId2">
            <a:extLst>
              <a:ext uri="{28A0092B-C50C-407E-A947-70E740481C1C}">
                <a14:useLocalDpi xmlns:a14="http://schemas.microsoft.com/office/drawing/2010/main" val="0"/>
              </a:ext>
            </a:extLst>
          </a:blip>
          <a:srcRect l="31551" t="19527" r="25490" b="31156"/>
          <a:stretch>
            <a:fillRect/>
          </a:stretch>
        </p:blipFill>
        <p:spPr>
          <a:xfrm>
            <a:off x="5775548" y="3924300"/>
            <a:ext cx="7788052" cy="5029200"/>
          </a:xfrm>
          <a:prstGeom prst="rect">
            <a:avLst/>
          </a:prstGeom>
        </p:spPr>
      </p:pic>
      <p:grpSp>
        <p:nvGrpSpPr>
          <p:cNvPr id="2" name="Group 2"/>
          <p:cNvGrpSpPr/>
          <p:nvPr/>
        </p:nvGrpSpPr>
        <p:grpSpPr>
          <a:xfrm rot="-5400000">
            <a:off x="9968777" y="1967777"/>
            <a:ext cx="802671" cy="15835774"/>
            <a:chOff x="0" y="0"/>
            <a:chExt cx="182880" cy="3608017"/>
          </a:xfrm>
        </p:grpSpPr>
        <p:sp>
          <p:nvSpPr>
            <p:cNvPr id="3" name="Freeform 3"/>
            <p:cNvSpPr/>
            <p:nvPr/>
          </p:nvSpPr>
          <p:spPr>
            <a:xfrm>
              <a:off x="0" y="0"/>
              <a:ext cx="182880" cy="3608017"/>
            </a:xfrm>
            <a:custGeom>
              <a:avLst/>
              <a:gdLst/>
              <a:ahLst/>
              <a:cxnLst/>
              <a:rect l="l" t="t" r="r" b="b"/>
              <a:pathLst>
                <a:path w="182880" h="3608017">
                  <a:moveTo>
                    <a:pt x="0" y="0"/>
                  </a:moveTo>
                  <a:lnTo>
                    <a:pt x="182880" y="0"/>
                  </a:lnTo>
                  <a:lnTo>
                    <a:pt x="182880" y="3608017"/>
                  </a:lnTo>
                  <a:lnTo>
                    <a:pt x="0" y="3608017"/>
                  </a:lnTo>
                  <a:close/>
                </a:path>
              </a:pathLst>
            </a:custGeom>
            <a:solidFill>
              <a:srgbClr val="203D48"/>
            </a:solidFill>
          </p:spPr>
          <p:txBody>
            <a:bodyPr/>
            <a:lstStyle/>
            <a:p>
              <a:endParaRPr lang="en-US"/>
            </a:p>
          </p:txBody>
        </p:sp>
        <p:sp>
          <p:nvSpPr>
            <p:cNvPr id="4" name="TextBox 4"/>
            <p:cNvSpPr txBox="1"/>
            <p:nvPr/>
          </p:nvSpPr>
          <p:spPr>
            <a:xfrm>
              <a:off x="0" y="-57150"/>
              <a:ext cx="182880" cy="3665167"/>
            </a:xfrm>
            <a:prstGeom prst="rect">
              <a:avLst/>
            </a:prstGeom>
          </p:spPr>
          <p:txBody>
            <a:bodyPr lIns="50800" tIns="50800" rIns="50800" bIns="50800" rtlCol="0" anchor="ctr"/>
            <a:lstStyle/>
            <a:p>
              <a:pPr algn="ctr">
                <a:lnSpc>
                  <a:spcPts val="1960"/>
                </a:lnSpc>
              </a:pPr>
              <a:endParaRPr/>
            </a:p>
          </p:txBody>
        </p:sp>
      </p:grpSp>
      <p:grpSp>
        <p:nvGrpSpPr>
          <p:cNvPr id="5" name="Group 5"/>
          <p:cNvGrpSpPr/>
          <p:nvPr/>
        </p:nvGrpSpPr>
        <p:grpSpPr>
          <a:xfrm rot="-5400000">
            <a:off x="824777" y="8659552"/>
            <a:ext cx="802671" cy="2452226"/>
            <a:chOff x="0" y="0"/>
            <a:chExt cx="182880" cy="558714"/>
          </a:xfrm>
        </p:grpSpPr>
        <p:sp>
          <p:nvSpPr>
            <p:cNvPr id="6" name="Freeform 6"/>
            <p:cNvSpPr/>
            <p:nvPr/>
          </p:nvSpPr>
          <p:spPr>
            <a:xfrm>
              <a:off x="0" y="0"/>
              <a:ext cx="182880" cy="558714"/>
            </a:xfrm>
            <a:custGeom>
              <a:avLst/>
              <a:gdLst/>
              <a:ahLst/>
              <a:cxnLst/>
              <a:rect l="l" t="t" r="r" b="b"/>
              <a:pathLst>
                <a:path w="182880" h="558714">
                  <a:moveTo>
                    <a:pt x="0" y="0"/>
                  </a:moveTo>
                  <a:lnTo>
                    <a:pt x="182880" y="0"/>
                  </a:lnTo>
                  <a:lnTo>
                    <a:pt x="182880" y="558714"/>
                  </a:lnTo>
                  <a:lnTo>
                    <a:pt x="0" y="558714"/>
                  </a:lnTo>
                  <a:close/>
                </a:path>
              </a:pathLst>
            </a:custGeom>
            <a:solidFill>
              <a:srgbClr val="38B6FF"/>
            </a:solidFill>
          </p:spPr>
          <p:txBody>
            <a:bodyPr/>
            <a:lstStyle/>
            <a:p>
              <a:endParaRPr lang="en-US"/>
            </a:p>
          </p:txBody>
        </p:sp>
        <p:sp>
          <p:nvSpPr>
            <p:cNvPr id="7" name="TextBox 7"/>
            <p:cNvSpPr txBox="1"/>
            <p:nvPr/>
          </p:nvSpPr>
          <p:spPr>
            <a:xfrm>
              <a:off x="0" y="-57150"/>
              <a:ext cx="182880" cy="615864"/>
            </a:xfrm>
            <a:prstGeom prst="rect">
              <a:avLst/>
            </a:prstGeom>
          </p:spPr>
          <p:txBody>
            <a:bodyPr lIns="50800" tIns="50800" rIns="50800" bIns="50800" rtlCol="0" anchor="ctr"/>
            <a:lstStyle/>
            <a:p>
              <a:pPr algn="ctr">
                <a:lnSpc>
                  <a:spcPts val="1960"/>
                </a:lnSpc>
              </a:pPr>
              <a:endParaRPr/>
            </a:p>
          </p:txBody>
        </p:sp>
      </p:grpSp>
      <p:sp>
        <p:nvSpPr>
          <p:cNvPr id="8" name="Freeform 8"/>
          <p:cNvSpPr/>
          <p:nvPr/>
        </p:nvSpPr>
        <p:spPr>
          <a:xfrm rot="-597275">
            <a:off x="-3368911" y="-2959270"/>
            <a:ext cx="4075990" cy="4075990"/>
          </a:xfrm>
          <a:custGeom>
            <a:avLst/>
            <a:gdLst/>
            <a:ahLst/>
            <a:cxnLst/>
            <a:rect l="l" t="t" r="r" b="b"/>
            <a:pathLst>
              <a:path w="4075990" h="4075990">
                <a:moveTo>
                  <a:pt x="0" y="0"/>
                </a:moveTo>
                <a:lnTo>
                  <a:pt x="4075990" y="0"/>
                </a:lnTo>
                <a:lnTo>
                  <a:pt x="4075990" y="4075989"/>
                </a:lnTo>
                <a:lnTo>
                  <a:pt x="0" y="407598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9" name="TextBox 9"/>
          <p:cNvSpPr txBox="1"/>
          <p:nvPr/>
        </p:nvSpPr>
        <p:spPr>
          <a:xfrm>
            <a:off x="1028700" y="516081"/>
            <a:ext cx="16009683" cy="1392307"/>
          </a:xfrm>
          <a:prstGeom prst="rect">
            <a:avLst/>
          </a:prstGeom>
        </p:spPr>
        <p:txBody>
          <a:bodyPr lIns="0" tIns="0" rIns="0" bIns="0" rtlCol="0" anchor="t">
            <a:spAutoFit/>
          </a:bodyPr>
          <a:lstStyle/>
          <a:p>
            <a:pPr algn="l">
              <a:lnSpc>
                <a:spcPts val="11458"/>
              </a:lnSpc>
            </a:pPr>
            <a:r>
              <a:rPr lang="en-US" sz="8184" b="1">
                <a:solidFill>
                  <a:srgbClr val="38B6FF"/>
                </a:solidFill>
                <a:latin typeface="Garet Bold"/>
                <a:ea typeface="Garet Bold"/>
                <a:cs typeface="Garet Bold"/>
                <a:sym typeface="Garet Bold"/>
              </a:rPr>
              <a:t>Market Equilibrium (table)</a:t>
            </a:r>
          </a:p>
        </p:txBody>
      </p:sp>
      <p:grpSp>
        <p:nvGrpSpPr>
          <p:cNvPr id="10" name="Group 10"/>
          <p:cNvGrpSpPr/>
          <p:nvPr/>
        </p:nvGrpSpPr>
        <p:grpSpPr>
          <a:xfrm rot="-5400000">
            <a:off x="16670603" y="-571804"/>
            <a:ext cx="893192" cy="2170151"/>
            <a:chOff x="0" y="0"/>
            <a:chExt cx="1190923" cy="2893535"/>
          </a:xfrm>
        </p:grpSpPr>
        <p:grpSp>
          <p:nvGrpSpPr>
            <p:cNvPr id="11" name="Group 11"/>
            <p:cNvGrpSpPr/>
            <p:nvPr/>
          </p:nvGrpSpPr>
          <p:grpSpPr>
            <a:xfrm>
              <a:off x="141517" y="2519095"/>
              <a:ext cx="1028813" cy="374440"/>
              <a:chOff x="0" y="0"/>
              <a:chExt cx="1886901" cy="686745"/>
            </a:xfrm>
          </p:grpSpPr>
          <p:sp>
            <p:nvSpPr>
              <p:cNvPr id="12" name="Freeform 12"/>
              <p:cNvSpPr/>
              <p:nvPr/>
            </p:nvSpPr>
            <p:spPr>
              <a:xfrm>
                <a:off x="0" y="0"/>
                <a:ext cx="1886901" cy="686745"/>
              </a:xfrm>
              <a:custGeom>
                <a:avLst/>
                <a:gdLst/>
                <a:ahLst/>
                <a:cxnLst/>
                <a:rect l="l" t="t" r="r" b="b"/>
                <a:pathLst>
                  <a:path w="1886901" h="686745">
                    <a:moveTo>
                      <a:pt x="343372" y="0"/>
                    </a:moveTo>
                    <a:lnTo>
                      <a:pt x="1543529" y="0"/>
                    </a:lnTo>
                    <a:cubicBezTo>
                      <a:pt x="1733168" y="0"/>
                      <a:pt x="1886901" y="153733"/>
                      <a:pt x="1886901" y="343372"/>
                    </a:cubicBezTo>
                    <a:lnTo>
                      <a:pt x="1886901" y="343372"/>
                    </a:lnTo>
                    <a:cubicBezTo>
                      <a:pt x="1886901" y="533012"/>
                      <a:pt x="1733168" y="686745"/>
                      <a:pt x="1543529" y="686745"/>
                    </a:cubicBezTo>
                    <a:lnTo>
                      <a:pt x="343372" y="686745"/>
                    </a:lnTo>
                    <a:cubicBezTo>
                      <a:pt x="153733" y="686745"/>
                      <a:pt x="0" y="533012"/>
                      <a:pt x="0" y="343372"/>
                    </a:cubicBezTo>
                    <a:lnTo>
                      <a:pt x="0" y="343372"/>
                    </a:lnTo>
                    <a:cubicBezTo>
                      <a:pt x="0" y="153733"/>
                      <a:pt x="153733" y="0"/>
                      <a:pt x="343372" y="0"/>
                    </a:cubicBezTo>
                    <a:close/>
                  </a:path>
                </a:pathLst>
              </a:custGeom>
              <a:solidFill>
                <a:srgbClr val="94E3FF"/>
              </a:solidFill>
              <a:ln cap="rnd">
                <a:noFill/>
                <a:prstDash val="solid"/>
                <a:round/>
              </a:ln>
            </p:spPr>
            <p:txBody>
              <a:bodyPr/>
              <a:lstStyle/>
              <a:p>
                <a:endParaRPr lang="en-US"/>
              </a:p>
            </p:txBody>
          </p:sp>
          <p:sp>
            <p:nvSpPr>
              <p:cNvPr id="13" name="TextBox 13"/>
              <p:cNvSpPr txBox="1"/>
              <p:nvPr/>
            </p:nvSpPr>
            <p:spPr>
              <a:xfrm>
                <a:off x="0" y="-9525"/>
                <a:ext cx="1886901" cy="696270"/>
              </a:xfrm>
              <a:prstGeom prst="rect">
                <a:avLst/>
              </a:prstGeom>
            </p:spPr>
            <p:txBody>
              <a:bodyPr lIns="50800" tIns="50800" rIns="50800" bIns="50800" rtlCol="0" anchor="ctr"/>
              <a:lstStyle/>
              <a:p>
                <a:pPr algn="ctr">
                  <a:lnSpc>
                    <a:spcPts val="308"/>
                  </a:lnSpc>
                </a:pPr>
                <a:endParaRPr/>
              </a:p>
            </p:txBody>
          </p:sp>
        </p:grpSp>
        <p:sp>
          <p:nvSpPr>
            <p:cNvPr id="14" name="TextBox 14"/>
            <p:cNvSpPr txBox="1"/>
            <p:nvPr/>
          </p:nvSpPr>
          <p:spPr>
            <a:xfrm>
              <a:off x="441088" y="2698700"/>
              <a:ext cx="429671" cy="150386"/>
            </a:xfrm>
            <a:prstGeom prst="rect">
              <a:avLst/>
            </a:prstGeom>
          </p:spPr>
          <p:txBody>
            <a:bodyPr lIns="0" tIns="0" rIns="0" bIns="0" rtlCol="0" anchor="t">
              <a:spAutoFit/>
            </a:bodyPr>
            <a:lstStyle/>
            <a:p>
              <a:pPr algn="ctr">
                <a:lnSpc>
                  <a:spcPts val="581"/>
                </a:lnSpc>
              </a:pPr>
              <a:r>
                <a:rPr lang="en-US" sz="1163">
                  <a:solidFill>
                    <a:srgbClr val="203D48"/>
                  </a:solidFill>
                  <a:latin typeface="League Spartan"/>
                  <a:ea typeface="League Spartan"/>
                  <a:cs typeface="League Spartan"/>
                  <a:sym typeface="League Spartan"/>
                </a:rPr>
                <a:t>HUB</a:t>
              </a:r>
            </a:p>
          </p:txBody>
        </p:sp>
        <p:sp>
          <p:nvSpPr>
            <p:cNvPr id="15" name="TextBox 15"/>
            <p:cNvSpPr txBox="1"/>
            <p:nvPr/>
          </p:nvSpPr>
          <p:spPr>
            <a:xfrm rot="5400000">
              <a:off x="-972822" y="972822"/>
              <a:ext cx="2485990" cy="540345"/>
            </a:xfrm>
            <a:prstGeom prst="rect">
              <a:avLst/>
            </a:prstGeom>
          </p:spPr>
          <p:txBody>
            <a:bodyPr lIns="0" tIns="0" rIns="0" bIns="0" rtlCol="0" anchor="t">
              <a:spAutoFit/>
            </a:bodyPr>
            <a:lstStyle/>
            <a:p>
              <a:pPr algn="ctr">
                <a:lnSpc>
                  <a:spcPts val="2752"/>
                </a:lnSpc>
              </a:pPr>
              <a:r>
                <a:rPr lang="en-US" sz="3127" spc="-200">
                  <a:solidFill>
                    <a:srgbClr val="203D48"/>
                  </a:solidFill>
                  <a:latin typeface="League Spartan"/>
                  <a:ea typeface="League Spartan"/>
                  <a:cs typeface="League Spartan"/>
                  <a:sym typeface="League Spartan"/>
                </a:rPr>
                <a:t>BUSINESS</a:t>
              </a:r>
            </a:p>
          </p:txBody>
        </p:sp>
        <p:sp>
          <p:nvSpPr>
            <p:cNvPr id="16" name="TextBox 16"/>
            <p:cNvSpPr txBox="1"/>
            <p:nvPr/>
          </p:nvSpPr>
          <p:spPr>
            <a:xfrm rot="5400000">
              <a:off x="-511064" y="994145"/>
              <a:ext cx="2522727" cy="622797"/>
            </a:xfrm>
            <a:prstGeom prst="rect">
              <a:avLst/>
            </a:prstGeom>
          </p:spPr>
          <p:txBody>
            <a:bodyPr lIns="0" tIns="0" rIns="0" bIns="0" rtlCol="0" anchor="t">
              <a:spAutoFit/>
            </a:bodyPr>
            <a:lstStyle/>
            <a:p>
              <a:pPr algn="l">
                <a:lnSpc>
                  <a:spcPts val="3194"/>
                </a:lnSpc>
              </a:pPr>
              <a:r>
                <a:rPr lang="en-US" sz="3630" spc="-232">
                  <a:solidFill>
                    <a:srgbClr val="203D48"/>
                  </a:solidFill>
                  <a:latin typeface="League Spartan"/>
                  <a:ea typeface="League Spartan"/>
                  <a:cs typeface="League Spartan"/>
                  <a:sym typeface="League Spartan"/>
                </a:rPr>
                <a:t>JC</a:t>
              </a:r>
            </a:p>
          </p:txBody>
        </p:sp>
        <p:sp>
          <p:nvSpPr>
            <p:cNvPr id="17" name="Freeform 17"/>
            <p:cNvSpPr/>
            <p:nvPr/>
          </p:nvSpPr>
          <p:spPr>
            <a:xfrm rot="5400000">
              <a:off x="244242" y="1424020"/>
              <a:ext cx="1379498" cy="513863"/>
            </a:xfrm>
            <a:custGeom>
              <a:avLst/>
              <a:gdLst/>
              <a:ahLst/>
              <a:cxnLst/>
              <a:rect l="l" t="t" r="r" b="b"/>
              <a:pathLst>
                <a:path w="1379498" h="513863">
                  <a:moveTo>
                    <a:pt x="0" y="0"/>
                  </a:moveTo>
                  <a:lnTo>
                    <a:pt x="1379498" y="0"/>
                  </a:lnTo>
                  <a:lnTo>
                    <a:pt x="1379498" y="513863"/>
                  </a:lnTo>
                  <a:lnTo>
                    <a:pt x="0" y="513863"/>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grpSp>
      <p:sp>
        <p:nvSpPr>
          <p:cNvPr id="19" name="Freeform 19"/>
          <p:cNvSpPr/>
          <p:nvPr/>
        </p:nvSpPr>
        <p:spPr>
          <a:xfrm>
            <a:off x="645010" y="5143500"/>
            <a:ext cx="4679000" cy="3936209"/>
          </a:xfrm>
          <a:custGeom>
            <a:avLst/>
            <a:gdLst/>
            <a:ahLst/>
            <a:cxnLst/>
            <a:rect l="l" t="t" r="r" b="b"/>
            <a:pathLst>
              <a:path w="4679000" h="3936209">
                <a:moveTo>
                  <a:pt x="0" y="0"/>
                </a:moveTo>
                <a:lnTo>
                  <a:pt x="4679000" y="0"/>
                </a:lnTo>
                <a:lnTo>
                  <a:pt x="4679000" y="3936209"/>
                </a:lnTo>
                <a:lnTo>
                  <a:pt x="0" y="3936209"/>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grpSp>
        <p:nvGrpSpPr>
          <p:cNvPr id="20" name="Group 20"/>
          <p:cNvGrpSpPr/>
          <p:nvPr/>
        </p:nvGrpSpPr>
        <p:grpSpPr>
          <a:xfrm>
            <a:off x="6106206" y="6676917"/>
            <a:ext cx="7173117" cy="640182"/>
            <a:chOff x="0" y="0"/>
            <a:chExt cx="1889216" cy="168608"/>
          </a:xfrm>
        </p:grpSpPr>
        <p:sp>
          <p:nvSpPr>
            <p:cNvPr id="21" name="Freeform 21"/>
            <p:cNvSpPr/>
            <p:nvPr/>
          </p:nvSpPr>
          <p:spPr>
            <a:xfrm>
              <a:off x="0" y="0"/>
              <a:ext cx="1889216" cy="168608"/>
            </a:xfrm>
            <a:custGeom>
              <a:avLst/>
              <a:gdLst/>
              <a:ahLst/>
              <a:cxnLst/>
              <a:rect l="l" t="t" r="r" b="b"/>
              <a:pathLst>
                <a:path w="1889216" h="168608">
                  <a:moveTo>
                    <a:pt x="0" y="0"/>
                  </a:moveTo>
                  <a:lnTo>
                    <a:pt x="1889216" y="0"/>
                  </a:lnTo>
                  <a:lnTo>
                    <a:pt x="1889216" y="168608"/>
                  </a:lnTo>
                  <a:lnTo>
                    <a:pt x="0" y="168608"/>
                  </a:lnTo>
                  <a:close/>
                </a:path>
              </a:pathLst>
            </a:custGeom>
            <a:solidFill>
              <a:srgbClr val="FF5CAC">
                <a:alpha val="29804"/>
              </a:srgbClr>
            </a:solidFill>
            <a:ln w="57150" cap="sq">
              <a:solidFill>
                <a:srgbClr val="000000">
                  <a:alpha val="29804"/>
                </a:srgbClr>
              </a:solidFill>
              <a:prstDash val="solid"/>
              <a:miter/>
            </a:ln>
          </p:spPr>
          <p:txBody>
            <a:bodyPr/>
            <a:lstStyle/>
            <a:p>
              <a:endParaRPr lang="en-US"/>
            </a:p>
          </p:txBody>
        </p:sp>
        <p:sp>
          <p:nvSpPr>
            <p:cNvPr id="22" name="TextBox 22"/>
            <p:cNvSpPr txBox="1"/>
            <p:nvPr/>
          </p:nvSpPr>
          <p:spPr>
            <a:xfrm>
              <a:off x="0" y="-57150"/>
              <a:ext cx="1889216" cy="225758"/>
            </a:xfrm>
            <a:prstGeom prst="rect">
              <a:avLst/>
            </a:prstGeom>
          </p:spPr>
          <p:txBody>
            <a:bodyPr lIns="50800" tIns="50800" rIns="50800" bIns="50800" rtlCol="0" anchor="ctr"/>
            <a:lstStyle/>
            <a:p>
              <a:pPr algn="ctr">
                <a:lnSpc>
                  <a:spcPts val="1960"/>
                </a:lnSpc>
              </a:pPr>
              <a:endParaRPr/>
            </a:p>
          </p:txBody>
        </p:sp>
      </p:grpSp>
      <p:sp>
        <p:nvSpPr>
          <p:cNvPr id="23" name="TextBox 23"/>
          <p:cNvSpPr txBox="1"/>
          <p:nvPr/>
        </p:nvSpPr>
        <p:spPr>
          <a:xfrm>
            <a:off x="2752518" y="9591295"/>
            <a:ext cx="1724348" cy="531587"/>
          </a:xfrm>
          <a:prstGeom prst="rect">
            <a:avLst/>
          </a:prstGeom>
        </p:spPr>
        <p:txBody>
          <a:bodyPr lIns="0" tIns="0" rIns="0" bIns="0" rtlCol="0" anchor="t">
            <a:spAutoFit/>
          </a:bodyPr>
          <a:lstStyle/>
          <a:p>
            <a:pPr algn="ctr">
              <a:lnSpc>
                <a:spcPts val="4404"/>
              </a:lnSpc>
            </a:pPr>
            <a:r>
              <a:rPr lang="en-US" sz="3145">
                <a:solidFill>
                  <a:srgbClr val="FFFFFF"/>
                </a:solidFill>
                <a:latin typeface="League Spartan"/>
                <a:ea typeface="League Spartan"/>
                <a:cs typeface="League Spartan"/>
                <a:sym typeface="League Spartan"/>
              </a:rPr>
              <a:t>CH 29:</a:t>
            </a:r>
          </a:p>
        </p:txBody>
      </p:sp>
      <p:sp>
        <p:nvSpPr>
          <p:cNvPr id="24" name="TextBox 24"/>
          <p:cNvSpPr txBox="1"/>
          <p:nvPr/>
        </p:nvSpPr>
        <p:spPr>
          <a:xfrm>
            <a:off x="4781666" y="9515095"/>
            <a:ext cx="4911099" cy="607788"/>
          </a:xfrm>
          <a:prstGeom prst="rect">
            <a:avLst/>
          </a:prstGeom>
        </p:spPr>
        <p:txBody>
          <a:bodyPr lIns="0" tIns="0" rIns="0" bIns="0" rtlCol="0" anchor="t">
            <a:spAutoFit/>
          </a:bodyPr>
          <a:lstStyle/>
          <a:p>
            <a:pPr algn="l">
              <a:lnSpc>
                <a:spcPts val="4404"/>
              </a:lnSpc>
              <a:spcBef>
                <a:spcPct val="0"/>
              </a:spcBef>
            </a:pPr>
            <a:r>
              <a:rPr lang="en-US" sz="3145" b="1" i="1">
                <a:solidFill>
                  <a:srgbClr val="FFFFFF"/>
                </a:solidFill>
                <a:latin typeface="Calibri (MS) Bold Italics"/>
                <a:ea typeface="Calibri (MS) Bold Italics"/>
                <a:cs typeface="Calibri (MS) Bold Italics"/>
                <a:sym typeface="Calibri (MS) Bold Italics"/>
              </a:rPr>
              <a:t>LO 3.3</a:t>
            </a:r>
            <a:r>
              <a:rPr lang="en-US" sz="3145" i="1">
                <a:solidFill>
                  <a:srgbClr val="FFFFFF"/>
                </a:solidFill>
                <a:latin typeface="Calibri (MS) Italics"/>
                <a:ea typeface="Calibri (MS) Italics"/>
                <a:cs typeface="Calibri (MS) Italics"/>
                <a:sym typeface="Calibri (MS) Italics"/>
              </a:rPr>
              <a:t>: Demand &amp; Supply</a:t>
            </a:r>
          </a:p>
        </p:txBody>
      </p:sp>
      <p:sp>
        <p:nvSpPr>
          <p:cNvPr id="25" name="TextBox 25"/>
          <p:cNvSpPr txBox="1"/>
          <p:nvPr/>
        </p:nvSpPr>
        <p:spPr>
          <a:xfrm>
            <a:off x="0" y="9591295"/>
            <a:ext cx="2567934" cy="531587"/>
          </a:xfrm>
          <a:prstGeom prst="rect">
            <a:avLst/>
          </a:prstGeom>
        </p:spPr>
        <p:txBody>
          <a:bodyPr lIns="0" tIns="0" rIns="0" bIns="0" rtlCol="0" anchor="t">
            <a:spAutoFit/>
          </a:bodyPr>
          <a:lstStyle/>
          <a:p>
            <a:pPr algn="ctr">
              <a:lnSpc>
                <a:spcPts val="4404"/>
              </a:lnSpc>
            </a:pPr>
            <a:r>
              <a:rPr lang="en-US" sz="3145">
                <a:solidFill>
                  <a:srgbClr val="FFFFFF"/>
                </a:solidFill>
                <a:latin typeface="League Spartan"/>
                <a:ea typeface="League Spartan"/>
                <a:cs typeface="League Spartan"/>
                <a:sym typeface="League Spartan"/>
              </a:rPr>
              <a:t>STRAND 3</a:t>
            </a:r>
          </a:p>
        </p:txBody>
      </p:sp>
      <p:sp>
        <p:nvSpPr>
          <p:cNvPr id="26" name="TextBox 26"/>
          <p:cNvSpPr txBox="1"/>
          <p:nvPr/>
        </p:nvSpPr>
        <p:spPr>
          <a:xfrm>
            <a:off x="13779714" y="5058302"/>
            <a:ext cx="3832161" cy="3268844"/>
          </a:xfrm>
          <a:prstGeom prst="rect">
            <a:avLst/>
          </a:prstGeom>
        </p:spPr>
        <p:txBody>
          <a:bodyPr lIns="0" tIns="0" rIns="0" bIns="0" rtlCol="0" anchor="t">
            <a:spAutoFit/>
          </a:bodyPr>
          <a:lstStyle/>
          <a:p>
            <a:pPr algn="ctr">
              <a:lnSpc>
                <a:spcPts val="3219"/>
              </a:lnSpc>
            </a:pPr>
            <a:r>
              <a:rPr lang="en-US" sz="2299" dirty="0">
                <a:solidFill>
                  <a:srgbClr val="000000"/>
                </a:solidFill>
                <a:latin typeface="Garet"/>
                <a:ea typeface="Garet"/>
                <a:cs typeface="Garet"/>
                <a:sym typeface="Garet"/>
              </a:rPr>
              <a:t>At €400, the demand  is 150,000 TVs and supply is 150,000 TVs.</a:t>
            </a:r>
          </a:p>
          <a:p>
            <a:pPr algn="ctr">
              <a:lnSpc>
                <a:spcPts val="3219"/>
              </a:lnSpc>
            </a:pPr>
            <a:endParaRPr lang="en-US" sz="2299" dirty="0">
              <a:solidFill>
                <a:srgbClr val="000000"/>
              </a:solidFill>
              <a:latin typeface="Garet"/>
              <a:ea typeface="Garet"/>
              <a:cs typeface="Garet"/>
              <a:sym typeface="Garet"/>
            </a:endParaRPr>
          </a:p>
          <a:p>
            <a:pPr algn="ctr">
              <a:lnSpc>
                <a:spcPts val="3219"/>
              </a:lnSpc>
              <a:spcBef>
                <a:spcPct val="0"/>
              </a:spcBef>
            </a:pPr>
            <a:r>
              <a:rPr lang="en-US" sz="2299" dirty="0">
                <a:solidFill>
                  <a:srgbClr val="000000"/>
                </a:solidFill>
                <a:latin typeface="Garet"/>
                <a:ea typeface="Garet"/>
                <a:cs typeface="Garet"/>
                <a:sym typeface="Garet"/>
              </a:rPr>
              <a:t>So the market is</a:t>
            </a:r>
            <a:r>
              <a:rPr lang="en-US" sz="2299" b="1" dirty="0">
                <a:solidFill>
                  <a:srgbClr val="000000"/>
                </a:solidFill>
                <a:latin typeface="Garet Bold"/>
                <a:ea typeface="Garet Bold"/>
                <a:cs typeface="Garet Bold"/>
                <a:sym typeface="Garet Bold"/>
              </a:rPr>
              <a:t> in equilibrium at €400 and 150,000 TVs</a:t>
            </a:r>
            <a:r>
              <a:rPr lang="en-US" sz="2299" dirty="0">
                <a:solidFill>
                  <a:srgbClr val="000000"/>
                </a:solidFill>
                <a:latin typeface="Garet"/>
                <a:ea typeface="Garet"/>
                <a:cs typeface="Garet"/>
                <a:sym typeface="Garet"/>
              </a:rPr>
              <a:t> as demand is equal to supply</a:t>
            </a:r>
          </a:p>
        </p:txBody>
      </p:sp>
      <p:grpSp>
        <p:nvGrpSpPr>
          <p:cNvPr id="27" name="Group 27"/>
          <p:cNvGrpSpPr/>
          <p:nvPr/>
        </p:nvGrpSpPr>
        <p:grpSpPr>
          <a:xfrm>
            <a:off x="1733892" y="2227695"/>
            <a:ext cx="12045822" cy="1148972"/>
            <a:chOff x="0" y="0"/>
            <a:chExt cx="4134196" cy="394334"/>
          </a:xfrm>
        </p:grpSpPr>
        <p:sp>
          <p:nvSpPr>
            <p:cNvPr id="28" name="Freeform 28"/>
            <p:cNvSpPr/>
            <p:nvPr/>
          </p:nvSpPr>
          <p:spPr>
            <a:xfrm>
              <a:off x="0" y="0"/>
              <a:ext cx="4134196" cy="394334"/>
            </a:xfrm>
            <a:custGeom>
              <a:avLst/>
              <a:gdLst/>
              <a:ahLst/>
              <a:cxnLst/>
              <a:rect l="l" t="t" r="r" b="b"/>
              <a:pathLst>
                <a:path w="4134196" h="394334">
                  <a:moveTo>
                    <a:pt x="28922" y="0"/>
                  </a:moveTo>
                  <a:lnTo>
                    <a:pt x="4105274" y="0"/>
                  </a:lnTo>
                  <a:cubicBezTo>
                    <a:pt x="4121247" y="0"/>
                    <a:pt x="4134196" y="12949"/>
                    <a:pt x="4134196" y="28922"/>
                  </a:cubicBezTo>
                  <a:lnTo>
                    <a:pt x="4134196" y="365412"/>
                  </a:lnTo>
                  <a:cubicBezTo>
                    <a:pt x="4134196" y="381385"/>
                    <a:pt x="4121247" y="394334"/>
                    <a:pt x="4105274" y="394334"/>
                  </a:cubicBezTo>
                  <a:lnTo>
                    <a:pt x="28922" y="394334"/>
                  </a:lnTo>
                  <a:cubicBezTo>
                    <a:pt x="12949" y="394334"/>
                    <a:pt x="0" y="381385"/>
                    <a:pt x="0" y="365412"/>
                  </a:cubicBezTo>
                  <a:lnTo>
                    <a:pt x="0" y="28922"/>
                  </a:lnTo>
                  <a:cubicBezTo>
                    <a:pt x="0" y="12949"/>
                    <a:pt x="12949" y="0"/>
                    <a:pt x="28922" y="0"/>
                  </a:cubicBezTo>
                  <a:close/>
                </a:path>
              </a:pathLst>
            </a:custGeom>
            <a:solidFill>
              <a:srgbClr val="FFDE5C"/>
            </a:solidFill>
            <a:ln w="28575" cap="rnd">
              <a:solidFill>
                <a:srgbClr val="000000"/>
              </a:solidFill>
              <a:prstDash val="solid"/>
              <a:round/>
            </a:ln>
          </p:spPr>
          <p:txBody>
            <a:bodyPr/>
            <a:lstStyle/>
            <a:p>
              <a:endParaRPr lang="en-US"/>
            </a:p>
          </p:txBody>
        </p:sp>
        <p:sp>
          <p:nvSpPr>
            <p:cNvPr id="29" name="TextBox 29"/>
            <p:cNvSpPr txBox="1"/>
            <p:nvPr/>
          </p:nvSpPr>
          <p:spPr>
            <a:xfrm>
              <a:off x="0" y="-57150"/>
              <a:ext cx="4134196" cy="451484"/>
            </a:xfrm>
            <a:prstGeom prst="rect">
              <a:avLst/>
            </a:prstGeom>
          </p:spPr>
          <p:txBody>
            <a:bodyPr lIns="50800" tIns="50800" rIns="50800" bIns="50800" rtlCol="0" anchor="ctr"/>
            <a:lstStyle/>
            <a:p>
              <a:pPr algn="ctr">
                <a:lnSpc>
                  <a:spcPts val="1960"/>
                </a:lnSpc>
              </a:pPr>
              <a:endParaRPr/>
            </a:p>
          </p:txBody>
        </p:sp>
      </p:grpSp>
      <p:sp>
        <p:nvSpPr>
          <p:cNvPr id="30" name="Freeform 30"/>
          <p:cNvSpPr/>
          <p:nvPr/>
        </p:nvSpPr>
        <p:spPr>
          <a:xfrm>
            <a:off x="14254920" y="2079686"/>
            <a:ext cx="2396270" cy="1296981"/>
          </a:xfrm>
          <a:custGeom>
            <a:avLst/>
            <a:gdLst/>
            <a:ahLst/>
            <a:cxnLst/>
            <a:rect l="l" t="t" r="r" b="b"/>
            <a:pathLst>
              <a:path w="2396270" h="1296981">
                <a:moveTo>
                  <a:pt x="0" y="0"/>
                </a:moveTo>
                <a:lnTo>
                  <a:pt x="2396270" y="0"/>
                </a:lnTo>
                <a:lnTo>
                  <a:pt x="2396270" y="1296981"/>
                </a:lnTo>
                <a:lnTo>
                  <a:pt x="0" y="1296981"/>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31" name="TextBox 31"/>
          <p:cNvSpPr txBox="1"/>
          <p:nvPr/>
        </p:nvSpPr>
        <p:spPr>
          <a:xfrm>
            <a:off x="2009767" y="2482273"/>
            <a:ext cx="11315019" cy="698212"/>
          </a:xfrm>
          <a:prstGeom prst="rect">
            <a:avLst/>
          </a:prstGeom>
        </p:spPr>
        <p:txBody>
          <a:bodyPr lIns="0" tIns="0" rIns="0" bIns="0" rtlCol="0" anchor="t">
            <a:spAutoFit/>
          </a:bodyPr>
          <a:lstStyle/>
          <a:p>
            <a:pPr algn="ctr">
              <a:lnSpc>
                <a:spcPts val="2839"/>
              </a:lnSpc>
              <a:spcBef>
                <a:spcPct val="0"/>
              </a:spcBef>
            </a:pPr>
            <a:r>
              <a:rPr lang="en-US" sz="2027">
                <a:solidFill>
                  <a:srgbClr val="203C48"/>
                </a:solidFill>
                <a:latin typeface="League Spartan"/>
                <a:ea typeface="League Spartan"/>
                <a:cs typeface="League Spartan"/>
                <a:sym typeface="League Spartan"/>
              </a:rPr>
              <a:t>To identify the equilibrium price and quantity, we need to find the price where the quantity demanded is equal to the quantity supplied in the market</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9968777" y="1967777"/>
            <a:ext cx="802671" cy="15835774"/>
            <a:chOff x="0" y="0"/>
            <a:chExt cx="182880" cy="3608017"/>
          </a:xfrm>
        </p:grpSpPr>
        <p:sp>
          <p:nvSpPr>
            <p:cNvPr id="3" name="Freeform 3"/>
            <p:cNvSpPr/>
            <p:nvPr/>
          </p:nvSpPr>
          <p:spPr>
            <a:xfrm>
              <a:off x="0" y="0"/>
              <a:ext cx="182880" cy="3608017"/>
            </a:xfrm>
            <a:custGeom>
              <a:avLst/>
              <a:gdLst/>
              <a:ahLst/>
              <a:cxnLst/>
              <a:rect l="l" t="t" r="r" b="b"/>
              <a:pathLst>
                <a:path w="182880" h="3608017">
                  <a:moveTo>
                    <a:pt x="0" y="0"/>
                  </a:moveTo>
                  <a:lnTo>
                    <a:pt x="182880" y="0"/>
                  </a:lnTo>
                  <a:lnTo>
                    <a:pt x="182880" y="3608017"/>
                  </a:lnTo>
                  <a:lnTo>
                    <a:pt x="0" y="3608017"/>
                  </a:lnTo>
                  <a:close/>
                </a:path>
              </a:pathLst>
            </a:custGeom>
            <a:solidFill>
              <a:srgbClr val="203D48"/>
            </a:solidFill>
          </p:spPr>
          <p:txBody>
            <a:bodyPr/>
            <a:lstStyle/>
            <a:p>
              <a:endParaRPr lang="en-US"/>
            </a:p>
          </p:txBody>
        </p:sp>
        <p:sp>
          <p:nvSpPr>
            <p:cNvPr id="4" name="TextBox 4"/>
            <p:cNvSpPr txBox="1"/>
            <p:nvPr/>
          </p:nvSpPr>
          <p:spPr>
            <a:xfrm>
              <a:off x="0" y="-57150"/>
              <a:ext cx="182880" cy="3665167"/>
            </a:xfrm>
            <a:prstGeom prst="rect">
              <a:avLst/>
            </a:prstGeom>
          </p:spPr>
          <p:txBody>
            <a:bodyPr lIns="50800" tIns="50800" rIns="50800" bIns="50800" rtlCol="0" anchor="ctr"/>
            <a:lstStyle/>
            <a:p>
              <a:pPr algn="ctr">
                <a:lnSpc>
                  <a:spcPts val="1960"/>
                </a:lnSpc>
              </a:pPr>
              <a:endParaRPr/>
            </a:p>
          </p:txBody>
        </p:sp>
      </p:grpSp>
      <p:grpSp>
        <p:nvGrpSpPr>
          <p:cNvPr id="5" name="Group 5"/>
          <p:cNvGrpSpPr/>
          <p:nvPr/>
        </p:nvGrpSpPr>
        <p:grpSpPr>
          <a:xfrm rot="-5400000">
            <a:off x="824777" y="8659552"/>
            <a:ext cx="802671" cy="2452226"/>
            <a:chOff x="0" y="0"/>
            <a:chExt cx="182880" cy="558714"/>
          </a:xfrm>
        </p:grpSpPr>
        <p:sp>
          <p:nvSpPr>
            <p:cNvPr id="6" name="Freeform 6"/>
            <p:cNvSpPr/>
            <p:nvPr/>
          </p:nvSpPr>
          <p:spPr>
            <a:xfrm>
              <a:off x="0" y="0"/>
              <a:ext cx="182880" cy="558714"/>
            </a:xfrm>
            <a:custGeom>
              <a:avLst/>
              <a:gdLst/>
              <a:ahLst/>
              <a:cxnLst/>
              <a:rect l="l" t="t" r="r" b="b"/>
              <a:pathLst>
                <a:path w="182880" h="558714">
                  <a:moveTo>
                    <a:pt x="0" y="0"/>
                  </a:moveTo>
                  <a:lnTo>
                    <a:pt x="182880" y="0"/>
                  </a:lnTo>
                  <a:lnTo>
                    <a:pt x="182880" y="558714"/>
                  </a:lnTo>
                  <a:lnTo>
                    <a:pt x="0" y="558714"/>
                  </a:lnTo>
                  <a:close/>
                </a:path>
              </a:pathLst>
            </a:custGeom>
            <a:solidFill>
              <a:srgbClr val="38B6FF"/>
            </a:solidFill>
          </p:spPr>
          <p:txBody>
            <a:bodyPr/>
            <a:lstStyle/>
            <a:p>
              <a:endParaRPr lang="en-US"/>
            </a:p>
          </p:txBody>
        </p:sp>
        <p:sp>
          <p:nvSpPr>
            <p:cNvPr id="7" name="TextBox 7"/>
            <p:cNvSpPr txBox="1"/>
            <p:nvPr/>
          </p:nvSpPr>
          <p:spPr>
            <a:xfrm>
              <a:off x="0" y="-57150"/>
              <a:ext cx="182880" cy="615864"/>
            </a:xfrm>
            <a:prstGeom prst="rect">
              <a:avLst/>
            </a:prstGeom>
          </p:spPr>
          <p:txBody>
            <a:bodyPr lIns="50800" tIns="50800" rIns="50800" bIns="50800" rtlCol="0" anchor="ctr"/>
            <a:lstStyle/>
            <a:p>
              <a:pPr algn="ctr">
                <a:lnSpc>
                  <a:spcPts val="1960"/>
                </a:lnSpc>
              </a:pPr>
              <a:endParaRPr/>
            </a:p>
          </p:txBody>
        </p:sp>
      </p:grpSp>
      <p:sp>
        <p:nvSpPr>
          <p:cNvPr id="8" name="Freeform 8"/>
          <p:cNvSpPr/>
          <p:nvPr/>
        </p:nvSpPr>
        <p:spPr>
          <a:xfrm rot="-597275">
            <a:off x="-3368911" y="-2959270"/>
            <a:ext cx="4075990" cy="4075990"/>
          </a:xfrm>
          <a:custGeom>
            <a:avLst/>
            <a:gdLst/>
            <a:ahLst/>
            <a:cxnLst/>
            <a:rect l="l" t="t" r="r" b="b"/>
            <a:pathLst>
              <a:path w="4075990" h="4075990">
                <a:moveTo>
                  <a:pt x="0" y="0"/>
                </a:moveTo>
                <a:lnTo>
                  <a:pt x="4075990" y="0"/>
                </a:lnTo>
                <a:lnTo>
                  <a:pt x="4075990" y="4075989"/>
                </a:lnTo>
                <a:lnTo>
                  <a:pt x="0" y="407598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9" name="TextBox 9"/>
          <p:cNvSpPr txBox="1"/>
          <p:nvPr/>
        </p:nvSpPr>
        <p:spPr>
          <a:xfrm>
            <a:off x="1028700" y="516081"/>
            <a:ext cx="16009683" cy="1392307"/>
          </a:xfrm>
          <a:prstGeom prst="rect">
            <a:avLst/>
          </a:prstGeom>
        </p:spPr>
        <p:txBody>
          <a:bodyPr lIns="0" tIns="0" rIns="0" bIns="0" rtlCol="0" anchor="t">
            <a:spAutoFit/>
          </a:bodyPr>
          <a:lstStyle/>
          <a:p>
            <a:pPr algn="l">
              <a:lnSpc>
                <a:spcPts val="11458"/>
              </a:lnSpc>
            </a:pPr>
            <a:r>
              <a:rPr lang="en-US" sz="8184" b="1">
                <a:solidFill>
                  <a:srgbClr val="38B6FF"/>
                </a:solidFill>
                <a:latin typeface="Garet Bold"/>
                <a:ea typeface="Garet Bold"/>
                <a:cs typeface="Garet Bold"/>
                <a:sym typeface="Garet Bold"/>
              </a:rPr>
              <a:t>Market Equilibrium (graph)</a:t>
            </a:r>
          </a:p>
        </p:txBody>
      </p:sp>
      <p:grpSp>
        <p:nvGrpSpPr>
          <p:cNvPr id="10" name="Group 10"/>
          <p:cNvGrpSpPr/>
          <p:nvPr/>
        </p:nvGrpSpPr>
        <p:grpSpPr>
          <a:xfrm rot="-5400000">
            <a:off x="16670603" y="-571804"/>
            <a:ext cx="893192" cy="2170151"/>
            <a:chOff x="0" y="0"/>
            <a:chExt cx="1190923" cy="2893535"/>
          </a:xfrm>
        </p:grpSpPr>
        <p:grpSp>
          <p:nvGrpSpPr>
            <p:cNvPr id="11" name="Group 11"/>
            <p:cNvGrpSpPr/>
            <p:nvPr/>
          </p:nvGrpSpPr>
          <p:grpSpPr>
            <a:xfrm>
              <a:off x="141517" y="2519095"/>
              <a:ext cx="1028813" cy="374440"/>
              <a:chOff x="0" y="0"/>
              <a:chExt cx="1886901" cy="686745"/>
            </a:xfrm>
          </p:grpSpPr>
          <p:sp>
            <p:nvSpPr>
              <p:cNvPr id="12" name="Freeform 12"/>
              <p:cNvSpPr/>
              <p:nvPr/>
            </p:nvSpPr>
            <p:spPr>
              <a:xfrm>
                <a:off x="0" y="0"/>
                <a:ext cx="1886901" cy="686745"/>
              </a:xfrm>
              <a:custGeom>
                <a:avLst/>
                <a:gdLst/>
                <a:ahLst/>
                <a:cxnLst/>
                <a:rect l="l" t="t" r="r" b="b"/>
                <a:pathLst>
                  <a:path w="1886901" h="686745">
                    <a:moveTo>
                      <a:pt x="343372" y="0"/>
                    </a:moveTo>
                    <a:lnTo>
                      <a:pt x="1543529" y="0"/>
                    </a:lnTo>
                    <a:cubicBezTo>
                      <a:pt x="1733168" y="0"/>
                      <a:pt x="1886901" y="153733"/>
                      <a:pt x="1886901" y="343372"/>
                    </a:cubicBezTo>
                    <a:lnTo>
                      <a:pt x="1886901" y="343372"/>
                    </a:lnTo>
                    <a:cubicBezTo>
                      <a:pt x="1886901" y="533012"/>
                      <a:pt x="1733168" y="686745"/>
                      <a:pt x="1543529" y="686745"/>
                    </a:cubicBezTo>
                    <a:lnTo>
                      <a:pt x="343372" y="686745"/>
                    </a:lnTo>
                    <a:cubicBezTo>
                      <a:pt x="153733" y="686745"/>
                      <a:pt x="0" y="533012"/>
                      <a:pt x="0" y="343372"/>
                    </a:cubicBezTo>
                    <a:lnTo>
                      <a:pt x="0" y="343372"/>
                    </a:lnTo>
                    <a:cubicBezTo>
                      <a:pt x="0" y="153733"/>
                      <a:pt x="153733" y="0"/>
                      <a:pt x="343372" y="0"/>
                    </a:cubicBezTo>
                    <a:close/>
                  </a:path>
                </a:pathLst>
              </a:custGeom>
              <a:solidFill>
                <a:srgbClr val="94E3FF"/>
              </a:solidFill>
              <a:ln cap="rnd">
                <a:noFill/>
                <a:prstDash val="solid"/>
                <a:round/>
              </a:ln>
            </p:spPr>
            <p:txBody>
              <a:bodyPr/>
              <a:lstStyle/>
              <a:p>
                <a:endParaRPr lang="en-US"/>
              </a:p>
            </p:txBody>
          </p:sp>
          <p:sp>
            <p:nvSpPr>
              <p:cNvPr id="13" name="TextBox 13"/>
              <p:cNvSpPr txBox="1"/>
              <p:nvPr/>
            </p:nvSpPr>
            <p:spPr>
              <a:xfrm>
                <a:off x="0" y="-9525"/>
                <a:ext cx="1886901" cy="696270"/>
              </a:xfrm>
              <a:prstGeom prst="rect">
                <a:avLst/>
              </a:prstGeom>
            </p:spPr>
            <p:txBody>
              <a:bodyPr lIns="50800" tIns="50800" rIns="50800" bIns="50800" rtlCol="0" anchor="ctr"/>
              <a:lstStyle/>
              <a:p>
                <a:pPr algn="ctr">
                  <a:lnSpc>
                    <a:spcPts val="308"/>
                  </a:lnSpc>
                </a:pPr>
                <a:endParaRPr/>
              </a:p>
            </p:txBody>
          </p:sp>
        </p:grpSp>
        <p:sp>
          <p:nvSpPr>
            <p:cNvPr id="14" name="TextBox 14"/>
            <p:cNvSpPr txBox="1"/>
            <p:nvPr/>
          </p:nvSpPr>
          <p:spPr>
            <a:xfrm>
              <a:off x="441088" y="2698700"/>
              <a:ext cx="429671" cy="150386"/>
            </a:xfrm>
            <a:prstGeom prst="rect">
              <a:avLst/>
            </a:prstGeom>
          </p:spPr>
          <p:txBody>
            <a:bodyPr lIns="0" tIns="0" rIns="0" bIns="0" rtlCol="0" anchor="t">
              <a:spAutoFit/>
            </a:bodyPr>
            <a:lstStyle/>
            <a:p>
              <a:pPr algn="ctr">
                <a:lnSpc>
                  <a:spcPts val="581"/>
                </a:lnSpc>
              </a:pPr>
              <a:r>
                <a:rPr lang="en-US" sz="1163">
                  <a:solidFill>
                    <a:srgbClr val="203D48"/>
                  </a:solidFill>
                  <a:latin typeface="League Spartan"/>
                  <a:ea typeface="League Spartan"/>
                  <a:cs typeface="League Spartan"/>
                  <a:sym typeface="League Spartan"/>
                </a:rPr>
                <a:t>HUB</a:t>
              </a:r>
            </a:p>
          </p:txBody>
        </p:sp>
        <p:sp>
          <p:nvSpPr>
            <p:cNvPr id="15" name="TextBox 15"/>
            <p:cNvSpPr txBox="1"/>
            <p:nvPr/>
          </p:nvSpPr>
          <p:spPr>
            <a:xfrm rot="5400000">
              <a:off x="-972822" y="972822"/>
              <a:ext cx="2485990" cy="540345"/>
            </a:xfrm>
            <a:prstGeom prst="rect">
              <a:avLst/>
            </a:prstGeom>
          </p:spPr>
          <p:txBody>
            <a:bodyPr lIns="0" tIns="0" rIns="0" bIns="0" rtlCol="0" anchor="t">
              <a:spAutoFit/>
            </a:bodyPr>
            <a:lstStyle/>
            <a:p>
              <a:pPr algn="ctr">
                <a:lnSpc>
                  <a:spcPts val="2752"/>
                </a:lnSpc>
              </a:pPr>
              <a:r>
                <a:rPr lang="en-US" sz="3127" spc="-200">
                  <a:solidFill>
                    <a:srgbClr val="203D48"/>
                  </a:solidFill>
                  <a:latin typeface="League Spartan"/>
                  <a:ea typeface="League Spartan"/>
                  <a:cs typeface="League Spartan"/>
                  <a:sym typeface="League Spartan"/>
                </a:rPr>
                <a:t>BUSINESS</a:t>
              </a:r>
            </a:p>
          </p:txBody>
        </p:sp>
        <p:sp>
          <p:nvSpPr>
            <p:cNvPr id="16" name="TextBox 16"/>
            <p:cNvSpPr txBox="1"/>
            <p:nvPr/>
          </p:nvSpPr>
          <p:spPr>
            <a:xfrm rot="5400000">
              <a:off x="-511064" y="994145"/>
              <a:ext cx="2522727" cy="622797"/>
            </a:xfrm>
            <a:prstGeom prst="rect">
              <a:avLst/>
            </a:prstGeom>
          </p:spPr>
          <p:txBody>
            <a:bodyPr lIns="0" tIns="0" rIns="0" bIns="0" rtlCol="0" anchor="t">
              <a:spAutoFit/>
            </a:bodyPr>
            <a:lstStyle/>
            <a:p>
              <a:pPr algn="l">
                <a:lnSpc>
                  <a:spcPts val="3194"/>
                </a:lnSpc>
              </a:pPr>
              <a:r>
                <a:rPr lang="en-US" sz="3630" spc="-232">
                  <a:solidFill>
                    <a:srgbClr val="203D48"/>
                  </a:solidFill>
                  <a:latin typeface="League Spartan"/>
                  <a:ea typeface="League Spartan"/>
                  <a:cs typeface="League Spartan"/>
                  <a:sym typeface="League Spartan"/>
                </a:rPr>
                <a:t>JC</a:t>
              </a:r>
            </a:p>
          </p:txBody>
        </p:sp>
        <p:sp>
          <p:nvSpPr>
            <p:cNvPr id="17" name="Freeform 17"/>
            <p:cNvSpPr/>
            <p:nvPr/>
          </p:nvSpPr>
          <p:spPr>
            <a:xfrm rot="5400000">
              <a:off x="244242" y="1424020"/>
              <a:ext cx="1379498" cy="513863"/>
            </a:xfrm>
            <a:custGeom>
              <a:avLst/>
              <a:gdLst/>
              <a:ahLst/>
              <a:cxnLst/>
              <a:rect l="l" t="t" r="r" b="b"/>
              <a:pathLst>
                <a:path w="1379498" h="513863">
                  <a:moveTo>
                    <a:pt x="0" y="0"/>
                  </a:moveTo>
                  <a:lnTo>
                    <a:pt x="1379498" y="0"/>
                  </a:lnTo>
                  <a:lnTo>
                    <a:pt x="1379498" y="513863"/>
                  </a:lnTo>
                  <a:lnTo>
                    <a:pt x="0" y="51386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sp>
        <p:nvSpPr>
          <p:cNvPr id="18" name="Freeform 18"/>
          <p:cNvSpPr/>
          <p:nvPr/>
        </p:nvSpPr>
        <p:spPr>
          <a:xfrm>
            <a:off x="620427" y="4651835"/>
            <a:ext cx="3266657" cy="2748075"/>
          </a:xfrm>
          <a:custGeom>
            <a:avLst/>
            <a:gdLst/>
            <a:ahLst/>
            <a:cxnLst/>
            <a:rect l="l" t="t" r="r" b="b"/>
            <a:pathLst>
              <a:path w="3266657" h="2748075">
                <a:moveTo>
                  <a:pt x="0" y="0"/>
                </a:moveTo>
                <a:lnTo>
                  <a:pt x="3266657" y="0"/>
                </a:lnTo>
                <a:lnTo>
                  <a:pt x="3266657" y="2748076"/>
                </a:lnTo>
                <a:lnTo>
                  <a:pt x="0" y="2748076"/>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19" name="Group 19"/>
          <p:cNvGrpSpPr/>
          <p:nvPr/>
        </p:nvGrpSpPr>
        <p:grpSpPr>
          <a:xfrm>
            <a:off x="1733892" y="2227695"/>
            <a:ext cx="12045822" cy="1148972"/>
            <a:chOff x="0" y="0"/>
            <a:chExt cx="4134196" cy="394334"/>
          </a:xfrm>
        </p:grpSpPr>
        <p:sp>
          <p:nvSpPr>
            <p:cNvPr id="20" name="Freeform 20"/>
            <p:cNvSpPr/>
            <p:nvPr/>
          </p:nvSpPr>
          <p:spPr>
            <a:xfrm>
              <a:off x="0" y="0"/>
              <a:ext cx="4134196" cy="394334"/>
            </a:xfrm>
            <a:custGeom>
              <a:avLst/>
              <a:gdLst/>
              <a:ahLst/>
              <a:cxnLst/>
              <a:rect l="l" t="t" r="r" b="b"/>
              <a:pathLst>
                <a:path w="4134196" h="394334">
                  <a:moveTo>
                    <a:pt x="28922" y="0"/>
                  </a:moveTo>
                  <a:lnTo>
                    <a:pt x="4105274" y="0"/>
                  </a:lnTo>
                  <a:cubicBezTo>
                    <a:pt x="4121247" y="0"/>
                    <a:pt x="4134196" y="12949"/>
                    <a:pt x="4134196" y="28922"/>
                  </a:cubicBezTo>
                  <a:lnTo>
                    <a:pt x="4134196" y="365412"/>
                  </a:lnTo>
                  <a:cubicBezTo>
                    <a:pt x="4134196" y="381385"/>
                    <a:pt x="4121247" y="394334"/>
                    <a:pt x="4105274" y="394334"/>
                  </a:cubicBezTo>
                  <a:lnTo>
                    <a:pt x="28922" y="394334"/>
                  </a:lnTo>
                  <a:cubicBezTo>
                    <a:pt x="12949" y="394334"/>
                    <a:pt x="0" y="381385"/>
                    <a:pt x="0" y="365412"/>
                  </a:cubicBezTo>
                  <a:lnTo>
                    <a:pt x="0" y="28922"/>
                  </a:lnTo>
                  <a:cubicBezTo>
                    <a:pt x="0" y="12949"/>
                    <a:pt x="12949" y="0"/>
                    <a:pt x="28922" y="0"/>
                  </a:cubicBezTo>
                  <a:close/>
                </a:path>
              </a:pathLst>
            </a:custGeom>
            <a:solidFill>
              <a:srgbClr val="FFDE5C"/>
            </a:solidFill>
            <a:ln w="28575" cap="rnd">
              <a:solidFill>
                <a:srgbClr val="000000"/>
              </a:solidFill>
              <a:prstDash val="solid"/>
              <a:round/>
            </a:ln>
          </p:spPr>
          <p:txBody>
            <a:bodyPr/>
            <a:lstStyle/>
            <a:p>
              <a:endParaRPr lang="en-US"/>
            </a:p>
          </p:txBody>
        </p:sp>
        <p:sp>
          <p:nvSpPr>
            <p:cNvPr id="21" name="TextBox 21"/>
            <p:cNvSpPr txBox="1"/>
            <p:nvPr/>
          </p:nvSpPr>
          <p:spPr>
            <a:xfrm>
              <a:off x="0" y="-57150"/>
              <a:ext cx="4134196" cy="451484"/>
            </a:xfrm>
            <a:prstGeom prst="rect">
              <a:avLst/>
            </a:prstGeom>
          </p:spPr>
          <p:txBody>
            <a:bodyPr lIns="50800" tIns="50800" rIns="50800" bIns="50800" rtlCol="0" anchor="ctr"/>
            <a:lstStyle/>
            <a:p>
              <a:pPr algn="ctr">
                <a:lnSpc>
                  <a:spcPts val="1960"/>
                </a:lnSpc>
              </a:pPr>
              <a:endParaRPr/>
            </a:p>
          </p:txBody>
        </p:sp>
      </p:grpSp>
      <p:sp>
        <p:nvSpPr>
          <p:cNvPr id="22" name="Freeform 22"/>
          <p:cNvSpPr/>
          <p:nvPr/>
        </p:nvSpPr>
        <p:spPr>
          <a:xfrm>
            <a:off x="14254920" y="2079686"/>
            <a:ext cx="2396270" cy="1296981"/>
          </a:xfrm>
          <a:custGeom>
            <a:avLst/>
            <a:gdLst/>
            <a:ahLst/>
            <a:cxnLst/>
            <a:rect l="l" t="t" r="r" b="b"/>
            <a:pathLst>
              <a:path w="2396270" h="1296981">
                <a:moveTo>
                  <a:pt x="0" y="0"/>
                </a:moveTo>
                <a:lnTo>
                  <a:pt x="2396270" y="0"/>
                </a:lnTo>
                <a:lnTo>
                  <a:pt x="2396270" y="1296981"/>
                </a:lnTo>
                <a:lnTo>
                  <a:pt x="0" y="1296981"/>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23" name="Freeform 23"/>
          <p:cNvSpPr/>
          <p:nvPr/>
        </p:nvSpPr>
        <p:spPr>
          <a:xfrm>
            <a:off x="4609581" y="3700517"/>
            <a:ext cx="8847921" cy="5308752"/>
          </a:xfrm>
          <a:custGeom>
            <a:avLst/>
            <a:gdLst/>
            <a:ahLst/>
            <a:cxnLst/>
            <a:rect l="l" t="t" r="r" b="b"/>
            <a:pathLst>
              <a:path w="8847921" h="5308752">
                <a:moveTo>
                  <a:pt x="0" y="0"/>
                </a:moveTo>
                <a:lnTo>
                  <a:pt x="8847921" y="0"/>
                </a:lnTo>
                <a:lnTo>
                  <a:pt x="8847921" y="5308753"/>
                </a:lnTo>
                <a:lnTo>
                  <a:pt x="0" y="5308753"/>
                </a:lnTo>
                <a:lnTo>
                  <a:pt x="0" y="0"/>
                </a:lnTo>
                <a:close/>
              </a:path>
            </a:pathLst>
          </a:custGeom>
          <a:blipFill>
            <a:blip r:embed="rId6"/>
            <a:stretch>
              <a:fillRect/>
            </a:stretch>
          </a:blipFill>
        </p:spPr>
        <p:txBody>
          <a:bodyPr/>
          <a:lstStyle/>
          <a:p>
            <a:endParaRPr lang="en-US"/>
          </a:p>
        </p:txBody>
      </p:sp>
      <p:sp>
        <p:nvSpPr>
          <p:cNvPr id="24" name="AutoShape 24"/>
          <p:cNvSpPr/>
          <p:nvPr/>
        </p:nvSpPr>
        <p:spPr>
          <a:xfrm flipH="1">
            <a:off x="10259631" y="3376667"/>
            <a:ext cx="1931555" cy="2253217"/>
          </a:xfrm>
          <a:prstGeom prst="line">
            <a:avLst/>
          </a:prstGeom>
          <a:ln w="57150" cap="flat">
            <a:solidFill>
              <a:srgbClr val="FFDE5C"/>
            </a:solidFill>
            <a:prstDash val="solid"/>
            <a:headEnd type="none" w="sm" len="sm"/>
            <a:tailEnd type="triangle" w="lg" len="med"/>
          </a:ln>
        </p:spPr>
        <p:txBody>
          <a:bodyPr/>
          <a:lstStyle/>
          <a:p>
            <a:endParaRPr lang="en-US"/>
          </a:p>
        </p:txBody>
      </p:sp>
      <p:sp>
        <p:nvSpPr>
          <p:cNvPr id="25" name="AutoShape 25"/>
          <p:cNvSpPr/>
          <p:nvPr/>
        </p:nvSpPr>
        <p:spPr>
          <a:xfrm flipH="1" flipV="1">
            <a:off x="6721429" y="5723052"/>
            <a:ext cx="3481054" cy="22962"/>
          </a:xfrm>
          <a:prstGeom prst="line">
            <a:avLst/>
          </a:prstGeom>
          <a:ln w="57150" cap="flat">
            <a:solidFill>
              <a:srgbClr val="FFDE5C"/>
            </a:solidFill>
            <a:prstDash val="solid"/>
            <a:headEnd type="none" w="sm" len="sm"/>
            <a:tailEnd type="triangle" w="lg" len="med"/>
          </a:ln>
        </p:spPr>
        <p:txBody>
          <a:bodyPr/>
          <a:lstStyle/>
          <a:p>
            <a:endParaRPr lang="en-US"/>
          </a:p>
        </p:txBody>
      </p:sp>
      <p:sp>
        <p:nvSpPr>
          <p:cNvPr id="26" name="AutoShape 26"/>
          <p:cNvSpPr/>
          <p:nvPr/>
        </p:nvSpPr>
        <p:spPr>
          <a:xfrm flipH="1">
            <a:off x="10202483" y="5746015"/>
            <a:ext cx="0" cy="2048368"/>
          </a:xfrm>
          <a:prstGeom prst="line">
            <a:avLst/>
          </a:prstGeom>
          <a:ln w="57150" cap="flat">
            <a:solidFill>
              <a:srgbClr val="FFDE5C"/>
            </a:solidFill>
            <a:prstDash val="solid"/>
            <a:headEnd type="none" w="sm" len="sm"/>
            <a:tailEnd type="triangle" w="lg" len="med"/>
          </a:ln>
        </p:spPr>
        <p:txBody>
          <a:bodyPr/>
          <a:lstStyle/>
          <a:p>
            <a:endParaRPr lang="en-US"/>
          </a:p>
        </p:txBody>
      </p:sp>
      <p:grpSp>
        <p:nvGrpSpPr>
          <p:cNvPr id="27" name="Group 27"/>
          <p:cNvGrpSpPr/>
          <p:nvPr/>
        </p:nvGrpSpPr>
        <p:grpSpPr>
          <a:xfrm>
            <a:off x="10112531" y="5642625"/>
            <a:ext cx="179904" cy="179904"/>
            <a:chOff x="0" y="0"/>
            <a:chExt cx="812800" cy="812800"/>
          </a:xfrm>
        </p:grpSpPr>
        <p:sp>
          <p:nvSpPr>
            <p:cNvPr id="28" name="Freeform 2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DE5C"/>
            </a:solidFill>
          </p:spPr>
          <p:txBody>
            <a:bodyPr/>
            <a:lstStyle/>
            <a:p>
              <a:endParaRPr lang="en-US"/>
            </a:p>
          </p:txBody>
        </p:sp>
        <p:sp>
          <p:nvSpPr>
            <p:cNvPr id="29" name="TextBox 29"/>
            <p:cNvSpPr txBox="1"/>
            <p:nvPr/>
          </p:nvSpPr>
          <p:spPr>
            <a:xfrm>
              <a:off x="76200" y="19050"/>
              <a:ext cx="660400" cy="717550"/>
            </a:xfrm>
            <a:prstGeom prst="rect">
              <a:avLst/>
            </a:prstGeom>
          </p:spPr>
          <p:txBody>
            <a:bodyPr lIns="50800" tIns="50800" rIns="50800" bIns="50800" rtlCol="0" anchor="ctr"/>
            <a:lstStyle/>
            <a:p>
              <a:pPr algn="ctr">
                <a:lnSpc>
                  <a:spcPts val="1960"/>
                </a:lnSpc>
              </a:pPr>
              <a:endParaRPr/>
            </a:p>
          </p:txBody>
        </p:sp>
      </p:grpSp>
      <p:grpSp>
        <p:nvGrpSpPr>
          <p:cNvPr id="30" name="Group 30"/>
          <p:cNvGrpSpPr/>
          <p:nvPr/>
        </p:nvGrpSpPr>
        <p:grpSpPr>
          <a:xfrm>
            <a:off x="5986561" y="5493067"/>
            <a:ext cx="459970" cy="459970"/>
            <a:chOff x="0" y="0"/>
            <a:chExt cx="812800" cy="812800"/>
          </a:xfrm>
        </p:grpSpPr>
        <p:sp>
          <p:nvSpPr>
            <p:cNvPr id="31" name="Freeform 3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DE5C">
                <a:alpha val="29804"/>
              </a:srgbClr>
            </a:solidFill>
            <a:ln w="19050" cap="sq">
              <a:solidFill>
                <a:srgbClr val="000000">
                  <a:alpha val="29804"/>
                </a:srgbClr>
              </a:solidFill>
              <a:prstDash val="solid"/>
              <a:miter/>
            </a:ln>
          </p:spPr>
          <p:txBody>
            <a:bodyPr/>
            <a:lstStyle/>
            <a:p>
              <a:endParaRPr lang="en-US"/>
            </a:p>
          </p:txBody>
        </p:sp>
        <p:sp>
          <p:nvSpPr>
            <p:cNvPr id="32" name="TextBox 32"/>
            <p:cNvSpPr txBox="1"/>
            <p:nvPr/>
          </p:nvSpPr>
          <p:spPr>
            <a:xfrm>
              <a:off x="76200" y="19050"/>
              <a:ext cx="660400" cy="717550"/>
            </a:xfrm>
            <a:prstGeom prst="rect">
              <a:avLst/>
            </a:prstGeom>
          </p:spPr>
          <p:txBody>
            <a:bodyPr lIns="50800" tIns="50800" rIns="50800" bIns="50800" rtlCol="0" anchor="ctr"/>
            <a:lstStyle/>
            <a:p>
              <a:pPr algn="ctr">
                <a:lnSpc>
                  <a:spcPts val="1960"/>
                </a:lnSpc>
              </a:pPr>
              <a:endParaRPr/>
            </a:p>
          </p:txBody>
        </p:sp>
      </p:grpSp>
      <p:sp>
        <p:nvSpPr>
          <p:cNvPr id="33" name="TextBox 33"/>
          <p:cNvSpPr txBox="1"/>
          <p:nvPr/>
        </p:nvSpPr>
        <p:spPr>
          <a:xfrm>
            <a:off x="2752518" y="9591295"/>
            <a:ext cx="1724348" cy="531587"/>
          </a:xfrm>
          <a:prstGeom prst="rect">
            <a:avLst/>
          </a:prstGeom>
        </p:spPr>
        <p:txBody>
          <a:bodyPr lIns="0" tIns="0" rIns="0" bIns="0" rtlCol="0" anchor="t">
            <a:spAutoFit/>
          </a:bodyPr>
          <a:lstStyle/>
          <a:p>
            <a:pPr algn="ctr">
              <a:lnSpc>
                <a:spcPts val="4404"/>
              </a:lnSpc>
            </a:pPr>
            <a:r>
              <a:rPr lang="en-US" sz="3145">
                <a:solidFill>
                  <a:srgbClr val="FFFFFF"/>
                </a:solidFill>
                <a:latin typeface="League Spartan"/>
                <a:ea typeface="League Spartan"/>
                <a:cs typeface="League Spartan"/>
                <a:sym typeface="League Spartan"/>
              </a:rPr>
              <a:t>CH 29:</a:t>
            </a:r>
          </a:p>
        </p:txBody>
      </p:sp>
      <p:sp>
        <p:nvSpPr>
          <p:cNvPr id="34" name="TextBox 34"/>
          <p:cNvSpPr txBox="1"/>
          <p:nvPr/>
        </p:nvSpPr>
        <p:spPr>
          <a:xfrm>
            <a:off x="4781666" y="9515095"/>
            <a:ext cx="4911099" cy="607788"/>
          </a:xfrm>
          <a:prstGeom prst="rect">
            <a:avLst/>
          </a:prstGeom>
        </p:spPr>
        <p:txBody>
          <a:bodyPr lIns="0" tIns="0" rIns="0" bIns="0" rtlCol="0" anchor="t">
            <a:spAutoFit/>
          </a:bodyPr>
          <a:lstStyle/>
          <a:p>
            <a:pPr algn="l">
              <a:lnSpc>
                <a:spcPts val="4404"/>
              </a:lnSpc>
              <a:spcBef>
                <a:spcPct val="0"/>
              </a:spcBef>
            </a:pPr>
            <a:r>
              <a:rPr lang="en-US" sz="3145" b="1" i="1">
                <a:solidFill>
                  <a:srgbClr val="FFFFFF"/>
                </a:solidFill>
                <a:latin typeface="Calibri (MS) Bold Italics"/>
                <a:ea typeface="Calibri (MS) Bold Italics"/>
                <a:cs typeface="Calibri (MS) Bold Italics"/>
                <a:sym typeface="Calibri (MS) Bold Italics"/>
              </a:rPr>
              <a:t>LO 3.3</a:t>
            </a:r>
            <a:r>
              <a:rPr lang="en-US" sz="3145" i="1">
                <a:solidFill>
                  <a:srgbClr val="FFFFFF"/>
                </a:solidFill>
                <a:latin typeface="Calibri (MS) Italics"/>
                <a:ea typeface="Calibri (MS) Italics"/>
                <a:cs typeface="Calibri (MS) Italics"/>
                <a:sym typeface="Calibri (MS) Italics"/>
              </a:rPr>
              <a:t>: Demand &amp; Supply</a:t>
            </a:r>
          </a:p>
        </p:txBody>
      </p:sp>
      <p:sp>
        <p:nvSpPr>
          <p:cNvPr id="35" name="TextBox 35"/>
          <p:cNvSpPr txBox="1"/>
          <p:nvPr/>
        </p:nvSpPr>
        <p:spPr>
          <a:xfrm>
            <a:off x="0" y="9591295"/>
            <a:ext cx="2567934" cy="531587"/>
          </a:xfrm>
          <a:prstGeom prst="rect">
            <a:avLst/>
          </a:prstGeom>
        </p:spPr>
        <p:txBody>
          <a:bodyPr lIns="0" tIns="0" rIns="0" bIns="0" rtlCol="0" anchor="t">
            <a:spAutoFit/>
          </a:bodyPr>
          <a:lstStyle/>
          <a:p>
            <a:pPr algn="ctr">
              <a:lnSpc>
                <a:spcPts val="4404"/>
              </a:lnSpc>
            </a:pPr>
            <a:r>
              <a:rPr lang="en-US" sz="3145">
                <a:solidFill>
                  <a:srgbClr val="FFFFFF"/>
                </a:solidFill>
                <a:latin typeface="League Spartan"/>
                <a:ea typeface="League Spartan"/>
                <a:cs typeface="League Spartan"/>
                <a:sym typeface="League Spartan"/>
              </a:rPr>
              <a:t>STRAND 3</a:t>
            </a:r>
          </a:p>
        </p:txBody>
      </p:sp>
      <p:sp>
        <p:nvSpPr>
          <p:cNvPr id="36" name="TextBox 36"/>
          <p:cNvSpPr txBox="1"/>
          <p:nvPr/>
        </p:nvSpPr>
        <p:spPr>
          <a:xfrm>
            <a:off x="13779714" y="4811883"/>
            <a:ext cx="3832161" cy="3589655"/>
          </a:xfrm>
          <a:prstGeom prst="rect">
            <a:avLst/>
          </a:prstGeom>
        </p:spPr>
        <p:txBody>
          <a:bodyPr lIns="0" tIns="0" rIns="0" bIns="0" rtlCol="0" anchor="t">
            <a:spAutoFit/>
          </a:bodyPr>
          <a:lstStyle/>
          <a:p>
            <a:pPr algn="ctr">
              <a:lnSpc>
                <a:spcPts val="3219"/>
              </a:lnSpc>
            </a:pPr>
            <a:r>
              <a:rPr lang="en-US" sz="2299">
                <a:solidFill>
                  <a:srgbClr val="000000"/>
                </a:solidFill>
                <a:latin typeface="Garet"/>
                <a:ea typeface="Garet"/>
                <a:cs typeface="Garet"/>
                <a:sym typeface="Garet"/>
              </a:rPr>
              <a:t>If we track across from where demand and supply crossover, the price is €400.</a:t>
            </a:r>
          </a:p>
          <a:p>
            <a:pPr algn="ctr">
              <a:lnSpc>
                <a:spcPts val="3219"/>
              </a:lnSpc>
            </a:pPr>
            <a:endParaRPr lang="en-US" sz="2299">
              <a:solidFill>
                <a:srgbClr val="000000"/>
              </a:solidFill>
              <a:latin typeface="Garet"/>
              <a:ea typeface="Garet"/>
              <a:cs typeface="Garet"/>
              <a:sym typeface="Garet"/>
            </a:endParaRPr>
          </a:p>
          <a:p>
            <a:pPr algn="ctr">
              <a:lnSpc>
                <a:spcPts val="3219"/>
              </a:lnSpc>
              <a:spcBef>
                <a:spcPct val="0"/>
              </a:spcBef>
            </a:pPr>
            <a:r>
              <a:rPr lang="en-US" sz="2299">
                <a:solidFill>
                  <a:srgbClr val="000000"/>
                </a:solidFill>
                <a:latin typeface="Garet"/>
                <a:ea typeface="Garet"/>
                <a:cs typeface="Garet"/>
                <a:sym typeface="Garet"/>
              </a:rPr>
              <a:t>If we track down from where demand and supply crossover, the quantity is 150,000 units.</a:t>
            </a:r>
          </a:p>
        </p:txBody>
      </p:sp>
      <p:sp>
        <p:nvSpPr>
          <p:cNvPr id="37" name="TextBox 37"/>
          <p:cNvSpPr txBox="1"/>
          <p:nvPr/>
        </p:nvSpPr>
        <p:spPr>
          <a:xfrm>
            <a:off x="2009767" y="2482273"/>
            <a:ext cx="11315019" cy="698212"/>
          </a:xfrm>
          <a:prstGeom prst="rect">
            <a:avLst/>
          </a:prstGeom>
        </p:spPr>
        <p:txBody>
          <a:bodyPr lIns="0" tIns="0" rIns="0" bIns="0" rtlCol="0" anchor="t">
            <a:spAutoFit/>
          </a:bodyPr>
          <a:lstStyle/>
          <a:p>
            <a:pPr algn="ctr">
              <a:lnSpc>
                <a:spcPts val="2839"/>
              </a:lnSpc>
              <a:spcBef>
                <a:spcPct val="0"/>
              </a:spcBef>
            </a:pPr>
            <a:r>
              <a:rPr lang="en-US" sz="2027">
                <a:solidFill>
                  <a:srgbClr val="203C48"/>
                </a:solidFill>
                <a:latin typeface="League Spartan"/>
                <a:ea typeface="League Spartan"/>
                <a:cs typeface="League Spartan"/>
                <a:sym typeface="League Spartan"/>
              </a:rPr>
              <a:t>To identify market equilibrium from a graph, we need to find the price where the  demand and supply curves cross-over and are equal to each other.</a:t>
            </a:r>
          </a:p>
        </p:txBody>
      </p:sp>
      <p:grpSp>
        <p:nvGrpSpPr>
          <p:cNvPr id="38" name="Group 38"/>
          <p:cNvGrpSpPr/>
          <p:nvPr/>
        </p:nvGrpSpPr>
        <p:grpSpPr>
          <a:xfrm>
            <a:off x="9972498" y="7794383"/>
            <a:ext cx="459970" cy="459970"/>
            <a:chOff x="0" y="0"/>
            <a:chExt cx="812800" cy="812800"/>
          </a:xfrm>
        </p:grpSpPr>
        <p:sp>
          <p:nvSpPr>
            <p:cNvPr id="39" name="Freeform 3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DE5C">
                <a:alpha val="29804"/>
              </a:srgbClr>
            </a:solidFill>
            <a:ln w="19050" cap="sq">
              <a:solidFill>
                <a:srgbClr val="000000">
                  <a:alpha val="29804"/>
                </a:srgbClr>
              </a:solidFill>
              <a:prstDash val="solid"/>
              <a:miter/>
            </a:ln>
          </p:spPr>
          <p:txBody>
            <a:bodyPr/>
            <a:lstStyle/>
            <a:p>
              <a:endParaRPr lang="en-US"/>
            </a:p>
          </p:txBody>
        </p:sp>
        <p:sp>
          <p:nvSpPr>
            <p:cNvPr id="40" name="TextBox 40"/>
            <p:cNvSpPr txBox="1"/>
            <p:nvPr/>
          </p:nvSpPr>
          <p:spPr>
            <a:xfrm>
              <a:off x="76200" y="19050"/>
              <a:ext cx="660400" cy="717550"/>
            </a:xfrm>
            <a:prstGeom prst="rect">
              <a:avLst/>
            </a:prstGeom>
          </p:spPr>
          <p:txBody>
            <a:bodyPr lIns="50800" tIns="50800" rIns="50800" bIns="50800" rtlCol="0" anchor="ctr"/>
            <a:lstStyle/>
            <a:p>
              <a:pPr algn="ctr">
                <a:lnSpc>
                  <a:spcPts val="1960"/>
                </a:lnSpc>
              </a:pPr>
              <a:endParaRPr/>
            </a:p>
          </p:txBody>
        </p:sp>
      </p:gr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rgbClr val="FCB78B"/>
        </a:solidFill>
        <a:effectLst/>
      </p:bgPr>
    </p:bg>
    <p:spTree>
      <p:nvGrpSpPr>
        <p:cNvPr id="1" name=""/>
        <p:cNvGrpSpPr/>
        <p:nvPr/>
      </p:nvGrpSpPr>
      <p:grpSpPr>
        <a:xfrm>
          <a:off x="0" y="0"/>
          <a:ext cx="0" cy="0"/>
          <a:chOff x="0" y="0"/>
          <a:chExt cx="0" cy="0"/>
        </a:xfrm>
      </p:grpSpPr>
      <p:sp>
        <p:nvSpPr>
          <p:cNvPr id="2" name="Freeform 2"/>
          <p:cNvSpPr/>
          <p:nvPr/>
        </p:nvSpPr>
        <p:spPr>
          <a:xfrm>
            <a:off x="-1438435" y="-5183063"/>
            <a:ext cx="20653126" cy="20653126"/>
          </a:xfrm>
          <a:custGeom>
            <a:avLst/>
            <a:gdLst/>
            <a:ahLst/>
            <a:cxnLst/>
            <a:rect l="l" t="t" r="r" b="b"/>
            <a:pathLst>
              <a:path w="20653126" h="20653126">
                <a:moveTo>
                  <a:pt x="0" y="0"/>
                </a:moveTo>
                <a:lnTo>
                  <a:pt x="20653126" y="0"/>
                </a:lnTo>
                <a:lnTo>
                  <a:pt x="20653126" y="20653126"/>
                </a:lnTo>
                <a:lnTo>
                  <a:pt x="0" y="20653126"/>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 name="Freeform 3"/>
          <p:cNvSpPr/>
          <p:nvPr/>
        </p:nvSpPr>
        <p:spPr>
          <a:xfrm>
            <a:off x="15716553" y="524248"/>
            <a:ext cx="1542747" cy="1641220"/>
          </a:xfrm>
          <a:custGeom>
            <a:avLst/>
            <a:gdLst/>
            <a:ahLst/>
            <a:cxnLst/>
            <a:rect l="l" t="t" r="r" b="b"/>
            <a:pathLst>
              <a:path w="1542747" h="1641220">
                <a:moveTo>
                  <a:pt x="0" y="0"/>
                </a:moveTo>
                <a:lnTo>
                  <a:pt x="1542747" y="0"/>
                </a:lnTo>
                <a:lnTo>
                  <a:pt x="1542747" y="1641220"/>
                </a:lnTo>
                <a:lnTo>
                  <a:pt x="0" y="164122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4" name="Group 4"/>
          <p:cNvGrpSpPr/>
          <p:nvPr/>
        </p:nvGrpSpPr>
        <p:grpSpPr>
          <a:xfrm>
            <a:off x="1571068" y="1344858"/>
            <a:ext cx="12388390" cy="8727116"/>
            <a:chOff x="0" y="0"/>
            <a:chExt cx="3262786" cy="2298500"/>
          </a:xfrm>
        </p:grpSpPr>
        <p:sp>
          <p:nvSpPr>
            <p:cNvPr id="5" name="Freeform 5"/>
            <p:cNvSpPr/>
            <p:nvPr/>
          </p:nvSpPr>
          <p:spPr>
            <a:xfrm>
              <a:off x="0" y="0"/>
              <a:ext cx="3262786" cy="2298500"/>
            </a:xfrm>
            <a:custGeom>
              <a:avLst/>
              <a:gdLst/>
              <a:ahLst/>
              <a:cxnLst/>
              <a:rect l="l" t="t" r="r" b="b"/>
              <a:pathLst>
                <a:path w="3262786" h="2298500">
                  <a:moveTo>
                    <a:pt x="39996" y="0"/>
                  </a:moveTo>
                  <a:lnTo>
                    <a:pt x="3222790" y="0"/>
                  </a:lnTo>
                  <a:cubicBezTo>
                    <a:pt x="3244879" y="0"/>
                    <a:pt x="3262786" y="17907"/>
                    <a:pt x="3262786" y="39996"/>
                  </a:cubicBezTo>
                  <a:lnTo>
                    <a:pt x="3262786" y="2258504"/>
                  </a:lnTo>
                  <a:cubicBezTo>
                    <a:pt x="3262786" y="2280593"/>
                    <a:pt x="3244879" y="2298500"/>
                    <a:pt x="3222790" y="2298500"/>
                  </a:cubicBezTo>
                  <a:lnTo>
                    <a:pt x="39996" y="2298500"/>
                  </a:lnTo>
                  <a:cubicBezTo>
                    <a:pt x="17907" y="2298500"/>
                    <a:pt x="0" y="2280593"/>
                    <a:pt x="0" y="2258504"/>
                  </a:cubicBezTo>
                  <a:lnTo>
                    <a:pt x="0" y="39996"/>
                  </a:lnTo>
                  <a:cubicBezTo>
                    <a:pt x="0" y="17907"/>
                    <a:pt x="17907" y="0"/>
                    <a:pt x="39996" y="0"/>
                  </a:cubicBezTo>
                  <a:close/>
                </a:path>
              </a:pathLst>
            </a:custGeom>
            <a:solidFill>
              <a:srgbClr val="FCFCFC"/>
            </a:solidFill>
            <a:ln w="38100" cap="rnd">
              <a:solidFill>
                <a:srgbClr val="000000"/>
              </a:solidFill>
              <a:prstDash val="solid"/>
              <a:round/>
            </a:ln>
          </p:spPr>
          <p:txBody>
            <a:bodyPr/>
            <a:lstStyle/>
            <a:p>
              <a:endParaRPr lang="en-US"/>
            </a:p>
          </p:txBody>
        </p:sp>
        <p:sp>
          <p:nvSpPr>
            <p:cNvPr id="6" name="TextBox 6"/>
            <p:cNvSpPr txBox="1"/>
            <p:nvPr/>
          </p:nvSpPr>
          <p:spPr>
            <a:xfrm>
              <a:off x="0" y="-57150"/>
              <a:ext cx="3262786" cy="2355650"/>
            </a:xfrm>
            <a:prstGeom prst="rect">
              <a:avLst/>
            </a:prstGeom>
          </p:spPr>
          <p:txBody>
            <a:bodyPr lIns="50800" tIns="50800" rIns="50800" bIns="50800" rtlCol="0" anchor="ctr"/>
            <a:lstStyle/>
            <a:p>
              <a:pPr algn="ctr">
                <a:lnSpc>
                  <a:spcPts val="1960"/>
                </a:lnSpc>
              </a:pPr>
              <a:endParaRPr/>
            </a:p>
          </p:txBody>
        </p:sp>
      </p:grpSp>
      <p:sp>
        <p:nvSpPr>
          <p:cNvPr id="7" name="Freeform 7"/>
          <p:cNvSpPr/>
          <p:nvPr/>
        </p:nvSpPr>
        <p:spPr>
          <a:xfrm>
            <a:off x="2655392" y="6969374"/>
            <a:ext cx="10194257" cy="3102600"/>
          </a:xfrm>
          <a:custGeom>
            <a:avLst/>
            <a:gdLst/>
            <a:ahLst/>
            <a:cxnLst/>
            <a:rect l="l" t="t" r="r" b="b"/>
            <a:pathLst>
              <a:path w="10194257" h="3102600">
                <a:moveTo>
                  <a:pt x="0" y="0"/>
                </a:moveTo>
                <a:lnTo>
                  <a:pt x="10194257" y="0"/>
                </a:lnTo>
                <a:lnTo>
                  <a:pt x="10194257" y="3102600"/>
                </a:lnTo>
                <a:lnTo>
                  <a:pt x="0" y="3102600"/>
                </a:lnTo>
                <a:lnTo>
                  <a:pt x="0" y="0"/>
                </a:lnTo>
                <a:close/>
              </a:path>
            </a:pathLst>
          </a:custGeom>
          <a:blipFill>
            <a:blip r:embed="rId4"/>
            <a:stretch>
              <a:fillRect/>
            </a:stretch>
          </a:blipFill>
        </p:spPr>
        <p:txBody>
          <a:bodyPr/>
          <a:lstStyle/>
          <a:p>
            <a:endParaRPr lang="en-US"/>
          </a:p>
        </p:txBody>
      </p:sp>
      <p:sp>
        <p:nvSpPr>
          <p:cNvPr id="8" name="Freeform 8"/>
          <p:cNvSpPr/>
          <p:nvPr/>
        </p:nvSpPr>
        <p:spPr>
          <a:xfrm>
            <a:off x="3027443" y="1542060"/>
            <a:ext cx="9450154" cy="5484464"/>
          </a:xfrm>
          <a:custGeom>
            <a:avLst/>
            <a:gdLst/>
            <a:ahLst/>
            <a:cxnLst/>
            <a:rect l="l" t="t" r="r" b="b"/>
            <a:pathLst>
              <a:path w="9450154" h="5484464">
                <a:moveTo>
                  <a:pt x="0" y="0"/>
                </a:moveTo>
                <a:lnTo>
                  <a:pt x="9450154" y="0"/>
                </a:lnTo>
                <a:lnTo>
                  <a:pt x="9450154" y="5484464"/>
                </a:lnTo>
                <a:lnTo>
                  <a:pt x="0" y="5484464"/>
                </a:lnTo>
                <a:lnTo>
                  <a:pt x="0" y="0"/>
                </a:lnTo>
                <a:close/>
              </a:path>
            </a:pathLst>
          </a:custGeom>
          <a:blipFill>
            <a:blip r:embed="rId5"/>
            <a:stretch>
              <a:fillRect/>
            </a:stretch>
          </a:blipFill>
        </p:spPr>
        <p:txBody>
          <a:bodyPr/>
          <a:lstStyle/>
          <a:p>
            <a:endParaRPr lang="en-US"/>
          </a:p>
        </p:txBody>
      </p:sp>
      <p:grpSp>
        <p:nvGrpSpPr>
          <p:cNvPr id="9" name="Group 9"/>
          <p:cNvGrpSpPr/>
          <p:nvPr/>
        </p:nvGrpSpPr>
        <p:grpSpPr>
          <a:xfrm>
            <a:off x="14656554" y="2592298"/>
            <a:ext cx="3238588" cy="3383990"/>
            <a:chOff x="0" y="0"/>
            <a:chExt cx="1111502" cy="1161405"/>
          </a:xfrm>
        </p:grpSpPr>
        <p:sp>
          <p:nvSpPr>
            <p:cNvPr id="10" name="Freeform 10"/>
            <p:cNvSpPr/>
            <p:nvPr/>
          </p:nvSpPr>
          <p:spPr>
            <a:xfrm>
              <a:off x="0" y="0"/>
              <a:ext cx="1111502" cy="1161405"/>
            </a:xfrm>
            <a:custGeom>
              <a:avLst/>
              <a:gdLst/>
              <a:ahLst/>
              <a:cxnLst/>
              <a:rect l="l" t="t" r="r" b="b"/>
              <a:pathLst>
                <a:path w="1111502" h="1161405">
                  <a:moveTo>
                    <a:pt x="107574" y="0"/>
                  </a:moveTo>
                  <a:lnTo>
                    <a:pt x="1003929" y="0"/>
                  </a:lnTo>
                  <a:cubicBezTo>
                    <a:pt x="1063340" y="0"/>
                    <a:pt x="1111502" y="48162"/>
                    <a:pt x="1111502" y="107574"/>
                  </a:cubicBezTo>
                  <a:lnTo>
                    <a:pt x="1111502" y="1053831"/>
                  </a:lnTo>
                  <a:cubicBezTo>
                    <a:pt x="1111502" y="1113243"/>
                    <a:pt x="1063340" y="1161405"/>
                    <a:pt x="1003929" y="1161405"/>
                  </a:cubicBezTo>
                  <a:lnTo>
                    <a:pt x="107574" y="1161405"/>
                  </a:lnTo>
                  <a:cubicBezTo>
                    <a:pt x="48162" y="1161405"/>
                    <a:pt x="0" y="1113243"/>
                    <a:pt x="0" y="1053831"/>
                  </a:cubicBezTo>
                  <a:lnTo>
                    <a:pt x="0" y="107574"/>
                  </a:lnTo>
                  <a:cubicBezTo>
                    <a:pt x="0" y="48162"/>
                    <a:pt x="48162" y="0"/>
                    <a:pt x="107574" y="0"/>
                  </a:cubicBezTo>
                  <a:close/>
                </a:path>
              </a:pathLst>
            </a:custGeom>
            <a:solidFill>
              <a:srgbClr val="FFDE5C"/>
            </a:solidFill>
            <a:ln w="28575" cap="rnd">
              <a:solidFill>
                <a:srgbClr val="000000"/>
              </a:solidFill>
              <a:prstDash val="solid"/>
              <a:round/>
            </a:ln>
          </p:spPr>
          <p:txBody>
            <a:bodyPr/>
            <a:lstStyle/>
            <a:p>
              <a:endParaRPr lang="en-US"/>
            </a:p>
          </p:txBody>
        </p:sp>
        <p:sp>
          <p:nvSpPr>
            <p:cNvPr id="11" name="TextBox 11"/>
            <p:cNvSpPr txBox="1"/>
            <p:nvPr/>
          </p:nvSpPr>
          <p:spPr>
            <a:xfrm>
              <a:off x="0" y="-57150"/>
              <a:ext cx="1111502" cy="1218555"/>
            </a:xfrm>
            <a:prstGeom prst="rect">
              <a:avLst/>
            </a:prstGeom>
          </p:spPr>
          <p:txBody>
            <a:bodyPr lIns="50800" tIns="50800" rIns="50800" bIns="50800" rtlCol="0" anchor="ctr"/>
            <a:lstStyle/>
            <a:p>
              <a:pPr algn="ctr">
                <a:lnSpc>
                  <a:spcPts val="1960"/>
                </a:lnSpc>
              </a:pPr>
              <a:endParaRPr/>
            </a:p>
          </p:txBody>
        </p:sp>
      </p:grpSp>
      <p:sp>
        <p:nvSpPr>
          <p:cNvPr id="12" name="AutoShape 12"/>
          <p:cNvSpPr/>
          <p:nvPr/>
        </p:nvSpPr>
        <p:spPr>
          <a:xfrm flipH="1">
            <a:off x="8888128" y="3750606"/>
            <a:ext cx="5768426" cy="117931"/>
          </a:xfrm>
          <a:prstGeom prst="line">
            <a:avLst/>
          </a:prstGeom>
          <a:ln w="57150" cap="flat">
            <a:solidFill>
              <a:srgbClr val="FFDE5C"/>
            </a:solidFill>
            <a:prstDash val="solid"/>
            <a:headEnd type="none" w="sm" len="sm"/>
            <a:tailEnd type="triangle" w="lg" len="med"/>
          </a:ln>
        </p:spPr>
        <p:txBody>
          <a:bodyPr/>
          <a:lstStyle/>
          <a:p>
            <a:endParaRPr lang="en-US"/>
          </a:p>
        </p:txBody>
      </p:sp>
      <p:sp>
        <p:nvSpPr>
          <p:cNvPr id="13" name="AutoShape 13"/>
          <p:cNvSpPr/>
          <p:nvPr/>
        </p:nvSpPr>
        <p:spPr>
          <a:xfrm flipH="1" flipV="1">
            <a:off x="8561121" y="6216407"/>
            <a:ext cx="1676575" cy="1826165"/>
          </a:xfrm>
          <a:prstGeom prst="line">
            <a:avLst/>
          </a:prstGeom>
          <a:ln w="57150" cap="flat">
            <a:solidFill>
              <a:srgbClr val="FFDE5C"/>
            </a:solidFill>
            <a:prstDash val="solid"/>
            <a:headEnd type="none" w="sm" len="sm"/>
            <a:tailEnd type="triangle" w="lg" len="med"/>
          </a:ln>
        </p:spPr>
        <p:txBody>
          <a:bodyPr/>
          <a:lstStyle/>
          <a:p>
            <a:endParaRPr lang="en-US"/>
          </a:p>
        </p:txBody>
      </p:sp>
      <p:sp>
        <p:nvSpPr>
          <p:cNvPr id="14" name="AutoShape 14"/>
          <p:cNvSpPr/>
          <p:nvPr/>
        </p:nvSpPr>
        <p:spPr>
          <a:xfrm flipH="1" flipV="1">
            <a:off x="4652236" y="4019320"/>
            <a:ext cx="4939463" cy="4939463"/>
          </a:xfrm>
          <a:prstGeom prst="line">
            <a:avLst/>
          </a:prstGeom>
          <a:ln w="57150" cap="flat">
            <a:solidFill>
              <a:srgbClr val="FFDE5C"/>
            </a:solidFill>
            <a:prstDash val="solid"/>
            <a:headEnd type="none" w="sm" len="sm"/>
            <a:tailEnd type="triangle" w="lg" len="med"/>
          </a:ln>
        </p:spPr>
        <p:txBody>
          <a:bodyPr/>
          <a:lstStyle/>
          <a:p>
            <a:endParaRPr lang="en-US"/>
          </a:p>
        </p:txBody>
      </p:sp>
      <p:grpSp>
        <p:nvGrpSpPr>
          <p:cNvPr id="15" name="Group 15"/>
          <p:cNvGrpSpPr/>
          <p:nvPr/>
        </p:nvGrpSpPr>
        <p:grpSpPr>
          <a:xfrm>
            <a:off x="14730724" y="7368971"/>
            <a:ext cx="3238588" cy="2572151"/>
            <a:chOff x="0" y="0"/>
            <a:chExt cx="1111502" cy="882777"/>
          </a:xfrm>
        </p:grpSpPr>
        <p:sp>
          <p:nvSpPr>
            <p:cNvPr id="16" name="Freeform 16"/>
            <p:cNvSpPr/>
            <p:nvPr/>
          </p:nvSpPr>
          <p:spPr>
            <a:xfrm>
              <a:off x="0" y="0"/>
              <a:ext cx="1111502" cy="882777"/>
            </a:xfrm>
            <a:custGeom>
              <a:avLst/>
              <a:gdLst/>
              <a:ahLst/>
              <a:cxnLst/>
              <a:rect l="l" t="t" r="r" b="b"/>
              <a:pathLst>
                <a:path w="1111502" h="882777">
                  <a:moveTo>
                    <a:pt x="107574" y="0"/>
                  </a:moveTo>
                  <a:lnTo>
                    <a:pt x="1003929" y="0"/>
                  </a:lnTo>
                  <a:cubicBezTo>
                    <a:pt x="1063340" y="0"/>
                    <a:pt x="1111502" y="48162"/>
                    <a:pt x="1111502" y="107574"/>
                  </a:cubicBezTo>
                  <a:lnTo>
                    <a:pt x="1111502" y="775204"/>
                  </a:lnTo>
                  <a:cubicBezTo>
                    <a:pt x="1111502" y="834615"/>
                    <a:pt x="1063340" y="882777"/>
                    <a:pt x="1003929" y="882777"/>
                  </a:cubicBezTo>
                  <a:lnTo>
                    <a:pt x="107574" y="882777"/>
                  </a:lnTo>
                  <a:cubicBezTo>
                    <a:pt x="48162" y="882777"/>
                    <a:pt x="0" y="834615"/>
                    <a:pt x="0" y="775204"/>
                  </a:cubicBezTo>
                  <a:lnTo>
                    <a:pt x="0" y="107574"/>
                  </a:lnTo>
                  <a:cubicBezTo>
                    <a:pt x="0" y="48162"/>
                    <a:pt x="48162" y="0"/>
                    <a:pt x="107574" y="0"/>
                  </a:cubicBezTo>
                  <a:close/>
                </a:path>
              </a:pathLst>
            </a:custGeom>
            <a:solidFill>
              <a:srgbClr val="FFDE5C"/>
            </a:solidFill>
            <a:ln w="28575" cap="rnd">
              <a:solidFill>
                <a:srgbClr val="000000"/>
              </a:solidFill>
              <a:prstDash val="solid"/>
              <a:round/>
            </a:ln>
          </p:spPr>
          <p:txBody>
            <a:bodyPr/>
            <a:lstStyle/>
            <a:p>
              <a:endParaRPr lang="en-US"/>
            </a:p>
          </p:txBody>
        </p:sp>
        <p:sp>
          <p:nvSpPr>
            <p:cNvPr id="17" name="TextBox 17"/>
            <p:cNvSpPr txBox="1"/>
            <p:nvPr/>
          </p:nvSpPr>
          <p:spPr>
            <a:xfrm>
              <a:off x="0" y="-57150"/>
              <a:ext cx="1111502" cy="939927"/>
            </a:xfrm>
            <a:prstGeom prst="rect">
              <a:avLst/>
            </a:prstGeom>
          </p:spPr>
          <p:txBody>
            <a:bodyPr lIns="50800" tIns="50800" rIns="50800" bIns="50800" rtlCol="0" anchor="ctr"/>
            <a:lstStyle/>
            <a:p>
              <a:pPr algn="ctr">
                <a:lnSpc>
                  <a:spcPts val="1960"/>
                </a:lnSpc>
              </a:pPr>
              <a:endParaRPr/>
            </a:p>
          </p:txBody>
        </p:sp>
      </p:grpSp>
      <p:grpSp>
        <p:nvGrpSpPr>
          <p:cNvPr id="18" name="Group 18"/>
          <p:cNvGrpSpPr/>
          <p:nvPr/>
        </p:nvGrpSpPr>
        <p:grpSpPr>
          <a:xfrm>
            <a:off x="9790444" y="6501083"/>
            <a:ext cx="2172864" cy="620692"/>
            <a:chOff x="0" y="0"/>
            <a:chExt cx="572277" cy="163474"/>
          </a:xfrm>
        </p:grpSpPr>
        <p:sp>
          <p:nvSpPr>
            <p:cNvPr id="19" name="Freeform 19"/>
            <p:cNvSpPr/>
            <p:nvPr/>
          </p:nvSpPr>
          <p:spPr>
            <a:xfrm>
              <a:off x="0" y="0"/>
              <a:ext cx="572277" cy="163474"/>
            </a:xfrm>
            <a:custGeom>
              <a:avLst/>
              <a:gdLst/>
              <a:ahLst/>
              <a:cxnLst/>
              <a:rect l="l" t="t" r="r" b="b"/>
              <a:pathLst>
                <a:path w="572277" h="163474">
                  <a:moveTo>
                    <a:pt x="286138" y="0"/>
                  </a:moveTo>
                  <a:cubicBezTo>
                    <a:pt x="128109" y="0"/>
                    <a:pt x="0" y="36595"/>
                    <a:pt x="0" y="81737"/>
                  </a:cubicBezTo>
                  <a:cubicBezTo>
                    <a:pt x="0" y="126879"/>
                    <a:pt x="128109" y="163474"/>
                    <a:pt x="286138" y="163474"/>
                  </a:cubicBezTo>
                  <a:cubicBezTo>
                    <a:pt x="444168" y="163474"/>
                    <a:pt x="572277" y="126879"/>
                    <a:pt x="572277" y="81737"/>
                  </a:cubicBezTo>
                  <a:cubicBezTo>
                    <a:pt x="572277" y="36595"/>
                    <a:pt x="444168" y="0"/>
                    <a:pt x="286138" y="0"/>
                  </a:cubicBezTo>
                  <a:close/>
                </a:path>
              </a:pathLst>
            </a:custGeom>
            <a:solidFill>
              <a:srgbClr val="FFDE5C">
                <a:alpha val="17647"/>
              </a:srgbClr>
            </a:solidFill>
            <a:ln w="28575" cap="sq">
              <a:solidFill>
                <a:srgbClr val="000000">
                  <a:alpha val="17647"/>
                </a:srgbClr>
              </a:solidFill>
              <a:prstDash val="solid"/>
              <a:miter/>
            </a:ln>
          </p:spPr>
          <p:txBody>
            <a:bodyPr/>
            <a:lstStyle/>
            <a:p>
              <a:endParaRPr lang="en-US"/>
            </a:p>
          </p:txBody>
        </p:sp>
        <p:sp>
          <p:nvSpPr>
            <p:cNvPr id="20" name="TextBox 20"/>
            <p:cNvSpPr txBox="1"/>
            <p:nvPr/>
          </p:nvSpPr>
          <p:spPr>
            <a:xfrm>
              <a:off x="53651" y="-41824"/>
              <a:ext cx="464975" cy="189973"/>
            </a:xfrm>
            <a:prstGeom prst="rect">
              <a:avLst/>
            </a:prstGeom>
          </p:spPr>
          <p:txBody>
            <a:bodyPr lIns="50800" tIns="50800" rIns="50800" bIns="50800" rtlCol="0" anchor="ctr"/>
            <a:lstStyle/>
            <a:p>
              <a:pPr algn="ctr">
                <a:lnSpc>
                  <a:spcPts val="1960"/>
                </a:lnSpc>
              </a:pPr>
              <a:endParaRPr/>
            </a:p>
          </p:txBody>
        </p:sp>
      </p:grpSp>
      <p:sp>
        <p:nvSpPr>
          <p:cNvPr id="21" name="TextBox 21"/>
          <p:cNvSpPr txBox="1"/>
          <p:nvPr/>
        </p:nvSpPr>
        <p:spPr>
          <a:xfrm>
            <a:off x="1028700" y="132322"/>
            <a:ext cx="12930758" cy="1009651"/>
          </a:xfrm>
          <a:prstGeom prst="rect">
            <a:avLst/>
          </a:prstGeom>
        </p:spPr>
        <p:txBody>
          <a:bodyPr lIns="0" tIns="0" rIns="0" bIns="0" rtlCol="0" anchor="t">
            <a:spAutoFit/>
          </a:bodyPr>
          <a:lstStyle/>
          <a:p>
            <a:pPr algn="ctr">
              <a:lnSpc>
                <a:spcPts val="8399"/>
              </a:lnSpc>
            </a:pPr>
            <a:r>
              <a:rPr lang="en-US" sz="5999" b="1">
                <a:solidFill>
                  <a:srgbClr val="203D48"/>
                </a:solidFill>
                <a:latin typeface="Garet Bold"/>
                <a:ea typeface="Garet Bold"/>
                <a:cs typeface="Garet Bold"/>
                <a:sym typeface="Garet Bold"/>
              </a:rPr>
              <a:t>Exam Corner 2023 Q18 (b) (i)</a:t>
            </a:r>
          </a:p>
        </p:txBody>
      </p:sp>
      <p:sp>
        <p:nvSpPr>
          <p:cNvPr id="22" name="TextBox 22"/>
          <p:cNvSpPr txBox="1"/>
          <p:nvPr/>
        </p:nvSpPr>
        <p:spPr>
          <a:xfrm>
            <a:off x="9605524" y="8209580"/>
            <a:ext cx="2482682" cy="431689"/>
          </a:xfrm>
          <a:prstGeom prst="rect">
            <a:avLst/>
          </a:prstGeom>
        </p:spPr>
        <p:txBody>
          <a:bodyPr lIns="0" tIns="0" rIns="0" bIns="0" rtlCol="0" anchor="t">
            <a:spAutoFit/>
          </a:bodyPr>
          <a:lstStyle/>
          <a:p>
            <a:pPr algn="l">
              <a:lnSpc>
                <a:spcPts val="3506"/>
              </a:lnSpc>
            </a:pPr>
            <a:r>
              <a:rPr lang="en-US" sz="2504">
                <a:solidFill>
                  <a:srgbClr val="145DA0"/>
                </a:solidFill>
                <a:latin typeface="League Spartan"/>
                <a:ea typeface="League Spartan"/>
                <a:cs typeface="League Spartan"/>
                <a:sym typeface="League Spartan"/>
              </a:rPr>
              <a:t>80,000,000</a:t>
            </a:r>
          </a:p>
        </p:txBody>
      </p:sp>
      <p:sp>
        <p:nvSpPr>
          <p:cNvPr id="23" name="TextBox 23"/>
          <p:cNvSpPr txBox="1"/>
          <p:nvPr/>
        </p:nvSpPr>
        <p:spPr>
          <a:xfrm>
            <a:off x="9790444" y="8826611"/>
            <a:ext cx="2482682" cy="431689"/>
          </a:xfrm>
          <a:prstGeom prst="rect">
            <a:avLst/>
          </a:prstGeom>
        </p:spPr>
        <p:txBody>
          <a:bodyPr lIns="0" tIns="0" rIns="0" bIns="0" rtlCol="0" anchor="t">
            <a:spAutoFit/>
          </a:bodyPr>
          <a:lstStyle/>
          <a:p>
            <a:pPr algn="l">
              <a:lnSpc>
                <a:spcPts val="3506"/>
              </a:lnSpc>
            </a:pPr>
            <a:r>
              <a:rPr lang="en-US" sz="2504">
                <a:solidFill>
                  <a:srgbClr val="145DA0"/>
                </a:solidFill>
                <a:latin typeface="League Spartan"/>
                <a:ea typeface="League Spartan"/>
                <a:cs typeface="League Spartan"/>
                <a:sym typeface="League Spartan"/>
              </a:rPr>
              <a:t>1,000</a:t>
            </a:r>
          </a:p>
        </p:txBody>
      </p:sp>
      <p:sp>
        <p:nvSpPr>
          <p:cNvPr id="24" name="TextBox 24"/>
          <p:cNvSpPr txBox="1"/>
          <p:nvPr/>
        </p:nvSpPr>
        <p:spPr>
          <a:xfrm>
            <a:off x="9605524" y="9439275"/>
            <a:ext cx="2482682" cy="431689"/>
          </a:xfrm>
          <a:prstGeom prst="rect">
            <a:avLst/>
          </a:prstGeom>
        </p:spPr>
        <p:txBody>
          <a:bodyPr lIns="0" tIns="0" rIns="0" bIns="0" rtlCol="0" anchor="t">
            <a:spAutoFit/>
          </a:bodyPr>
          <a:lstStyle/>
          <a:p>
            <a:pPr algn="l">
              <a:lnSpc>
                <a:spcPts val="3506"/>
              </a:lnSpc>
            </a:pPr>
            <a:r>
              <a:rPr lang="en-US" sz="2504">
                <a:solidFill>
                  <a:srgbClr val="145DA0"/>
                </a:solidFill>
                <a:latin typeface="League Spartan"/>
                <a:ea typeface="League Spartan"/>
                <a:cs typeface="League Spartan"/>
                <a:sym typeface="League Spartan"/>
              </a:rPr>
              <a:t>20,000,000</a:t>
            </a:r>
          </a:p>
        </p:txBody>
      </p:sp>
      <p:sp>
        <p:nvSpPr>
          <p:cNvPr id="25" name="TextBox 25"/>
          <p:cNvSpPr txBox="1"/>
          <p:nvPr/>
        </p:nvSpPr>
        <p:spPr>
          <a:xfrm>
            <a:off x="14730724" y="2846875"/>
            <a:ext cx="3042108" cy="2861653"/>
          </a:xfrm>
          <a:prstGeom prst="rect">
            <a:avLst/>
          </a:prstGeom>
        </p:spPr>
        <p:txBody>
          <a:bodyPr lIns="0" tIns="0" rIns="0" bIns="0" rtlCol="0" anchor="t">
            <a:spAutoFit/>
          </a:bodyPr>
          <a:lstStyle/>
          <a:p>
            <a:pPr algn="ctr">
              <a:lnSpc>
                <a:spcPts val="2839"/>
              </a:lnSpc>
              <a:spcBef>
                <a:spcPct val="0"/>
              </a:spcBef>
            </a:pPr>
            <a:r>
              <a:rPr lang="en-US" sz="2027">
                <a:solidFill>
                  <a:srgbClr val="203C48"/>
                </a:solidFill>
                <a:latin typeface="League Spartan"/>
                <a:ea typeface="League Spartan"/>
                <a:cs typeface="League Spartan"/>
                <a:sym typeface="League Spartan"/>
              </a:rPr>
              <a:t>To identify market equilibrium from a graph, we need to find the price where the demand and supply curves cross-over and are equal to each other.</a:t>
            </a:r>
          </a:p>
        </p:txBody>
      </p:sp>
      <p:sp>
        <p:nvSpPr>
          <p:cNvPr id="26" name="TextBox 26"/>
          <p:cNvSpPr txBox="1"/>
          <p:nvPr/>
        </p:nvSpPr>
        <p:spPr>
          <a:xfrm>
            <a:off x="14828965" y="7599606"/>
            <a:ext cx="3042108" cy="2140506"/>
          </a:xfrm>
          <a:prstGeom prst="rect">
            <a:avLst/>
          </a:prstGeom>
        </p:spPr>
        <p:txBody>
          <a:bodyPr lIns="0" tIns="0" rIns="0" bIns="0" rtlCol="0" anchor="t">
            <a:spAutoFit/>
          </a:bodyPr>
          <a:lstStyle/>
          <a:p>
            <a:pPr algn="ctr">
              <a:lnSpc>
                <a:spcPts val="2839"/>
              </a:lnSpc>
              <a:spcBef>
                <a:spcPct val="0"/>
              </a:spcBef>
            </a:pPr>
            <a:r>
              <a:rPr lang="en-US" sz="2027">
                <a:solidFill>
                  <a:srgbClr val="203C48"/>
                </a:solidFill>
                <a:latin typeface="League Spartan"/>
                <a:ea typeface="League Spartan"/>
                <a:cs typeface="League Spartan"/>
                <a:sym typeface="League Spartan"/>
              </a:rPr>
              <a:t>Make sure to write the units correctly - in this question it was shown in “millions”, so you need to write it in full or write 80m units.</a:t>
            </a:r>
          </a:p>
        </p:txBody>
      </p:sp>
      <p:sp>
        <p:nvSpPr>
          <p:cNvPr id="27" name="AutoShape 27"/>
          <p:cNvSpPr/>
          <p:nvPr/>
        </p:nvSpPr>
        <p:spPr>
          <a:xfrm flipH="1" flipV="1">
            <a:off x="11681863" y="7026524"/>
            <a:ext cx="3029531" cy="1096356"/>
          </a:xfrm>
          <a:prstGeom prst="line">
            <a:avLst/>
          </a:prstGeom>
          <a:ln w="57150" cap="flat">
            <a:solidFill>
              <a:srgbClr val="FFDE5C"/>
            </a:solidFill>
            <a:prstDash val="solid"/>
            <a:headEnd type="none" w="sm" len="sm"/>
            <a:tailEnd type="triangle" w="lg" len="med"/>
          </a:ln>
        </p:spPr>
        <p:txBody>
          <a:bodyPr/>
          <a:lstStyle/>
          <a:p>
            <a:endParaRPr lang="en-US"/>
          </a:p>
        </p:txBody>
      </p:sp>
      <p:sp>
        <p:nvSpPr>
          <p:cNvPr id="28" name="AutoShape 28"/>
          <p:cNvSpPr/>
          <p:nvPr/>
        </p:nvSpPr>
        <p:spPr>
          <a:xfrm flipH="1">
            <a:off x="12477597" y="8218613"/>
            <a:ext cx="2261527" cy="235387"/>
          </a:xfrm>
          <a:prstGeom prst="line">
            <a:avLst/>
          </a:prstGeom>
          <a:ln w="57150" cap="flat">
            <a:solidFill>
              <a:srgbClr val="FFDE5C"/>
            </a:solidFill>
            <a:prstDash val="solid"/>
            <a:headEnd type="none" w="sm" len="sm"/>
            <a:tailEnd type="triangle" w="lg" len="med"/>
          </a:ln>
        </p:spPr>
        <p:txBody>
          <a:bodyPr/>
          <a:lstStyle/>
          <a:p>
            <a:endParaRPr lang="en-US"/>
          </a:p>
        </p:txBody>
      </p:sp>
      <p:sp>
        <p:nvSpPr>
          <p:cNvPr id="29" name="AutoShape 29"/>
          <p:cNvSpPr/>
          <p:nvPr/>
        </p:nvSpPr>
        <p:spPr>
          <a:xfrm flipH="1">
            <a:off x="4878722" y="3830438"/>
            <a:ext cx="3490177" cy="0"/>
          </a:xfrm>
          <a:prstGeom prst="line">
            <a:avLst/>
          </a:prstGeom>
          <a:ln w="38100" cap="flat">
            <a:solidFill>
              <a:srgbClr val="FFDE5C"/>
            </a:solidFill>
            <a:prstDash val="sysDot"/>
            <a:headEnd type="none" w="sm" len="sm"/>
            <a:tailEnd type="arrow" w="med" len="sm"/>
          </a:ln>
        </p:spPr>
        <p:txBody>
          <a:bodyPr/>
          <a:lstStyle/>
          <a:p>
            <a:endParaRPr lang="en-US"/>
          </a:p>
        </p:txBody>
      </p:sp>
      <p:sp>
        <p:nvSpPr>
          <p:cNvPr id="30" name="AutoShape 30"/>
          <p:cNvSpPr/>
          <p:nvPr/>
        </p:nvSpPr>
        <p:spPr>
          <a:xfrm>
            <a:off x="8433324" y="3868538"/>
            <a:ext cx="0" cy="1902471"/>
          </a:xfrm>
          <a:prstGeom prst="line">
            <a:avLst/>
          </a:prstGeom>
          <a:ln w="38100" cap="flat">
            <a:solidFill>
              <a:srgbClr val="FFDE5C"/>
            </a:solidFill>
            <a:prstDash val="sysDot"/>
            <a:headEnd type="none" w="sm" len="sm"/>
            <a:tailEnd type="arrow" w="med" len="sm"/>
          </a:ln>
        </p:spPr>
        <p:txBody>
          <a:bodyPr/>
          <a:lstStyle/>
          <a:p>
            <a:endParaRPr lang="en-US"/>
          </a:p>
        </p:txBody>
      </p:sp>
      <p:grpSp>
        <p:nvGrpSpPr>
          <p:cNvPr id="31" name="Group 31"/>
          <p:cNvGrpSpPr/>
          <p:nvPr/>
        </p:nvGrpSpPr>
        <p:grpSpPr>
          <a:xfrm>
            <a:off x="8343372" y="3740485"/>
            <a:ext cx="179904" cy="179904"/>
            <a:chOff x="0" y="0"/>
            <a:chExt cx="812800" cy="812800"/>
          </a:xfrm>
        </p:grpSpPr>
        <p:sp>
          <p:nvSpPr>
            <p:cNvPr id="32" name="Freeform 3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DE5C"/>
            </a:solidFill>
          </p:spPr>
          <p:txBody>
            <a:bodyPr/>
            <a:lstStyle/>
            <a:p>
              <a:endParaRPr lang="en-US"/>
            </a:p>
          </p:txBody>
        </p:sp>
        <p:sp>
          <p:nvSpPr>
            <p:cNvPr id="33" name="TextBox 33"/>
            <p:cNvSpPr txBox="1"/>
            <p:nvPr/>
          </p:nvSpPr>
          <p:spPr>
            <a:xfrm>
              <a:off x="76200" y="19050"/>
              <a:ext cx="660400" cy="717550"/>
            </a:xfrm>
            <a:prstGeom prst="rect">
              <a:avLst/>
            </a:prstGeom>
          </p:spPr>
          <p:txBody>
            <a:bodyPr lIns="50800" tIns="50800" rIns="50800" bIns="50800" rtlCol="0" anchor="ctr"/>
            <a:lstStyle/>
            <a:p>
              <a:pPr algn="ctr">
                <a:lnSpc>
                  <a:spcPts val="1960"/>
                </a:lnSpc>
              </a:pPr>
              <a:endParaRPr/>
            </a:p>
          </p:txBody>
        </p:sp>
      </p:grpSp>
      <p:sp>
        <p:nvSpPr>
          <p:cNvPr id="34" name="Freeform 34"/>
          <p:cNvSpPr/>
          <p:nvPr/>
        </p:nvSpPr>
        <p:spPr>
          <a:xfrm>
            <a:off x="15329289" y="6120160"/>
            <a:ext cx="2041458" cy="1104939"/>
          </a:xfrm>
          <a:custGeom>
            <a:avLst/>
            <a:gdLst/>
            <a:ahLst/>
            <a:cxnLst/>
            <a:rect l="l" t="t" r="r" b="b"/>
            <a:pathLst>
              <a:path w="2041458" h="1104939">
                <a:moveTo>
                  <a:pt x="0" y="0"/>
                </a:moveTo>
                <a:lnTo>
                  <a:pt x="2041459" y="0"/>
                </a:lnTo>
                <a:lnTo>
                  <a:pt x="2041459" y="1104939"/>
                </a:lnTo>
                <a:lnTo>
                  <a:pt x="0" y="1104939"/>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rgbClr val="049F84"/>
        </a:solidFill>
        <a:effectLst/>
      </p:bgPr>
    </p:bg>
    <p:spTree>
      <p:nvGrpSpPr>
        <p:cNvPr id="1" name=""/>
        <p:cNvGrpSpPr/>
        <p:nvPr/>
      </p:nvGrpSpPr>
      <p:grpSpPr>
        <a:xfrm>
          <a:off x="0" y="0"/>
          <a:ext cx="0" cy="0"/>
          <a:chOff x="0" y="0"/>
          <a:chExt cx="0" cy="0"/>
        </a:xfrm>
      </p:grpSpPr>
      <p:grpSp>
        <p:nvGrpSpPr>
          <p:cNvPr id="2" name="Group 2"/>
          <p:cNvGrpSpPr/>
          <p:nvPr/>
        </p:nvGrpSpPr>
        <p:grpSpPr>
          <a:xfrm>
            <a:off x="2567934" y="6018678"/>
            <a:ext cx="13145294" cy="3041051"/>
            <a:chOff x="0" y="0"/>
            <a:chExt cx="4250030" cy="983208"/>
          </a:xfrm>
        </p:grpSpPr>
        <p:sp>
          <p:nvSpPr>
            <p:cNvPr id="3" name="Freeform 3"/>
            <p:cNvSpPr/>
            <p:nvPr/>
          </p:nvSpPr>
          <p:spPr>
            <a:xfrm>
              <a:off x="0" y="0"/>
              <a:ext cx="4250030" cy="983208"/>
            </a:xfrm>
            <a:custGeom>
              <a:avLst/>
              <a:gdLst/>
              <a:ahLst/>
              <a:cxnLst/>
              <a:rect l="l" t="t" r="r" b="b"/>
              <a:pathLst>
                <a:path w="4250030" h="983208">
                  <a:moveTo>
                    <a:pt x="26503" y="0"/>
                  </a:moveTo>
                  <a:lnTo>
                    <a:pt x="4223527" y="0"/>
                  </a:lnTo>
                  <a:cubicBezTo>
                    <a:pt x="4238164" y="0"/>
                    <a:pt x="4250030" y="11866"/>
                    <a:pt x="4250030" y="26503"/>
                  </a:cubicBezTo>
                  <a:lnTo>
                    <a:pt x="4250030" y="956705"/>
                  </a:lnTo>
                  <a:cubicBezTo>
                    <a:pt x="4250030" y="963734"/>
                    <a:pt x="4247238" y="970475"/>
                    <a:pt x="4242267" y="975445"/>
                  </a:cubicBezTo>
                  <a:cubicBezTo>
                    <a:pt x="4237297" y="980416"/>
                    <a:pt x="4230556" y="983208"/>
                    <a:pt x="4223527" y="983208"/>
                  </a:cubicBezTo>
                  <a:lnTo>
                    <a:pt x="26503" y="983208"/>
                  </a:lnTo>
                  <a:cubicBezTo>
                    <a:pt x="19474" y="983208"/>
                    <a:pt x="12733" y="980416"/>
                    <a:pt x="7762" y="975445"/>
                  </a:cubicBezTo>
                  <a:cubicBezTo>
                    <a:pt x="2792" y="970475"/>
                    <a:pt x="0" y="963734"/>
                    <a:pt x="0" y="956705"/>
                  </a:cubicBezTo>
                  <a:lnTo>
                    <a:pt x="0" y="26503"/>
                  </a:lnTo>
                  <a:cubicBezTo>
                    <a:pt x="0" y="19474"/>
                    <a:pt x="2792" y="12733"/>
                    <a:pt x="7762" y="7762"/>
                  </a:cubicBezTo>
                  <a:cubicBezTo>
                    <a:pt x="12733" y="2792"/>
                    <a:pt x="19474" y="0"/>
                    <a:pt x="26503" y="0"/>
                  </a:cubicBezTo>
                  <a:close/>
                </a:path>
              </a:pathLst>
            </a:custGeom>
            <a:solidFill>
              <a:srgbClr val="F4F6FC"/>
            </a:solidFill>
            <a:ln w="28575" cap="rnd">
              <a:solidFill>
                <a:srgbClr val="000000"/>
              </a:solidFill>
              <a:prstDash val="solid"/>
              <a:round/>
            </a:ln>
          </p:spPr>
          <p:txBody>
            <a:bodyPr/>
            <a:lstStyle/>
            <a:p>
              <a:endParaRPr lang="en-US"/>
            </a:p>
          </p:txBody>
        </p:sp>
        <p:sp>
          <p:nvSpPr>
            <p:cNvPr id="4" name="TextBox 4"/>
            <p:cNvSpPr txBox="1"/>
            <p:nvPr/>
          </p:nvSpPr>
          <p:spPr>
            <a:xfrm>
              <a:off x="0" y="-57150"/>
              <a:ext cx="4250030" cy="1040358"/>
            </a:xfrm>
            <a:prstGeom prst="rect">
              <a:avLst/>
            </a:prstGeom>
          </p:spPr>
          <p:txBody>
            <a:bodyPr lIns="50800" tIns="50800" rIns="50800" bIns="50800" rtlCol="0" anchor="ctr"/>
            <a:lstStyle/>
            <a:p>
              <a:pPr algn="ctr">
                <a:lnSpc>
                  <a:spcPts val="1960"/>
                </a:lnSpc>
              </a:pPr>
              <a:endParaRPr/>
            </a:p>
          </p:txBody>
        </p:sp>
      </p:grpSp>
      <p:grpSp>
        <p:nvGrpSpPr>
          <p:cNvPr id="5" name="Group 5"/>
          <p:cNvGrpSpPr/>
          <p:nvPr/>
        </p:nvGrpSpPr>
        <p:grpSpPr>
          <a:xfrm rot="-5400000">
            <a:off x="9968777" y="1967777"/>
            <a:ext cx="802671" cy="15835774"/>
            <a:chOff x="0" y="0"/>
            <a:chExt cx="182880" cy="3608017"/>
          </a:xfrm>
        </p:grpSpPr>
        <p:sp>
          <p:nvSpPr>
            <p:cNvPr id="6" name="Freeform 6"/>
            <p:cNvSpPr/>
            <p:nvPr/>
          </p:nvSpPr>
          <p:spPr>
            <a:xfrm>
              <a:off x="0" y="0"/>
              <a:ext cx="182880" cy="3608017"/>
            </a:xfrm>
            <a:custGeom>
              <a:avLst/>
              <a:gdLst/>
              <a:ahLst/>
              <a:cxnLst/>
              <a:rect l="l" t="t" r="r" b="b"/>
              <a:pathLst>
                <a:path w="182880" h="3608017">
                  <a:moveTo>
                    <a:pt x="0" y="0"/>
                  </a:moveTo>
                  <a:lnTo>
                    <a:pt x="182880" y="0"/>
                  </a:lnTo>
                  <a:lnTo>
                    <a:pt x="182880" y="3608017"/>
                  </a:lnTo>
                  <a:lnTo>
                    <a:pt x="0" y="3608017"/>
                  </a:lnTo>
                  <a:close/>
                </a:path>
              </a:pathLst>
            </a:custGeom>
            <a:solidFill>
              <a:srgbClr val="203D48"/>
            </a:solidFill>
          </p:spPr>
          <p:txBody>
            <a:bodyPr/>
            <a:lstStyle/>
            <a:p>
              <a:endParaRPr lang="en-US"/>
            </a:p>
          </p:txBody>
        </p:sp>
        <p:sp>
          <p:nvSpPr>
            <p:cNvPr id="7" name="TextBox 7"/>
            <p:cNvSpPr txBox="1"/>
            <p:nvPr/>
          </p:nvSpPr>
          <p:spPr>
            <a:xfrm>
              <a:off x="0" y="-57150"/>
              <a:ext cx="182880" cy="3665167"/>
            </a:xfrm>
            <a:prstGeom prst="rect">
              <a:avLst/>
            </a:prstGeom>
          </p:spPr>
          <p:txBody>
            <a:bodyPr lIns="50800" tIns="50800" rIns="50800" bIns="50800" rtlCol="0" anchor="ctr"/>
            <a:lstStyle/>
            <a:p>
              <a:pPr algn="ctr">
                <a:lnSpc>
                  <a:spcPts val="1960"/>
                </a:lnSpc>
              </a:pPr>
              <a:endParaRPr/>
            </a:p>
          </p:txBody>
        </p:sp>
      </p:grpSp>
      <p:sp>
        <p:nvSpPr>
          <p:cNvPr id="8" name="Freeform 8"/>
          <p:cNvSpPr/>
          <p:nvPr/>
        </p:nvSpPr>
        <p:spPr>
          <a:xfrm>
            <a:off x="1662945" y="291666"/>
            <a:ext cx="2813920" cy="2170236"/>
          </a:xfrm>
          <a:custGeom>
            <a:avLst/>
            <a:gdLst/>
            <a:ahLst/>
            <a:cxnLst/>
            <a:rect l="l" t="t" r="r" b="b"/>
            <a:pathLst>
              <a:path w="2813920" h="2170236">
                <a:moveTo>
                  <a:pt x="0" y="0"/>
                </a:moveTo>
                <a:lnTo>
                  <a:pt x="2813921" y="0"/>
                </a:lnTo>
                <a:lnTo>
                  <a:pt x="2813921" y="2170236"/>
                </a:lnTo>
                <a:lnTo>
                  <a:pt x="0" y="2170236"/>
                </a:lnTo>
                <a:lnTo>
                  <a:pt x="0" y="0"/>
                </a:lnTo>
                <a:close/>
              </a:path>
            </a:pathLst>
          </a:custGeom>
          <a:blipFill>
            <a:blip r:embed="rId2"/>
            <a:stretch>
              <a:fillRect/>
            </a:stretch>
          </a:blipFill>
        </p:spPr>
        <p:txBody>
          <a:bodyPr/>
          <a:lstStyle/>
          <a:p>
            <a:endParaRPr lang="en-US"/>
          </a:p>
        </p:txBody>
      </p:sp>
      <p:grpSp>
        <p:nvGrpSpPr>
          <p:cNvPr id="9" name="Group 9"/>
          <p:cNvGrpSpPr/>
          <p:nvPr/>
        </p:nvGrpSpPr>
        <p:grpSpPr>
          <a:xfrm rot="-5400000">
            <a:off x="824777" y="8659552"/>
            <a:ext cx="802671" cy="2452226"/>
            <a:chOff x="0" y="0"/>
            <a:chExt cx="182880" cy="558714"/>
          </a:xfrm>
        </p:grpSpPr>
        <p:sp>
          <p:nvSpPr>
            <p:cNvPr id="10" name="Freeform 10"/>
            <p:cNvSpPr/>
            <p:nvPr/>
          </p:nvSpPr>
          <p:spPr>
            <a:xfrm>
              <a:off x="0" y="0"/>
              <a:ext cx="182880" cy="558714"/>
            </a:xfrm>
            <a:custGeom>
              <a:avLst/>
              <a:gdLst/>
              <a:ahLst/>
              <a:cxnLst/>
              <a:rect l="l" t="t" r="r" b="b"/>
              <a:pathLst>
                <a:path w="182880" h="558714">
                  <a:moveTo>
                    <a:pt x="0" y="0"/>
                  </a:moveTo>
                  <a:lnTo>
                    <a:pt x="182880" y="0"/>
                  </a:lnTo>
                  <a:lnTo>
                    <a:pt x="182880" y="558714"/>
                  </a:lnTo>
                  <a:lnTo>
                    <a:pt x="0" y="558714"/>
                  </a:lnTo>
                  <a:close/>
                </a:path>
              </a:pathLst>
            </a:custGeom>
            <a:solidFill>
              <a:srgbClr val="38B6FF"/>
            </a:solidFill>
          </p:spPr>
          <p:txBody>
            <a:bodyPr/>
            <a:lstStyle/>
            <a:p>
              <a:endParaRPr lang="en-US"/>
            </a:p>
          </p:txBody>
        </p:sp>
        <p:sp>
          <p:nvSpPr>
            <p:cNvPr id="11" name="TextBox 11"/>
            <p:cNvSpPr txBox="1"/>
            <p:nvPr/>
          </p:nvSpPr>
          <p:spPr>
            <a:xfrm>
              <a:off x="0" y="-57150"/>
              <a:ext cx="182880" cy="615864"/>
            </a:xfrm>
            <a:prstGeom prst="rect">
              <a:avLst/>
            </a:prstGeom>
          </p:spPr>
          <p:txBody>
            <a:bodyPr lIns="50800" tIns="50800" rIns="50800" bIns="50800" rtlCol="0" anchor="ctr"/>
            <a:lstStyle/>
            <a:p>
              <a:pPr algn="ctr">
                <a:lnSpc>
                  <a:spcPts val="1960"/>
                </a:lnSpc>
              </a:pPr>
              <a:endParaRPr/>
            </a:p>
          </p:txBody>
        </p:sp>
      </p:grpSp>
      <p:sp>
        <p:nvSpPr>
          <p:cNvPr id="12" name="Freeform 12"/>
          <p:cNvSpPr/>
          <p:nvPr/>
        </p:nvSpPr>
        <p:spPr>
          <a:xfrm>
            <a:off x="6588430" y="677182"/>
            <a:ext cx="8776782" cy="5112476"/>
          </a:xfrm>
          <a:custGeom>
            <a:avLst/>
            <a:gdLst/>
            <a:ahLst/>
            <a:cxnLst/>
            <a:rect l="l" t="t" r="r" b="b"/>
            <a:pathLst>
              <a:path w="8776782" h="5112476">
                <a:moveTo>
                  <a:pt x="0" y="0"/>
                </a:moveTo>
                <a:lnTo>
                  <a:pt x="8776782" y="0"/>
                </a:lnTo>
                <a:lnTo>
                  <a:pt x="8776782" y="5112476"/>
                </a:lnTo>
                <a:lnTo>
                  <a:pt x="0" y="5112476"/>
                </a:lnTo>
                <a:lnTo>
                  <a:pt x="0" y="0"/>
                </a:lnTo>
                <a:close/>
              </a:path>
            </a:pathLst>
          </a:custGeom>
          <a:blipFill>
            <a:blip r:embed="rId3"/>
            <a:stretch>
              <a:fillRect/>
            </a:stretch>
          </a:blipFill>
        </p:spPr>
        <p:txBody>
          <a:bodyPr/>
          <a:lstStyle/>
          <a:p>
            <a:endParaRPr lang="en-US"/>
          </a:p>
        </p:txBody>
      </p:sp>
      <p:sp>
        <p:nvSpPr>
          <p:cNvPr id="13" name="TextBox 13"/>
          <p:cNvSpPr txBox="1"/>
          <p:nvPr/>
        </p:nvSpPr>
        <p:spPr>
          <a:xfrm>
            <a:off x="2915950" y="6274160"/>
            <a:ext cx="12449262" cy="2388247"/>
          </a:xfrm>
          <a:prstGeom prst="rect">
            <a:avLst/>
          </a:prstGeom>
        </p:spPr>
        <p:txBody>
          <a:bodyPr lIns="0" tIns="0" rIns="0" bIns="0" rtlCol="0" anchor="t">
            <a:spAutoFit/>
          </a:bodyPr>
          <a:lstStyle/>
          <a:p>
            <a:pPr algn="l">
              <a:lnSpc>
                <a:spcPts val="3881"/>
              </a:lnSpc>
            </a:pPr>
            <a:r>
              <a:rPr lang="en-US" sz="2218">
                <a:solidFill>
                  <a:srgbClr val="203D48"/>
                </a:solidFill>
                <a:latin typeface="Garet"/>
                <a:ea typeface="Garet"/>
                <a:cs typeface="Garet"/>
                <a:sym typeface="Garet"/>
              </a:rPr>
              <a:t>(i) Indicate the equilibrium quantity for Deluxe Electric Vehicles</a:t>
            </a:r>
          </a:p>
          <a:p>
            <a:pPr algn="l">
              <a:lnSpc>
                <a:spcPts val="3881"/>
              </a:lnSpc>
            </a:pPr>
            <a:r>
              <a:rPr lang="en-US" sz="2218">
                <a:solidFill>
                  <a:srgbClr val="203D48"/>
                </a:solidFill>
                <a:latin typeface="Garet"/>
                <a:ea typeface="Garet"/>
                <a:cs typeface="Garet"/>
                <a:sym typeface="Garet"/>
              </a:rPr>
              <a:t> (ii) Indicate the equilibrium price for Deluxe Electric Vehicles</a:t>
            </a:r>
          </a:p>
          <a:p>
            <a:pPr algn="l">
              <a:lnSpc>
                <a:spcPts val="3881"/>
              </a:lnSpc>
            </a:pPr>
            <a:r>
              <a:rPr lang="en-US" sz="2218">
                <a:solidFill>
                  <a:srgbClr val="203D48"/>
                </a:solidFill>
                <a:latin typeface="Garet"/>
                <a:ea typeface="Garet"/>
                <a:cs typeface="Garet"/>
                <a:sym typeface="Garet"/>
              </a:rPr>
              <a:t> (iii) Indicate the quantity demanded when the price is €20,000 </a:t>
            </a:r>
          </a:p>
          <a:p>
            <a:pPr algn="l">
              <a:lnSpc>
                <a:spcPts val="3881"/>
              </a:lnSpc>
            </a:pPr>
            <a:r>
              <a:rPr lang="en-US" sz="2218">
                <a:solidFill>
                  <a:srgbClr val="203D48"/>
                </a:solidFill>
                <a:latin typeface="Garet"/>
                <a:ea typeface="Garet"/>
                <a:cs typeface="Garet"/>
                <a:sym typeface="Garet"/>
              </a:rPr>
              <a:t> (iv) Indicate the price level when the quantity supplied for </a:t>
            </a:r>
          </a:p>
          <a:p>
            <a:pPr algn="l">
              <a:lnSpc>
                <a:spcPts val="3881"/>
              </a:lnSpc>
            </a:pPr>
            <a:r>
              <a:rPr lang="en-US" sz="2218">
                <a:solidFill>
                  <a:srgbClr val="203D48"/>
                </a:solidFill>
                <a:latin typeface="Garet"/>
                <a:ea typeface="Garet"/>
                <a:cs typeface="Garet"/>
                <a:sym typeface="Garet"/>
              </a:rPr>
              <a:t>    Deluxe Electrical Vehicles is 200,000 cars </a:t>
            </a:r>
          </a:p>
        </p:txBody>
      </p:sp>
      <p:sp>
        <p:nvSpPr>
          <p:cNvPr id="14" name="TextBox 14"/>
          <p:cNvSpPr txBox="1"/>
          <p:nvPr/>
        </p:nvSpPr>
        <p:spPr>
          <a:xfrm>
            <a:off x="87513" y="1016791"/>
            <a:ext cx="1882375" cy="1445112"/>
          </a:xfrm>
          <a:prstGeom prst="rect">
            <a:avLst/>
          </a:prstGeom>
        </p:spPr>
        <p:txBody>
          <a:bodyPr lIns="0" tIns="0" rIns="0" bIns="0" rtlCol="0" anchor="t">
            <a:spAutoFit/>
          </a:bodyPr>
          <a:lstStyle/>
          <a:p>
            <a:pPr algn="ctr">
              <a:lnSpc>
                <a:spcPts val="3861"/>
              </a:lnSpc>
              <a:spcBef>
                <a:spcPct val="0"/>
              </a:spcBef>
            </a:pPr>
            <a:r>
              <a:rPr lang="en-US" sz="2758">
                <a:solidFill>
                  <a:srgbClr val="F4F6FC"/>
                </a:solidFill>
                <a:latin typeface="League Spartan"/>
                <a:ea typeface="League Spartan"/>
                <a:cs typeface="League Spartan"/>
                <a:sym typeface="League Spartan"/>
              </a:rPr>
              <a:t>CLASS ACTIVITY 29.7</a:t>
            </a:r>
          </a:p>
        </p:txBody>
      </p:sp>
      <p:sp>
        <p:nvSpPr>
          <p:cNvPr id="15" name="TextBox 15"/>
          <p:cNvSpPr txBox="1"/>
          <p:nvPr/>
        </p:nvSpPr>
        <p:spPr>
          <a:xfrm>
            <a:off x="2752518" y="9600820"/>
            <a:ext cx="1724348" cy="531587"/>
          </a:xfrm>
          <a:prstGeom prst="rect">
            <a:avLst/>
          </a:prstGeom>
        </p:spPr>
        <p:txBody>
          <a:bodyPr lIns="0" tIns="0" rIns="0" bIns="0" rtlCol="0" anchor="t">
            <a:spAutoFit/>
          </a:bodyPr>
          <a:lstStyle/>
          <a:p>
            <a:pPr algn="ctr">
              <a:lnSpc>
                <a:spcPts val="4404"/>
              </a:lnSpc>
            </a:pPr>
            <a:r>
              <a:rPr lang="en-US" sz="3145">
                <a:solidFill>
                  <a:srgbClr val="FFFFFF"/>
                </a:solidFill>
                <a:latin typeface="League Spartan"/>
                <a:ea typeface="League Spartan"/>
                <a:cs typeface="League Spartan"/>
                <a:sym typeface="League Spartan"/>
              </a:rPr>
              <a:t>CH 29:</a:t>
            </a:r>
          </a:p>
        </p:txBody>
      </p:sp>
      <p:sp>
        <p:nvSpPr>
          <p:cNvPr id="16" name="TextBox 16"/>
          <p:cNvSpPr txBox="1"/>
          <p:nvPr/>
        </p:nvSpPr>
        <p:spPr>
          <a:xfrm>
            <a:off x="4781666" y="9515095"/>
            <a:ext cx="4911099" cy="607788"/>
          </a:xfrm>
          <a:prstGeom prst="rect">
            <a:avLst/>
          </a:prstGeom>
        </p:spPr>
        <p:txBody>
          <a:bodyPr lIns="0" tIns="0" rIns="0" bIns="0" rtlCol="0" anchor="t">
            <a:spAutoFit/>
          </a:bodyPr>
          <a:lstStyle/>
          <a:p>
            <a:pPr algn="l">
              <a:lnSpc>
                <a:spcPts val="4404"/>
              </a:lnSpc>
              <a:spcBef>
                <a:spcPct val="0"/>
              </a:spcBef>
            </a:pPr>
            <a:r>
              <a:rPr lang="en-US" sz="3145" b="1" i="1">
                <a:solidFill>
                  <a:srgbClr val="FFFFFF"/>
                </a:solidFill>
                <a:latin typeface="Calibri (MS) Bold Italics"/>
                <a:ea typeface="Calibri (MS) Bold Italics"/>
                <a:cs typeface="Calibri (MS) Bold Italics"/>
                <a:sym typeface="Calibri (MS) Bold Italics"/>
              </a:rPr>
              <a:t>LO 3.3</a:t>
            </a:r>
            <a:r>
              <a:rPr lang="en-US" sz="3145" i="1">
                <a:solidFill>
                  <a:srgbClr val="FFFFFF"/>
                </a:solidFill>
                <a:latin typeface="Calibri (MS) Italics"/>
                <a:ea typeface="Calibri (MS) Italics"/>
                <a:cs typeface="Calibri (MS) Italics"/>
                <a:sym typeface="Calibri (MS) Italics"/>
              </a:rPr>
              <a:t>: Demand &amp; Supply</a:t>
            </a:r>
          </a:p>
        </p:txBody>
      </p:sp>
      <p:sp>
        <p:nvSpPr>
          <p:cNvPr id="17" name="TextBox 17"/>
          <p:cNvSpPr txBox="1"/>
          <p:nvPr/>
        </p:nvSpPr>
        <p:spPr>
          <a:xfrm>
            <a:off x="1662945" y="3176270"/>
            <a:ext cx="4283775" cy="1967230"/>
          </a:xfrm>
          <a:prstGeom prst="rect">
            <a:avLst/>
          </a:prstGeom>
        </p:spPr>
        <p:txBody>
          <a:bodyPr lIns="0" tIns="0" rIns="0" bIns="0" rtlCol="0" anchor="t">
            <a:spAutoFit/>
          </a:bodyPr>
          <a:lstStyle/>
          <a:p>
            <a:pPr algn="ctr">
              <a:lnSpc>
                <a:spcPts val="3919"/>
              </a:lnSpc>
              <a:spcBef>
                <a:spcPct val="0"/>
              </a:spcBef>
            </a:pPr>
            <a:r>
              <a:rPr lang="en-US" sz="2799">
                <a:solidFill>
                  <a:srgbClr val="FFFFFF"/>
                </a:solidFill>
                <a:latin typeface="League Spartan"/>
                <a:ea typeface="League Spartan"/>
                <a:cs typeface="League Spartan"/>
                <a:sym typeface="League Spartan"/>
              </a:rPr>
              <a:t>Identify the equilibrium price and quantity in a market from a graph</a:t>
            </a:r>
          </a:p>
        </p:txBody>
      </p:sp>
      <p:sp>
        <p:nvSpPr>
          <p:cNvPr id="18" name="TextBox 18"/>
          <p:cNvSpPr txBox="1"/>
          <p:nvPr/>
        </p:nvSpPr>
        <p:spPr>
          <a:xfrm>
            <a:off x="0" y="9591295"/>
            <a:ext cx="2567934" cy="531587"/>
          </a:xfrm>
          <a:prstGeom prst="rect">
            <a:avLst/>
          </a:prstGeom>
        </p:spPr>
        <p:txBody>
          <a:bodyPr lIns="0" tIns="0" rIns="0" bIns="0" rtlCol="0" anchor="t">
            <a:spAutoFit/>
          </a:bodyPr>
          <a:lstStyle/>
          <a:p>
            <a:pPr algn="ctr">
              <a:lnSpc>
                <a:spcPts val="4404"/>
              </a:lnSpc>
            </a:pPr>
            <a:r>
              <a:rPr lang="en-US" sz="3145">
                <a:solidFill>
                  <a:srgbClr val="FFFFFF"/>
                </a:solidFill>
                <a:latin typeface="League Spartan"/>
                <a:ea typeface="League Spartan"/>
                <a:cs typeface="League Spartan"/>
                <a:sym typeface="League Spartan"/>
              </a:rPr>
              <a:t>STRAND 3</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rgbClr val="D96C4C"/>
        </a:solidFill>
        <a:effectLst/>
      </p:bgPr>
    </p:bg>
    <p:spTree>
      <p:nvGrpSpPr>
        <p:cNvPr id="1" name=""/>
        <p:cNvGrpSpPr/>
        <p:nvPr/>
      </p:nvGrpSpPr>
      <p:grpSpPr>
        <a:xfrm>
          <a:off x="0" y="0"/>
          <a:ext cx="0" cy="0"/>
          <a:chOff x="0" y="0"/>
          <a:chExt cx="0" cy="0"/>
        </a:xfrm>
      </p:grpSpPr>
      <p:sp>
        <p:nvSpPr>
          <p:cNvPr id="2" name="TextBox 2"/>
          <p:cNvSpPr txBox="1"/>
          <p:nvPr/>
        </p:nvSpPr>
        <p:spPr>
          <a:xfrm>
            <a:off x="1139158" y="5778499"/>
            <a:ext cx="16009683" cy="3479801"/>
          </a:xfrm>
          <a:prstGeom prst="rect">
            <a:avLst/>
          </a:prstGeom>
        </p:spPr>
        <p:txBody>
          <a:bodyPr lIns="0" tIns="0" rIns="0" bIns="0" rtlCol="0" anchor="t">
            <a:spAutoFit/>
          </a:bodyPr>
          <a:lstStyle/>
          <a:p>
            <a:pPr algn="ctr">
              <a:lnSpc>
                <a:spcPts val="13999"/>
              </a:lnSpc>
            </a:pPr>
            <a:r>
              <a:rPr lang="en-US" sz="9999" b="1">
                <a:solidFill>
                  <a:srgbClr val="FFFFFF"/>
                </a:solidFill>
                <a:latin typeface="Garet Bold"/>
                <a:ea typeface="Garet Bold"/>
                <a:cs typeface="Garet Bold"/>
                <a:sym typeface="Garet Bold"/>
              </a:rPr>
              <a:t>Workbook Qs</a:t>
            </a:r>
          </a:p>
          <a:p>
            <a:pPr algn="ctr">
              <a:lnSpc>
                <a:spcPts val="13999"/>
              </a:lnSpc>
            </a:pPr>
            <a:r>
              <a:rPr lang="en-US" sz="9999" b="1">
                <a:solidFill>
                  <a:srgbClr val="FFFFFF"/>
                </a:solidFill>
                <a:latin typeface="Garet Bold"/>
                <a:ea typeface="Garet Bold"/>
                <a:cs typeface="Garet Bold"/>
                <a:sym typeface="Garet Bold"/>
              </a:rPr>
              <a:t>Q25 -&gt; Q26</a:t>
            </a:r>
          </a:p>
        </p:txBody>
      </p:sp>
      <p:sp>
        <p:nvSpPr>
          <p:cNvPr id="3" name="Freeform 3"/>
          <p:cNvSpPr/>
          <p:nvPr/>
        </p:nvSpPr>
        <p:spPr>
          <a:xfrm>
            <a:off x="184584" y="-3567882"/>
            <a:ext cx="18103416" cy="7135763"/>
          </a:xfrm>
          <a:custGeom>
            <a:avLst/>
            <a:gdLst/>
            <a:ahLst/>
            <a:cxnLst/>
            <a:rect l="l" t="t" r="r" b="b"/>
            <a:pathLst>
              <a:path w="18103416" h="7135763">
                <a:moveTo>
                  <a:pt x="0" y="0"/>
                </a:moveTo>
                <a:lnTo>
                  <a:pt x="18103416" y="0"/>
                </a:lnTo>
                <a:lnTo>
                  <a:pt x="18103416" y="7135764"/>
                </a:lnTo>
                <a:lnTo>
                  <a:pt x="0" y="713576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4" name="Freeform 4"/>
          <p:cNvSpPr/>
          <p:nvPr/>
        </p:nvSpPr>
        <p:spPr>
          <a:xfrm>
            <a:off x="7041931" y="1028700"/>
            <a:ext cx="4204138" cy="4114800"/>
          </a:xfrm>
          <a:custGeom>
            <a:avLst/>
            <a:gdLst/>
            <a:ahLst/>
            <a:cxnLst/>
            <a:rect l="l" t="t" r="r" b="b"/>
            <a:pathLst>
              <a:path w="4204138" h="4114800">
                <a:moveTo>
                  <a:pt x="0" y="0"/>
                </a:moveTo>
                <a:lnTo>
                  <a:pt x="4204138" y="0"/>
                </a:lnTo>
                <a:lnTo>
                  <a:pt x="4204138" y="4114800"/>
                </a:lnTo>
                <a:lnTo>
                  <a:pt x="0" y="411480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9968777" y="1967777"/>
            <a:ext cx="802671" cy="15835774"/>
            <a:chOff x="0" y="0"/>
            <a:chExt cx="182880" cy="3608017"/>
          </a:xfrm>
        </p:grpSpPr>
        <p:sp>
          <p:nvSpPr>
            <p:cNvPr id="3" name="Freeform 3"/>
            <p:cNvSpPr/>
            <p:nvPr/>
          </p:nvSpPr>
          <p:spPr>
            <a:xfrm>
              <a:off x="0" y="0"/>
              <a:ext cx="182880" cy="3608017"/>
            </a:xfrm>
            <a:custGeom>
              <a:avLst/>
              <a:gdLst/>
              <a:ahLst/>
              <a:cxnLst/>
              <a:rect l="l" t="t" r="r" b="b"/>
              <a:pathLst>
                <a:path w="182880" h="3608017">
                  <a:moveTo>
                    <a:pt x="0" y="0"/>
                  </a:moveTo>
                  <a:lnTo>
                    <a:pt x="182880" y="0"/>
                  </a:lnTo>
                  <a:lnTo>
                    <a:pt x="182880" y="3608017"/>
                  </a:lnTo>
                  <a:lnTo>
                    <a:pt x="0" y="3608017"/>
                  </a:lnTo>
                  <a:close/>
                </a:path>
              </a:pathLst>
            </a:custGeom>
            <a:solidFill>
              <a:srgbClr val="203D48"/>
            </a:solidFill>
          </p:spPr>
          <p:txBody>
            <a:bodyPr/>
            <a:lstStyle/>
            <a:p>
              <a:endParaRPr lang="en-US"/>
            </a:p>
          </p:txBody>
        </p:sp>
        <p:sp>
          <p:nvSpPr>
            <p:cNvPr id="4" name="TextBox 4"/>
            <p:cNvSpPr txBox="1"/>
            <p:nvPr/>
          </p:nvSpPr>
          <p:spPr>
            <a:xfrm>
              <a:off x="0" y="-57150"/>
              <a:ext cx="182880" cy="3665167"/>
            </a:xfrm>
            <a:prstGeom prst="rect">
              <a:avLst/>
            </a:prstGeom>
          </p:spPr>
          <p:txBody>
            <a:bodyPr lIns="50800" tIns="50800" rIns="50800" bIns="50800" rtlCol="0" anchor="ctr"/>
            <a:lstStyle/>
            <a:p>
              <a:pPr algn="ctr">
                <a:lnSpc>
                  <a:spcPts val="1960"/>
                </a:lnSpc>
              </a:pPr>
              <a:endParaRPr/>
            </a:p>
          </p:txBody>
        </p:sp>
      </p:grpSp>
      <p:grpSp>
        <p:nvGrpSpPr>
          <p:cNvPr id="5" name="Group 5"/>
          <p:cNvGrpSpPr/>
          <p:nvPr/>
        </p:nvGrpSpPr>
        <p:grpSpPr>
          <a:xfrm rot="-5400000">
            <a:off x="824777" y="8659552"/>
            <a:ext cx="802671" cy="2452226"/>
            <a:chOff x="0" y="0"/>
            <a:chExt cx="182880" cy="558714"/>
          </a:xfrm>
        </p:grpSpPr>
        <p:sp>
          <p:nvSpPr>
            <p:cNvPr id="6" name="Freeform 6"/>
            <p:cNvSpPr/>
            <p:nvPr/>
          </p:nvSpPr>
          <p:spPr>
            <a:xfrm>
              <a:off x="0" y="0"/>
              <a:ext cx="182880" cy="558714"/>
            </a:xfrm>
            <a:custGeom>
              <a:avLst/>
              <a:gdLst/>
              <a:ahLst/>
              <a:cxnLst/>
              <a:rect l="l" t="t" r="r" b="b"/>
              <a:pathLst>
                <a:path w="182880" h="558714">
                  <a:moveTo>
                    <a:pt x="0" y="0"/>
                  </a:moveTo>
                  <a:lnTo>
                    <a:pt x="182880" y="0"/>
                  </a:lnTo>
                  <a:lnTo>
                    <a:pt x="182880" y="558714"/>
                  </a:lnTo>
                  <a:lnTo>
                    <a:pt x="0" y="558714"/>
                  </a:lnTo>
                  <a:close/>
                </a:path>
              </a:pathLst>
            </a:custGeom>
            <a:solidFill>
              <a:srgbClr val="38B6FF"/>
            </a:solidFill>
          </p:spPr>
          <p:txBody>
            <a:bodyPr/>
            <a:lstStyle/>
            <a:p>
              <a:endParaRPr lang="en-US"/>
            </a:p>
          </p:txBody>
        </p:sp>
        <p:sp>
          <p:nvSpPr>
            <p:cNvPr id="7" name="TextBox 7"/>
            <p:cNvSpPr txBox="1"/>
            <p:nvPr/>
          </p:nvSpPr>
          <p:spPr>
            <a:xfrm>
              <a:off x="0" y="-57150"/>
              <a:ext cx="182880" cy="615864"/>
            </a:xfrm>
            <a:prstGeom prst="rect">
              <a:avLst/>
            </a:prstGeom>
          </p:spPr>
          <p:txBody>
            <a:bodyPr lIns="50800" tIns="50800" rIns="50800" bIns="50800" rtlCol="0" anchor="ctr"/>
            <a:lstStyle/>
            <a:p>
              <a:pPr algn="ctr">
                <a:lnSpc>
                  <a:spcPts val="1960"/>
                </a:lnSpc>
              </a:pPr>
              <a:endParaRPr/>
            </a:p>
          </p:txBody>
        </p:sp>
      </p:grpSp>
      <p:sp>
        <p:nvSpPr>
          <p:cNvPr id="8" name="Freeform 8"/>
          <p:cNvSpPr/>
          <p:nvPr/>
        </p:nvSpPr>
        <p:spPr>
          <a:xfrm rot="-597275">
            <a:off x="-3368911" y="-2959270"/>
            <a:ext cx="4075990" cy="4075990"/>
          </a:xfrm>
          <a:custGeom>
            <a:avLst/>
            <a:gdLst/>
            <a:ahLst/>
            <a:cxnLst/>
            <a:rect l="l" t="t" r="r" b="b"/>
            <a:pathLst>
              <a:path w="4075990" h="4075990">
                <a:moveTo>
                  <a:pt x="0" y="0"/>
                </a:moveTo>
                <a:lnTo>
                  <a:pt x="4075990" y="0"/>
                </a:lnTo>
                <a:lnTo>
                  <a:pt x="4075990" y="4075989"/>
                </a:lnTo>
                <a:lnTo>
                  <a:pt x="0" y="407598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9" name="AutoShape 9"/>
          <p:cNvSpPr/>
          <p:nvPr/>
        </p:nvSpPr>
        <p:spPr>
          <a:xfrm flipH="1" flipV="1">
            <a:off x="10095370" y="5885233"/>
            <a:ext cx="19483" cy="1829711"/>
          </a:xfrm>
          <a:prstGeom prst="line">
            <a:avLst/>
          </a:prstGeom>
          <a:ln w="38100" cap="flat">
            <a:solidFill>
              <a:srgbClr val="FFA700"/>
            </a:solidFill>
            <a:prstDash val="sysDash"/>
            <a:headEnd type="none" w="sm" len="sm"/>
            <a:tailEnd type="none" w="sm" len="sm"/>
          </a:ln>
        </p:spPr>
        <p:txBody>
          <a:bodyPr/>
          <a:lstStyle/>
          <a:p>
            <a:endParaRPr lang="en-US"/>
          </a:p>
        </p:txBody>
      </p:sp>
      <p:sp>
        <p:nvSpPr>
          <p:cNvPr id="10" name="TextBox 10"/>
          <p:cNvSpPr txBox="1"/>
          <p:nvPr/>
        </p:nvSpPr>
        <p:spPr>
          <a:xfrm>
            <a:off x="1028700" y="516081"/>
            <a:ext cx="16009683" cy="1392307"/>
          </a:xfrm>
          <a:prstGeom prst="rect">
            <a:avLst/>
          </a:prstGeom>
        </p:spPr>
        <p:txBody>
          <a:bodyPr lIns="0" tIns="0" rIns="0" bIns="0" rtlCol="0" anchor="t">
            <a:spAutoFit/>
          </a:bodyPr>
          <a:lstStyle/>
          <a:p>
            <a:pPr algn="l">
              <a:lnSpc>
                <a:spcPts val="11458"/>
              </a:lnSpc>
            </a:pPr>
            <a:r>
              <a:rPr lang="en-US" sz="8184" b="1">
                <a:solidFill>
                  <a:srgbClr val="38B6FF"/>
                </a:solidFill>
                <a:latin typeface="Garet Bold"/>
                <a:ea typeface="Garet Bold"/>
                <a:cs typeface="Garet Bold"/>
                <a:sym typeface="Garet Bold"/>
              </a:rPr>
              <a:t>Drawing Market Equilibrium</a:t>
            </a:r>
          </a:p>
        </p:txBody>
      </p:sp>
      <p:sp>
        <p:nvSpPr>
          <p:cNvPr id="11" name="TextBox 11"/>
          <p:cNvSpPr txBox="1"/>
          <p:nvPr/>
        </p:nvSpPr>
        <p:spPr>
          <a:xfrm>
            <a:off x="10808373" y="8729554"/>
            <a:ext cx="7151239" cy="382270"/>
          </a:xfrm>
          <a:prstGeom prst="rect">
            <a:avLst/>
          </a:prstGeom>
        </p:spPr>
        <p:txBody>
          <a:bodyPr lIns="0" tIns="0" rIns="0" bIns="0" rtlCol="0" anchor="t">
            <a:spAutoFit/>
          </a:bodyPr>
          <a:lstStyle/>
          <a:p>
            <a:pPr algn="l">
              <a:lnSpc>
                <a:spcPts val="3079"/>
              </a:lnSpc>
            </a:pPr>
            <a:r>
              <a:rPr lang="en-US" sz="2199">
                <a:solidFill>
                  <a:srgbClr val="203D48"/>
                </a:solidFill>
                <a:latin typeface="League Spartan"/>
                <a:ea typeface="League Spartan"/>
                <a:cs typeface="League Spartan"/>
                <a:sym typeface="League Spartan"/>
              </a:rPr>
              <a:t>Demand and supply is always on the x-axis</a:t>
            </a:r>
          </a:p>
        </p:txBody>
      </p:sp>
      <p:grpSp>
        <p:nvGrpSpPr>
          <p:cNvPr id="12" name="Group 12"/>
          <p:cNvGrpSpPr/>
          <p:nvPr/>
        </p:nvGrpSpPr>
        <p:grpSpPr>
          <a:xfrm rot="-5400000">
            <a:off x="16670603" y="-571804"/>
            <a:ext cx="893192" cy="2170151"/>
            <a:chOff x="0" y="0"/>
            <a:chExt cx="1190923" cy="2893535"/>
          </a:xfrm>
        </p:grpSpPr>
        <p:grpSp>
          <p:nvGrpSpPr>
            <p:cNvPr id="13" name="Group 13"/>
            <p:cNvGrpSpPr/>
            <p:nvPr/>
          </p:nvGrpSpPr>
          <p:grpSpPr>
            <a:xfrm>
              <a:off x="141517" y="2519095"/>
              <a:ext cx="1028813" cy="374440"/>
              <a:chOff x="0" y="0"/>
              <a:chExt cx="1886901" cy="686745"/>
            </a:xfrm>
          </p:grpSpPr>
          <p:sp>
            <p:nvSpPr>
              <p:cNvPr id="14" name="Freeform 14"/>
              <p:cNvSpPr/>
              <p:nvPr/>
            </p:nvSpPr>
            <p:spPr>
              <a:xfrm>
                <a:off x="0" y="0"/>
                <a:ext cx="1886901" cy="686745"/>
              </a:xfrm>
              <a:custGeom>
                <a:avLst/>
                <a:gdLst/>
                <a:ahLst/>
                <a:cxnLst/>
                <a:rect l="l" t="t" r="r" b="b"/>
                <a:pathLst>
                  <a:path w="1886901" h="686745">
                    <a:moveTo>
                      <a:pt x="343372" y="0"/>
                    </a:moveTo>
                    <a:lnTo>
                      <a:pt x="1543529" y="0"/>
                    </a:lnTo>
                    <a:cubicBezTo>
                      <a:pt x="1733168" y="0"/>
                      <a:pt x="1886901" y="153733"/>
                      <a:pt x="1886901" y="343372"/>
                    </a:cubicBezTo>
                    <a:lnTo>
                      <a:pt x="1886901" y="343372"/>
                    </a:lnTo>
                    <a:cubicBezTo>
                      <a:pt x="1886901" y="533012"/>
                      <a:pt x="1733168" y="686745"/>
                      <a:pt x="1543529" y="686745"/>
                    </a:cubicBezTo>
                    <a:lnTo>
                      <a:pt x="343372" y="686745"/>
                    </a:lnTo>
                    <a:cubicBezTo>
                      <a:pt x="153733" y="686745"/>
                      <a:pt x="0" y="533012"/>
                      <a:pt x="0" y="343372"/>
                    </a:cubicBezTo>
                    <a:lnTo>
                      <a:pt x="0" y="343372"/>
                    </a:lnTo>
                    <a:cubicBezTo>
                      <a:pt x="0" y="153733"/>
                      <a:pt x="153733" y="0"/>
                      <a:pt x="343372" y="0"/>
                    </a:cubicBezTo>
                    <a:close/>
                  </a:path>
                </a:pathLst>
              </a:custGeom>
              <a:solidFill>
                <a:srgbClr val="94E3FF"/>
              </a:solidFill>
              <a:ln cap="rnd">
                <a:noFill/>
                <a:prstDash val="solid"/>
                <a:round/>
              </a:ln>
            </p:spPr>
            <p:txBody>
              <a:bodyPr/>
              <a:lstStyle/>
              <a:p>
                <a:endParaRPr lang="en-US"/>
              </a:p>
            </p:txBody>
          </p:sp>
          <p:sp>
            <p:nvSpPr>
              <p:cNvPr id="15" name="TextBox 15"/>
              <p:cNvSpPr txBox="1"/>
              <p:nvPr/>
            </p:nvSpPr>
            <p:spPr>
              <a:xfrm>
                <a:off x="0" y="-9525"/>
                <a:ext cx="1886901" cy="696270"/>
              </a:xfrm>
              <a:prstGeom prst="rect">
                <a:avLst/>
              </a:prstGeom>
            </p:spPr>
            <p:txBody>
              <a:bodyPr lIns="50800" tIns="50800" rIns="50800" bIns="50800" rtlCol="0" anchor="ctr"/>
              <a:lstStyle/>
              <a:p>
                <a:pPr algn="ctr">
                  <a:lnSpc>
                    <a:spcPts val="308"/>
                  </a:lnSpc>
                </a:pPr>
                <a:endParaRPr/>
              </a:p>
            </p:txBody>
          </p:sp>
        </p:grpSp>
        <p:sp>
          <p:nvSpPr>
            <p:cNvPr id="16" name="TextBox 16"/>
            <p:cNvSpPr txBox="1"/>
            <p:nvPr/>
          </p:nvSpPr>
          <p:spPr>
            <a:xfrm>
              <a:off x="441088" y="2698700"/>
              <a:ext cx="429671" cy="150386"/>
            </a:xfrm>
            <a:prstGeom prst="rect">
              <a:avLst/>
            </a:prstGeom>
          </p:spPr>
          <p:txBody>
            <a:bodyPr lIns="0" tIns="0" rIns="0" bIns="0" rtlCol="0" anchor="t">
              <a:spAutoFit/>
            </a:bodyPr>
            <a:lstStyle/>
            <a:p>
              <a:pPr algn="ctr">
                <a:lnSpc>
                  <a:spcPts val="581"/>
                </a:lnSpc>
              </a:pPr>
              <a:r>
                <a:rPr lang="en-US" sz="1163">
                  <a:solidFill>
                    <a:srgbClr val="203D48"/>
                  </a:solidFill>
                  <a:latin typeface="League Spartan"/>
                  <a:ea typeface="League Spartan"/>
                  <a:cs typeface="League Spartan"/>
                  <a:sym typeface="League Spartan"/>
                </a:rPr>
                <a:t>HUB</a:t>
              </a:r>
            </a:p>
          </p:txBody>
        </p:sp>
        <p:sp>
          <p:nvSpPr>
            <p:cNvPr id="17" name="TextBox 17"/>
            <p:cNvSpPr txBox="1"/>
            <p:nvPr/>
          </p:nvSpPr>
          <p:spPr>
            <a:xfrm rot="5400000">
              <a:off x="-972822" y="972822"/>
              <a:ext cx="2485990" cy="540345"/>
            </a:xfrm>
            <a:prstGeom prst="rect">
              <a:avLst/>
            </a:prstGeom>
          </p:spPr>
          <p:txBody>
            <a:bodyPr lIns="0" tIns="0" rIns="0" bIns="0" rtlCol="0" anchor="t">
              <a:spAutoFit/>
            </a:bodyPr>
            <a:lstStyle/>
            <a:p>
              <a:pPr algn="ctr">
                <a:lnSpc>
                  <a:spcPts val="2752"/>
                </a:lnSpc>
              </a:pPr>
              <a:r>
                <a:rPr lang="en-US" sz="3127" spc="-200">
                  <a:solidFill>
                    <a:srgbClr val="203D48"/>
                  </a:solidFill>
                  <a:latin typeface="League Spartan"/>
                  <a:ea typeface="League Spartan"/>
                  <a:cs typeface="League Spartan"/>
                  <a:sym typeface="League Spartan"/>
                </a:rPr>
                <a:t>BUSINESS</a:t>
              </a:r>
            </a:p>
          </p:txBody>
        </p:sp>
        <p:sp>
          <p:nvSpPr>
            <p:cNvPr id="18" name="TextBox 18"/>
            <p:cNvSpPr txBox="1"/>
            <p:nvPr/>
          </p:nvSpPr>
          <p:spPr>
            <a:xfrm rot="5400000">
              <a:off x="-511064" y="994145"/>
              <a:ext cx="2522727" cy="622797"/>
            </a:xfrm>
            <a:prstGeom prst="rect">
              <a:avLst/>
            </a:prstGeom>
          </p:spPr>
          <p:txBody>
            <a:bodyPr lIns="0" tIns="0" rIns="0" bIns="0" rtlCol="0" anchor="t">
              <a:spAutoFit/>
            </a:bodyPr>
            <a:lstStyle/>
            <a:p>
              <a:pPr algn="l">
                <a:lnSpc>
                  <a:spcPts val="3194"/>
                </a:lnSpc>
              </a:pPr>
              <a:r>
                <a:rPr lang="en-US" sz="3630" spc="-232">
                  <a:solidFill>
                    <a:srgbClr val="203D48"/>
                  </a:solidFill>
                  <a:latin typeface="League Spartan"/>
                  <a:ea typeface="League Spartan"/>
                  <a:cs typeface="League Spartan"/>
                  <a:sym typeface="League Spartan"/>
                </a:rPr>
                <a:t>JC</a:t>
              </a:r>
            </a:p>
          </p:txBody>
        </p:sp>
        <p:sp>
          <p:nvSpPr>
            <p:cNvPr id="19" name="Freeform 19"/>
            <p:cNvSpPr/>
            <p:nvPr/>
          </p:nvSpPr>
          <p:spPr>
            <a:xfrm rot="5400000">
              <a:off x="244242" y="1424020"/>
              <a:ext cx="1379498" cy="513863"/>
            </a:xfrm>
            <a:custGeom>
              <a:avLst/>
              <a:gdLst/>
              <a:ahLst/>
              <a:cxnLst/>
              <a:rect l="l" t="t" r="r" b="b"/>
              <a:pathLst>
                <a:path w="1379498" h="513863">
                  <a:moveTo>
                    <a:pt x="0" y="0"/>
                  </a:moveTo>
                  <a:lnTo>
                    <a:pt x="1379498" y="0"/>
                  </a:lnTo>
                  <a:lnTo>
                    <a:pt x="1379498" y="513863"/>
                  </a:lnTo>
                  <a:lnTo>
                    <a:pt x="0" y="51386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sp>
        <p:nvSpPr>
          <p:cNvPr id="21" name="Freeform 21"/>
          <p:cNvSpPr/>
          <p:nvPr/>
        </p:nvSpPr>
        <p:spPr>
          <a:xfrm>
            <a:off x="9854247" y="4300441"/>
            <a:ext cx="7262952" cy="3949230"/>
          </a:xfrm>
          <a:custGeom>
            <a:avLst/>
            <a:gdLst/>
            <a:ahLst/>
            <a:cxnLst/>
            <a:rect l="l" t="t" r="r" b="b"/>
            <a:pathLst>
              <a:path w="7262952" h="3949230">
                <a:moveTo>
                  <a:pt x="0" y="0"/>
                </a:moveTo>
                <a:lnTo>
                  <a:pt x="7262952" y="0"/>
                </a:lnTo>
                <a:lnTo>
                  <a:pt x="7262952" y="3949230"/>
                </a:lnTo>
                <a:lnTo>
                  <a:pt x="0" y="3949230"/>
                </a:lnTo>
                <a:lnTo>
                  <a:pt x="0" y="0"/>
                </a:lnTo>
                <a:close/>
              </a:path>
            </a:pathLst>
          </a:custGeom>
          <a:blipFill>
            <a:blip r:embed="rId4"/>
            <a:stretch>
              <a:fillRect/>
            </a:stretch>
          </a:blipFill>
        </p:spPr>
        <p:txBody>
          <a:bodyPr/>
          <a:lstStyle/>
          <a:p>
            <a:endParaRPr lang="en-US"/>
          </a:p>
        </p:txBody>
      </p:sp>
      <p:sp>
        <p:nvSpPr>
          <p:cNvPr id="22" name="TextBox 22"/>
          <p:cNvSpPr txBox="1"/>
          <p:nvPr/>
        </p:nvSpPr>
        <p:spPr>
          <a:xfrm>
            <a:off x="10958851" y="3227596"/>
            <a:ext cx="6962661" cy="772795"/>
          </a:xfrm>
          <a:prstGeom prst="rect">
            <a:avLst/>
          </a:prstGeom>
        </p:spPr>
        <p:txBody>
          <a:bodyPr lIns="0" tIns="0" rIns="0" bIns="0" rtlCol="0" anchor="t">
            <a:spAutoFit/>
          </a:bodyPr>
          <a:lstStyle/>
          <a:p>
            <a:pPr algn="l">
              <a:lnSpc>
                <a:spcPts val="3079"/>
              </a:lnSpc>
            </a:pPr>
            <a:r>
              <a:rPr lang="en-US" sz="2199">
                <a:solidFill>
                  <a:srgbClr val="203D48"/>
                </a:solidFill>
                <a:latin typeface="League Spartan"/>
                <a:ea typeface="League Spartan"/>
                <a:cs typeface="League Spartan"/>
                <a:sym typeface="League Spartan"/>
              </a:rPr>
              <a:t>Always mention what you are measuring in the title e.g. write “demand and supply for...”</a:t>
            </a:r>
          </a:p>
        </p:txBody>
      </p:sp>
      <p:sp>
        <p:nvSpPr>
          <p:cNvPr id="23" name="Freeform 23"/>
          <p:cNvSpPr/>
          <p:nvPr/>
        </p:nvSpPr>
        <p:spPr>
          <a:xfrm rot="9186783">
            <a:off x="15435150" y="4114095"/>
            <a:ext cx="1042492" cy="372691"/>
          </a:xfrm>
          <a:custGeom>
            <a:avLst/>
            <a:gdLst/>
            <a:ahLst/>
            <a:cxnLst/>
            <a:rect l="l" t="t" r="r" b="b"/>
            <a:pathLst>
              <a:path w="1042492" h="372691">
                <a:moveTo>
                  <a:pt x="0" y="0"/>
                </a:moveTo>
                <a:lnTo>
                  <a:pt x="1042492" y="0"/>
                </a:lnTo>
                <a:lnTo>
                  <a:pt x="1042492" y="372691"/>
                </a:lnTo>
                <a:lnTo>
                  <a:pt x="0" y="372691"/>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24" name="Freeform 24"/>
          <p:cNvSpPr/>
          <p:nvPr/>
        </p:nvSpPr>
        <p:spPr>
          <a:xfrm rot="-1507187">
            <a:off x="8650410" y="4906017"/>
            <a:ext cx="1042492" cy="372691"/>
          </a:xfrm>
          <a:custGeom>
            <a:avLst/>
            <a:gdLst/>
            <a:ahLst/>
            <a:cxnLst/>
            <a:rect l="l" t="t" r="r" b="b"/>
            <a:pathLst>
              <a:path w="1042492" h="372691">
                <a:moveTo>
                  <a:pt x="0" y="0"/>
                </a:moveTo>
                <a:lnTo>
                  <a:pt x="1042492" y="0"/>
                </a:lnTo>
                <a:lnTo>
                  <a:pt x="1042492" y="372691"/>
                </a:lnTo>
                <a:lnTo>
                  <a:pt x="0" y="372691"/>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25" name="Freeform 25"/>
          <p:cNvSpPr/>
          <p:nvPr/>
        </p:nvSpPr>
        <p:spPr>
          <a:xfrm rot="-1507187" flipV="1">
            <a:off x="14884096" y="8264850"/>
            <a:ext cx="1042492" cy="372691"/>
          </a:xfrm>
          <a:custGeom>
            <a:avLst/>
            <a:gdLst/>
            <a:ahLst/>
            <a:cxnLst/>
            <a:rect l="l" t="t" r="r" b="b"/>
            <a:pathLst>
              <a:path w="1042492" h="372691">
                <a:moveTo>
                  <a:pt x="0" y="372691"/>
                </a:moveTo>
                <a:lnTo>
                  <a:pt x="1042492" y="372691"/>
                </a:lnTo>
                <a:lnTo>
                  <a:pt x="1042492" y="0"/>
                </a:lnTo>
                <a:lnTo>
                  <a:pt x="0" y="0"/>
                </a:lnTo>
                <a:lnTo>
                  <a:pt x="0" y="372691"/>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26" name="Freeform 26"/>
          <p:cNvSpPr/>
          <p:nvPr/>
        </p:nvSpPr>
        <p:spPr>
          <a:xfrm>
            <a:off x="7959892" y="2266400"/>
            <a:ext cx="32491" cy="6498200"/>
          </a:xfrm>
          <a:custGeom>
            <a:avLst/>
            <a:gdLst/>
            <a:ahLst/>
            <a:cxnLst/>
            <a:rect l="l" t="t" r="r" b="b"/>
            <a:pathLst>
              <a:path w="32491" h="6498200">
                <a:moveTo>
                  <a:pt x="0" y="0"/>
                </a:moveTo>
                <a:lnTo>
                  <a:pt x="32491" y="0"/>
                </a:lnTo>
                <a:lnTo>
                  <a:pt x="32491" y="6498200"/>
                </a:lnTo>
                <a:lnTo>
                  <a:pt x="0" y="6498200"/>
                </a:lnTo>
                <a:lnTo>
                  <a:pt x="0" y="0"/>
                </a:lnTo>
                <a:close/>
              </a:path>
            </a:pathLst>
          </a:custGeom>
          <a:blipFill>
            <a:blip>
              <a:extLst>
                <a:ext uri="{96DAC541-7B7A-43D3-8B79-37D633B846F1}">
                  <asvg:svgBlip xmlns:asvg="http://schemas.microsoft.com/office/drawing/2016/SVG/main" r:embed="rId6"/>
                </a:ext>
              </a:extLst>
            </a:blip>
            <a:stretch>
              <a:fillRect/>
            </a:stretch>
          </a:blipFill>
          <a:ln w="142875" cap="sq">
            <a:solidFill>
              <a:srgbClr val="000000"/>
            </a:solidFill>
            <a:prstDash val="solid"/>
            <a:miter/>
          </a:ln>
        </p:spPr>
        <p:txBody>
          <a:bodyPr/>
          <a:lstStyle/>
          <a:p>
            <a:endParaRPr lang="en-US"/>
          </a:p>
        </p:txBody>
      </p:sp>
      <p:grpSp>
        <p:nvGrpSpPr>
          <p:cNvPr id="27" name="Group 27"/>
          <p:cNvGrpSpPr/>
          <p:nvPr/>
        </p:nvGrpSpPr>
        <p:grpSpPr>
          <a:xfrm>
            <a:off x="9144000" y="2057400"/>
            <a:ext cx="7973199" cy="855684"/>
            <a:chOff x="0" y="0"/>
            <a:chExt cx="2099937" cy="225365"/>
          </a:xfrm>
        </p:grpSpPr>
        <p:sp>
          <p:nvSpPr>
            <p:cNvPr id="28" name="Freeform 28"/>
            <p:cNvSpPr/>
            <p:nvPr/>
          </p:nvSpPr>
          <p:spPr>
            <a:xfrm>
              <a:off x="0" y="0"/>
              <a:ext cx="2099937" cy="225365"/>
            </a:xfrm>
            <a:custGeom>
              <a:avLst/>
              <a:gdLst/>
              <a:ahLst/>
              <a:cxnLst/>
              <a:rect l="l" t="t" r="r" b="b"/>
              <a:pathLst>
                <a:path w="2099937" h="225365">
                  <a:moveTo>
                    <a:pt x="15536" y="0"/>
                  </a:moveTo>
                  <a:lnTo>
                    <a:pt x="2084401" y="0"/>
                  </a:lnTo>
                  <a:cubicBezTo>
                    <a:pt x="2092982" y="0"/>
                    <a:pt x="2099937" y="6956"/>
                    <a:pt x="2099937" y="15536"/>
                  </a:cubicBezTo>
                  <a:lnTo>
                    <a:pt x="2099937" y="209829"/>
                  </a:lnTo>
                  <a:cubicBezTo>
                    <a:pt x="2099937" y="213950"/>
                    <a:pt x="2098301" y="217901"/>
                    <a:pt x="2095387" y="220815"/>
                  </a:cubicBezTo>
                  <a:cubicBezTo>
                    <a:pt x="2092473" y="223728"/>
                    <a:pt x="2088522" y="225365"/>
                    <a:pt x="2084401" y="225365"/>
                  </a:cubicBezTo>
                  <a:lnTo>
                    <a:pt x="15536" y="225365"/>
                  </a:lnTo>
                  <a:cubicBezTo>
                    <a:pt x="6956" y="225365"/>
                    <a:pt x="0" y="218410"/>
                    <a:pt x="0" y="209829"/>
                  </a:cubicBezTo>
                  <a:lnTo>
                    <a:pt x="0" y="15536"/>
                  </a:lnTo>
                  <a:cubicBezTo>
                    <a:pt x="0" y="6956"/>
                    <a:pt x="6956" y="0"/>
                    <a:pt x="15536" y="0"/>
                  </a:cubicBezTo>
                  <a:close/>
                </a:path>
              </a:pathLst>
            </a:custGeom>
            <a:solidFill>
              <a:srgbClr val="38B6FF"/>
            </a:solidFill>
            <a:ln w="19050" cap="sq">
              <a:solidFill>
                <a:srgbClr val="000000"/>
              </a:solidFill>
              <a:prstDash val="solid"/>
              <a:miter/>
            </a:ln>
          </p:spPr>
          <p:txBody>
            <a:bodyPr/>
            <a:lstStyle/>
            <a:p>
              <a:endParaRPr lang="en-US"/>
            </a:p>
          </p:txBody>
        </p:sp>
        <p:sp>
          <p:nvSpPr>
            <p:cNvPr id="29" name="TextBox 29"/>
            <p:cNvSpPr txBox="1"/>
            <p:nvPr/>
          </p:nvSpPr>
          <p:spPr>
            <a:xfrm>
              <a:off x="0" y="-57150"/>
              <a:ext cx="2099937" cy="282515"/>
            </a:xfrm>
            <a:prstGeom prst="rect">
              <a:avLst/>
            </a:prstGeom>
          </p:spPr>
          <p:txBody>
            <a:bodyPr lIns="50800" tIns="50800" rIns="50800" bIns="50800" rtlCol="0" anchor="ctr"/>
            <a:lstStyle/>
            <a:p>
              <a:pPr algn="ctr">
                <a:lnSpc>
                  <a:spcPts val="1960"/>
                </a:lnSpc>
              </a:pPr>
              <a:endParaRPr/>
            </a:p>
          </p:txBody>
        </p:sp>
      </p:grpSp>
      <p:sp>
        <p:nvSpPr>
          <p:cNvPr id="30" name="Freeform 30"/>
          <p:cNvSpPr/>
          <p:nvPr/>
        </p:nvSpPr>
        <p:spPr>
          <a:xfrm>
            <a:off x="16505567" y="6985278"/>
            <a:ext cx="2068537" cy="1264393"/>
          </a:xfrm>
          <a:custGeom>
            <a:avLst/>
            <a:gdLst/>
            <a:ahLst/>
            <a:cxnLst/>
            <a:rect l="l" t="t" r="r" b="b"/>
            <a:pathLst>
              <a:path w="2068537" h="1264393">
                <a:moveTo>
                  <a:pt x="0" y="0"/>
                </a:moveTo>
                <a:lnTo>
                  <a:pt x="2068537" y="0"/>
                </a:lnTo>
                <a:lnTo>
                  <a:pt x="2068537" y="1264393"/>
                </a:lnTo>
                <a:lnTo>
                  <a:pt x="0" y="1264393"/>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31" name="TextBox 31"/>
          <p:cNvSpPr txBox="1"/>
          <p:nvPr/>
        </p:nvSpPr>
        <p:spPr>
          <a:xfrm>
            <a:off x="2752518" y="9591295"/>
            <a:ext cx="1724348" cy="531587"/>
          </a:xfrm>
          <a:prstGeom prst="rect">
            <a:avLst/>
          </a:prstGeom>
        </p:spPr>
        <p:txBody>
          <a:bodyPr lIns="0" tIns="0" rIns="0" bIns="0" rtlCol="0" anchor="t">
            <a:spAutoFit/>
          </a:bodyPr>
          <a:lstStyle/>
          <a:p>
            <a:pPr algn="ctr">
              <a:lnSpc>
                <a:spcPts val="4404"/>
              </a:lnSpc>
            </a:pPr>
            <a:r>
              <a:rPr lang="en-US" sz="3145">
                <a:solidFill>
                  <a:srgbClr val="FFFFFF"/>
                </a:solidFill>
                <a:latin typeface="League Spartan"/>
                <a:ea typeface="League Spartan"/>
                <a:cs typeface="League Spartan"/>
                <a:sym typeface="League Spartan"/>
              </a:rPr>
              <a:t>CH 29:</a:t>
            </a:r>
          </a:p>
        </p:txBody>
      </p:sp>
      <p:sp>
        <p:nvSpPr>
          <p:cNvPr id="32" name="TextBox 32"/>
          <p:cNvSpPr txBox="1"/>
          <p:nvPr/>
        </p:nvSpPr>
        <p:spPr>
          <a:xfrm>
            <a:off x="4781666" y="9515095"/>
            <a:ext cx="4911099" cy="607788"/>
          </a:xfrm>
          <a:prstGeom prst="rect">
            <a:avLst/>
          </a:prstGeom>
        </p:spPr>
        <p:txBody>
          <a:bodyPr lIns="0" tIns="0" rIns="0" bIns="0" rtlCol="0" anchor="t">
            <a:spAutoFit/>
          </a:bodyPr>
          <a:lstStyle/>
          <a:p>
            <a:pPr algn="l">
              <a:lnSpc>
                <a:spcPts val="4404"/>
              </a:lnSpc>
              <a:spcBef>
                <a:spcPct val="0"/>
              </a:spcBef>
            </a:pPr>
            <a:r>
              <a:rPr lang="en-US" sz="3145" b="1" i="1">
                <a:solidFill>
                  <a:srgbClr val="FFFFFF"/>
                </a:solidFill>
                <a:latin typeface="Calibri (MS) Bold Italics"/>
                <a:ea typeface="Calibri (MS) Bold Italics"/>
                <a:cs typeface="Calibri (MS) Bold Italics"/>
                <a:sym typeface="Calibri (MS) Bold Italics"/>
              </a:rPr>
              <a:t>LO 3.3</a:t>
            </a:r>
            <a:r>
              <a:rPr lang="en-US" sz="3145" i="1">
                <a:solidFill>
                  <a:srgbClr val="FFFFFF"/>
                </a:solidFill>
                <a:latin typeface="Calibri (MS) Italics"/>
                <a:ea typeface="Calibri (MS) Italics"/>
                <a:cs typeface="Calibri (MS) Italics"/>
                <a:sym typeface="Calibri (MS) Italics"/>
              </a:rPr>
              <a:t>: Demand &amp; Supply</a:t>
            </a:r>
          </a:p>
        </p:txBody>
      </p:sp>
      <p:sp>
        <p:nvSpPr>
          <p:cNvPr id="33" name="TextBox 33"/>
          <p:cNvSpPr txBox="1"/>
          <p:nvPr/>
        </p:nvSpPr>
        <p:spPr>
          <a:xfrm>
            <a:off x="0" y="9591295"/>
            <a:ext cx="2567934" cy="531587"/>
          </a:xfrm>
          <a:prstGeom prst="rect">
            <a:avLst/>
          </a:prstGeom>
        </p:spPr>
        <p:txBody>
          <a:bodyPr lIns="0" tIns="0" rIns="0" bIns="0" rtlCol="0" anchor="t">
            <a:spAutoFit/>
          </a:bodyPr>
          <a:lstStyle/>
          <a:p>
            <a:pPr algn="ctr">
              <a:lnSpc>
                <a:spcPts val="4404"/>
              </a:lnSpc>
            </a:pPr>
            <a:r>
              <a:rPr lang="en-US" sz="3145">
                <a:solidFill>
                  <a:srgbClr val="FFFFFF"/>
                </a:solidFill>
                <a:latin typeface="League Spartan"/>
                <a:ea typeface="League Spartan"/>
                <a:cs typeface="League Spartan"/>
                <a:sym typeface="League Spartan"/>
              </a:rPr>
              <a:t>STRAND 3</a:t>
            </a:r>
          </a:p>
        </p:txBody>
      </p:sp>
      <p:sp>
        <p:nvSpPr>
          <p:cNvPr id="34" name="TextBox 34"/>
          <p:cNvSpPr txBox="1"/>
          <p:nvPr/>
        </p:nvSpPr>
        <p:spPr>
          <a:xfrm>
            <a:off x="8301588" y="5434735"/>
            <a:ext cx="1740136" cy="1163320"/>
          </a:xfrm>
          <a:prstGeom prst="rect">
            <a:avLst/>
          </a:prstGeom>
        </p:spPr>
        <p:txBody>
          <a:bodyPr lIns="0" tIns="0" rIns="0" bIns="0" rtlCol="0" anchor="t">
            <a:spAutoFit/>
          </a:bodyPr>
          <a:lstStyle/>
          <a:p>
            <a:pPr algn="l">
              <a:lnSpc>
                <a:spcPts val="3079"/>
              </a:lnSpc>
            </a:pPr>
            <a:r>
              <a:rPr lang="en-US" sz="2199">
                <a:solidFill>
                  <a:srgbClr val="203D48"/>
                </a:solidFill>
                <a:latin typeface="League Spartan"/>
                <a:ea typeface="League Spartan"/>
                <a:cs typeface="League Spartan"/>
                <a:sym typeface="League Spartan"/>
              </a:rPr>
              <a:t>Prices are shown on the y-axis</a:t>
            </a:r>
          </a:p>
        </p:txBody>
      </p:sp>
      <p:sp>
        <p:nvSpPr>
          <p:cNvPr id="35" name="TextBox 35"/>
          <p:cNvSpPr txBox="1"/>
          <p:nvPr/>
        </p:nvSpPr>
        <p:spPr>
          <a:xfrm>
            <a:off x="1028700" y="2180679"/>
            <a:ext cx="6561527" cy="1819712"/>
          </a:xfrm>
          <a:prstGeom prst="rect">
            <a:avLst/>
          </a:prstGeom>
        </p:spPr>
        <p:txBody>
          <a:bodyPr lIns="0" tIns="0" rIns="0" bIns="0" rtlCol="0" anchor="t">
            <a:spAutoFit/>
          </a:bodyPr>
          <a:lstStyle/>
          <a:p>
            <a:pPr algn="l">
              <a:lnSpc>
                <a:spcPts val="3650"/>
              </a:lnSpc>
            </a:pPr>
            <a:r>
              <a:rPr lang="en-US" sz="2607">
                <a:solidFill>
                  <a:srgbClr val="203C48"/>
                </a:solidFill>
                <a:latin typeface="Garet"/>
                <a:ea typeface="Garet"/>
                <a:cs typeface="Garet"/>
                <a:sym typeface="Garet"/>
              </a:rPr>
              <a:t>Let’s use the data below about the quantity demanded and supplied of cakes at different prices to plot the market and find the equilibrium.</a:t>
            </a:r>
          </a:p>
        </p:txBody>
      </p:sp>
      <p:sp>
        <p:nvSpPr>
          <p:cNvPr id="36" name="TextBox 36"/>
          <p:cNvSpPr txBox="1"/>
          <p:nvPr/>
        </p:nvSpPr>
        <p:spPr>
          <a:xfrm>
            <a:off x="9692764" y="2289868"/>
            <a:ext cx="7602127" cy="396240"/>
          </a:xfrm>
          <a:prstGeom prst="rect">
            <a:avLst/>
          </a:prstGeom>
        </p:spPr>
        <p:txBody>
          <a:bodyPr lIns="0" tIns="0" rIns="0" bIns="0" rtlCol="0" anchor="t">
            <a:spAutoFit/>
          </a:bodyPr>
          <a:lstStyle/>
          <a:p>
            <a:pPr algn="l">
              <a:lnSpc>
                <a:spcPts val="3359"/>
              </a:lnSpc>
            </a:pPr>
            <a:r>
              <a:rPr lang="en-US" sz="2400" b="1">
                <a:solidFill>
                  <a:srgbClr val="FFFFFF"/>
                </a:solidFill>
                <a:latin typeface="Garet Bold"/>
                <a:ea typeface="Garet Bold"/>
                <a:cs typeface="Garet Bold"/>
                <a:sym typeface="Garet Bold"/>
              </a:rPr>
              <a:t>STEP 1: LABEL THE TITLE AND AXES CLEARLY</a:t>
            </a:r>
          </a:p>
        </p:txBody>
      </p:sp>
      <p:pic>
        <p:nvPicPr>
          <p:cNvPr id="38" name="Picture 37" descr="A diagram of a market&#10;&#10;AI-generated content may be incorrect.">
            <a:extLst>
              <a:ext uri="{FF2B5EF4-FFF2-40B4-BE49-F238E27FC236}">
                <a16:creationId xmlns:a16="http://schemas.microsoft.com/office/drawing/2014/main" id="{BF8D63B8-E09D-7ACB-E3BF-1A207A79011E}"/>
              </a:ext>
            </a:extLst>
          </p:cNvPr>
          <p:cNvPicPr>
            <a:picLocks noChangeAspect="1"/>
          </p:cNvPicPr>
          <p:nvPr/>
        </p:nvPicPr>
        <p:blipFill>
          <a:blip r:embed="rId8">
            <a:extLst>
              <a:ext uri="{28A0092B-C50C-407E-A947-70E740481C1C}">
                <a14:useLocalDpi xmlns:a14="http://schemas.microsoft.com/office/drawing/2010/main" val="0"/>
              </a:ext>
            </a:extLst>
          </a:blip>
          <a:srcRect l="2926" t="41328" r="58482" b="12707"/>
          <a:stretch>
            <a:fillRect/>
          </a:stretch>
        </p:blipFill>
        <p:spPr>
          <a:xfrm>
            <a:off x="1015253" y="4444162"/>
            <a:ext cx="5980939" cy="4007033"/>
          </a:xfrm>
          <a:prstGeom prst="rect">
            <a:avLst/>
          </a:prstGeom>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Picture 33" descr="A diagram of a market&#10;&#10;AI-generated content may be incorrect.">
            <a:extLst>
              <a:ext uri="{FF2B5EF4-FFF2-40B4-BE49-F238E27FC236}">
                <a16:creationId xmlns:a16="http://schemas.microsoft.com/office/drawing/2014/main" id="{51F494DF-4372-EB53-34C3-A66F58895D70}"/>
              </a:ext>
            </a:extLst>
          </p:cNvPr>
          <p:cNvPicPr>
            <a:picLocks noChangeAspect="1"/>
          </p:cNvPicPr>
          <p:nvPr/>
        </p:nvPicPr>
        <p:blipFill>
          <a:blip r:embed="rId2">
            <a:extLst>
              <a:ext uri="{28A0092B-C50C-407E-A947-70E740481C1C}">
                <a14:useLocalDpi xmlns:a14="http://schemas.microsoft.com/office/drawing/2010/main" val="0"/>
              </a:ext>
            </a:extLst>
          </a:blip>
          <a:srcRect l="2926" t="41328" r="58482" b="12707"/>
          <a:stretch>
            <a:fillRect/>
          </a:stretch>
        </p:blipFill>
        <p:spPr>
          <a:xfrm>
            <a:off x="1015253" y="4444162"/>
            <a:ext cx="5980939" cy="4007033"/>
          </a:xfrm>
          <a:prstGeom prst="rect">
            <a:avLst/>
          </a:prstGeom>
        </p:spPr>
      </p:pic>
      <p:grpSp>
        <p:nvGrpSpPr>
          <p:cNvPr id="2" name="Group 2"/>
          <p:cNvGrpSpPr/>
          <p:nvPr/>
        </p:nvGrpSpPr>
        <p:grpSpPr>
          <a:xfrm rot="-5400000">
            <a:off x="9968777" y="1967777"/>
            <a:ext cx="802671" cy="15835774"/>
            <a:chOff x="0" y="0"/>
            <a:chExt cx="182880" cy="3608017"/>
          </a:xfrm>
        </p:grpSpPr>
        <p:sp>
          <p:nvSpPr>
            <p:cNvPr id="3" name="Freeform 3"/>
            <p:cNvSpPr/>
            <p:nvPr/>
          </p:nvSpPr>
          <p:spPr>
            <a:xfrm>
              <a:off x="0" y="0"/>
              <a:ext cx="182880" cy="3608017"/>
            </a:xfrm>
            <a:custGeom>
              <a:avLst/>
              <a:gdLst/>
              <a:ahLst/>
              <a:cxnLst/>
              <a:rect l="l" t="t" r="r" b="b"/>
              <a:pathLst>
                <a:path w="182880" h="3608017">
                  <a:moveTo>
                    <a:pt x="0" y="0"/>
                  </a:moveTo>
                  <a:lnTo>
                    <a:pt x="182880" y="0"/>
                  </a:lnTo>
                  <a:lnTo>
                    <a:pt x="182880" y="3608017"/>
                  </a:lnTo>
                  <a:lnTo>
                    <a:pt x="0" y="3608017"/>
                  </a:lnTo>
                  <a:close/>
                </a:path>
              </a:pathLst>
            </a:custGeom>
            <a:solidFill>
              <a:srgbClr val="203D48"/>
            </a:solidFill>
          </p:spPr>
          <p:txBody>
            <a:bodyPr/>
            <a:lstStyle/>
            <a:p>
              <a:endParaRPr lang="en-US"/>
            </a:p>
          </p:txBody>
        </p:sp>
        <p:sp>
          <p:nvSpPr>
            <p:cNvPr id="4" name="TextBox 4"/>
            <p:cNvSpPr txBox="1"/>
            <p:nvPr/>
          </p:nvSpPr>
          <p:spPr>
            <a:xfrm>
              <a:off x="0" y="-57150"/>
              <a:ext cx="182880" cy="3665167"/>
            </a:xfrm>
            <a:prstGeom prst="rect">
              <a:avLst/>
            </a:prstGeom>
          </p:spPr>
          <p:txBody>
            <a:bodyPr lIns="50800" tIns="50800" rIns="50800" bIns="50800" rtlCol="0" anchor="ctr"/>
            <a:lstStyle/>
            <a:p>
              <a:pPr algn="ctr">
                <a:lnSpc>
                  <a:spcPts val="1960"/>
                </a:lnSpc>
              </a:pPr>
              <a:endParaRPr/>
            </a:p>
          </p:txBody>
        </p:sp>
      </p:grpSp>
      <p:grpSp>
        <p:nvGrpSpPr>
          <p:cNvPr id="5" name="Group 5"/>
          <p:cNvGrpSpPr/>
          <p:nvPr/>
        </p:nvGrpSpPr>
        <p:grpSpPr>
          <a:xfrm rot="-5400000">
            <a:off x="824777" y="8659552"/>
            <a:ext cx="802671" cy="2452226"/>
            <a:chOff x="0" y="0"/>
            <a:chExt cx="182880" cy="558714"/>
          </a:xfrm>
        </p:grpSpPr>
        <p:sp>
          <p:nvSpPr>
            <p:cNvPr id="6" name="Freeform 6"/>
            <p:cNvSpPr/>
            <p:nvPr/>
          </p:nvSpPr>
          <p:spPr>
            <a:xfrm>
              <a:off x="0" y="0"/>
              <a:ext cx="182880" cy="558714"/>
            </a:xfrm>
            <a:custGeom>
              <a:avLst/>
              <a:gdLst/>
              <a:ahLst/>
              <a:cxnLst/>
              <a:rect l="l" t="t" r="r" b="b"/>
              <a:pathLst>
                <a:path w="182880" h="558714">
                  <a:moveTo>
                    <a:pt x="0" y="0"/>
                  </a:moveTo>
                  <a:lnTo>
                    <a:pt x="182880" y="0"/>
                  </a:lnTo>
                  <a:lnTo>
                    <a:pt x="182880" y="558714"/>
                  </a:lnTo>
                  <a:lnTo>
                    <a:pt x="0" y="558714"/>
                  </a:lnTo>
                  <a:close/>
                </a:path>
              </a:pathLst>
            </a:custGeom>
            <a:solidFill>
              <a:srgbClr val="38B6FF"/>
            </a:solidFill>
          </p:spPr>
          <p:txBody>
            <a:bodyPr/>
            <a:lstStyle/>
            <a:p>
              <a:endParaRPr lang="en-US"/>
            </a:p>
          </p:txBody>
        </p:sp>
        <p:sp>
          <p:nvSpPr>
            <p:cNvPr id="7" name="TextBox 7"/>
            <p:cNvSpPr txBox="1"/>
            <p:nvPr/>
          </p:nvSpPr>
          <p:spPr>
            <a:xfrm>
              <a:off x="0" y="-57150"/>
              <a:ext cx="182880" cy="615864"/>
            </a:xfrm>
            <a:prstGeom prst="rect">
              <a:avLst/>
            </a:prstGeom>
          </p:spPr>
          <p:txBody>
            <a:bodyPr lIns="50800" tIns="50800" rIns="50800" bIns="50800" rtlCol="0" anchor="ctr"/>
            <a:lstStyle/>
            <a:p>
              <a:pPr algn="ctr">
                <a:lnSpc>
                  <a:spcPts val="1960"/>
                </a:lnSpc>
              </a:pPr>
              <a:endParaRPr/>
            </a:p>
          </p:txBody>
        </p:sp>
      </p:grpSp>
      <p:sp>
        <p:nvSpPr>
          <p:cNvPr id="8" name="Freeform 8"/>
          <p:cNvSpPr/>
          <p:nvPr/>
        </p:nvSpPr>
        <p:spPr>
          <a:xfrm rot="-597275">
            <a:off x="-3368911" y="-2959270"/>
            <a:ext cx="4075990" cy="4075990"/>
          </a:xfrm>
          <a:custGeom>
            <a:avLst/>
            <a:gdLst/>
            <a:ahLst/>
            <a:cxnLst/>
            <a:rect l="l" t="t" r="r" b="b"/>
            <a:pathLst>
              <a:path w="4075990" h="4075990">
                <a:moveTo>
                  <a:pt x="0" y="0"/>
                </a:moveTo>
                <a:lnTo>
                  <a:pt x="4075990" y="0"/>
                </a:lnTo>
                <a:lnTo>
                  <a:pt x="4075990" y="4075989"/>
                </a:lnTo>
                <a:lnTo>
                  <a:pt x="0" y="407598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9" name="Group 9"/>
          <p:cNvGrpSpPr/>
          <p:nvPr/>
        </p:nvGrpSpPr>
        <p:grpSpPr>
          <a:xfrm rot="-5400000">
            <a:off x="16670603" y="-571804"/>
            <a:ext cx="893192" cy="2170151"/>
            <a:chOff x="0" y="0"/>
            <a:chExt cx="1190923" cy="2893535"/>
          </a:xfrm>
        </p:grpSpPr>
        <p:grpSp>
          <p:nvGrpSpPr>
            <p:cNvPr id="10" name="Group 10"/>
            <p:cNvGrpSpPr/>
            <p:nvPr/>
          </p:nvGrpSpPr>
          <p:grpSpPr>
            <a:xfrm>
              <a:off x="141517" y="2519095"/>
              <a:ext cx="1028813" cy="374440"/>
              <a:chOff x="0" y="0"/>
              <a:chExt cx="1886901" cy="686745"/>
            </a:xfrm>
          </p:grpSpPr>
          <p:sp>
            <p:nvSpPr>
              <p:cNvPr id="11" name="Freeform 11"/>
              <p:cNvSpPr/>
              <p:nvPr/>
            </p:nvSpPr>
            <p:spPr>
              <a:xfrm>
                <a:off x="0" y="0"/>
                <a:ext cx="1886901" cy="686745"/>
              </a:xfrm>
              <a:custGeom>
                <a:avLst/>
                <a:gdLst/>
                <a:ahLst/>
                <a:cxnLst/>
                <a:rect l="l" t="t" r="r" b="b"/>
                <a:pathLst>
                  <a:path w="1886901" h="686745">
                    <a:moveTo>
                      <a:pt x="343372" y="0"/>
                    </a:moveTo>
                    <a:lnTo>
                      <a:pt x="1543529" y="0"/>
                    </a:lnTo>
                    <a:cubicBezTo>
                      <a:pt x="1733168" y="0"/>
                      <a:pt x="1886901" y="153733"/>
                      <a:pt x="1886901" y="343372"/>
                    </a:cubicBezTo>
                    <a:lnTo>
                      <a:pt x="1886901" y="343372"/>
                    </a:lnTo>
                    <a:cubicBezTo>
                      <a:pt x="1886901" y="533012"/>
                      <a:pt x="1733168" y="686745"/>
                      <a:pt x="1543529" y="686745"/>
                    </a:cubicBezTo>
                    <a:lnTo>
                      <a:pt x="343372" y="686745"/>
                    </a:lnTo>
                    <a:cubicBezTo>
                      <a:pt x="153733" y="686745"/>
                      <a:pt x="0" y="533012"/>
                      <a:pt x="0" y="343372"/>
                    </a:cubicBezTo>
                    <a:lnTo>
                      <a:pt x="0" y="343372"/>
                    </a:lnTo>
                    <a:cubicBezTo>
                      <a:pt x="0" y="153733"/>
                      <a:pt x="153733" y="0"/>
                      <a:pt x="343372" y="0"/>
                    </a:cubicBezTo>
                    <a:close/>
                  </a:path>
                </a:pathLst>
              </a:custGeom>
              <a:solidFill>
                <a:srgbClr val="94E3FF"/>
              </a:solidFill>
              <a:ln cap="rnd">
                <a:noFill/>
                <a:prstDash val="solid"/>
                <a:round/>
              </a:ln>
            </p:spPr>
            <p:txBody>
              <a:bodyPr/>
              <a:lstStyle/>
              <a:p>
                <a:endParaRPr lang="en-US"/>
              </a:p>
            </p:txBody>
          </p:sp>
          <p:sp>
            <p:nvSpPr>
              <p:cNvPr id="12" name="TextBox 12"/>
              <p:cNvSpPr txBox="1"/>
              <p:nvPr/>
            </p:nvSpPr>
            <p:spPr>
              <a:xfrm>
                <a:off x="0" y="-9525"/>
                <a:ext cx="1886901" cy="696270"/>
              </a:xfrm>
              <a:prstGeom prst="rect">
                <a:avLst/>
              </a:prstGeom>
            </p:spPr>
            <p:txBody>
              <a:bodyPr lIns="50800" tIns="50800" rIns="50800" bIns="50800" rtlCol="0" anchor="ctr"/>
              <a:lstStyle/>
              <a:p>
                <a:pPr algn="ctr">
                  <a:lnSpc>
                    <a:spcPts val="308"/>
                  </a:lnSpc>
                </a:pPr>
                <a:endParaRPr/>
              </a:p>
            </p:txBody>
          </p:sp>
        </p:grpSp>
        <p:sp>
          <p:nvSpPr>
            <p:cNvPr id="13" name="TextBox 13"/>
            <p:cNvSpPr txBox="1"/>
            <p:nvPr/>
          </p:nvSpPr>
          <p:spPr>
            <a:xfrm>
              <a:off x="441088" y="2698700"/>
              <a:ext cx="429671" cy="150386"/>
            </a:xfrm>
            <a:prstGeom prst="rect">
              <a:avLst/>
            </a:prstGeom>
          </p:spPr>
          <p:txBody>
            <a:bodyPr lIns="0" tIns="0" rIns="0" bIns="0" rtlCol="0" anchor="t">
              <a:spAutoFit/>
            </a:bodyPr>
            <a:lstStyle/>
            <a:p>
              <a:pPr algn="ctr">
                <a:lnSpc>
                  <a:spcPts val="581"/>
                </a:lnSpc>
              </a:pPr>
              <a:r>
                <a:rPr lang="en-US" sz="1163">
                  <a:solidFill>
                    <a:srgbClr val="203D48"/>
                  </a:solidFill>
                  <a:latin typeface="League Spartan"/>
                  <a:ea typeface="League Spartan"/>
                  <a:cs typeface="League Spartan"/>
                  <a:sym typeface="League Spartan"/>
                </a:rPr>
                <a:t>HUB</a:t>
              </a:r>
            </a:p>
          </p:txBody>
        </p:sp>
        <p:sp>
          <p:nvSpPr>
            <p:cNvPr id="14" name="TextBox 14"/>
            <p:cNvSpPr txBox="1"/>
            <p:nvPr/>
          </p:nvSpPr>
          <p:spPr>
            <a:xfrm rot="5400000">
              <a:off x="-972822" y="972822"/>
              <a:ext cx="2485990" cy="540345"/>
            </a:xfrm>
            <a:prstGeom prst="rect">
              <a:avLst/>
            </a:prstGeom>
          </p:spPr>
          <p:txBody>
            <a:bodyPr lIns="0" tIns="0" rIns="0" bIns="0" rtlCol="0" anchor="t">
              <a:spAutoFit/>
            </a:bodyPr>
            <a:lstStyle/>
            <a:p>
              <a:pPr algn="ctr">
                <a:lnSpc>
                  <a:spcPts val="2752"/>
                </a:lnSpc>
              </a:pPr>
              <a:r>
                <a:rPr lang="en-US" sz="3127" spc="-200">
                  <a:solidFill>
                    <a:srgbClr val="203D48"/>
                  </a:solidFill>
                  <a:latin typeface="League Spartan"/>
                  <a:ea typeface="League Spartan"/>
                  <a:cs typeface="League Spartan"/>
                  <a:sym typeface="League Spartan"/>
                </a:rPr>
                <a:t>BUSINESS</a:t>
              </a:r>
            </a:p>
          </p:txBody>
        </p:sp>
        <p:sp>
          <p:nvSpPr>
            <p:cNvPr id="15" name="TextBox 15"/>
            <p:cNvSpPr txBox="1"/>
            <p:nvPr/>
          </p:nvSpPr>
          <p:spPr>
            <a:xfrm rot="5400000">
              <a:off x="-511064" y="994145"/>
              <a:ext cx="2522727" cy="622797"/>
            </a:xfrm>
            <a:prstGeom prst="rect">
              <a:avLst/>
            </a:prstGeom>
          </p:spPr>
          <p:txBody>
            <a:bodyPr lIns="0" tIns="0" rIns="0" bIns="0" rtlCol="0" anchor="t">
              <a:spAutoFit/>
            </a:bodyPr>
            <a:lstStyle/>
            <a:p>
              <a:pPr algn="l">
                <a:lnSpc>
                  <a:spcPts val="3194"/>
                </a:lnSpc>
              </a:pPr>
              <a:r>
                <a:rPr lang="en-US" sz="3630" spc="-232">
                  <a:solidFill>
                    <a:srgbClr val="203D48"/>
                  </a:solidFill>
                  <a:latin typeface="League Spartan"/>
                  <a:ea typeface="League Spartan"/>
                  <a:cs typeface="League Spartan"/>
                  <a:sym typeface="League Spartan"/>
                </a:rPr>
                <a:t>JC</a:t>
              </a:r>
            </a:p>
          </p:txBody>
        </p:sp>
        <p:sp>
          <p:nvSpPr>
            <p:cNvPr id="16" name="Freeform 16"/>
            <p:cNvSpPr/>
            <p:nvPr/>
          </p:nvSpPr>
          <p:spPr>
            <a:xfrm rot="5400000">
              <a:off x="244242" y="1424020"/>
              <a:ext cx="1379498" cy="513863"/>
            </a:xfrm>
            <a:custGeom>
              <a:avLst/>
              <a:gdLst/>
              <a:ahLst/>
              <a:cxnLst/>
              <a:rect l="l" t="t" r="r" b="b"/>
              <a:pathLst>
                <a:path w="1379498" h="513863">
                  <a:moveTo>
                    <a:pt x="0" y="0"/>
                  </a:moveTo>
                  <a:lnTo>
                    <a:pt x="1379498" y="0"/>
                  </a:lnTo>
                  <a:lnTo>
                    <a:pt x="1379498" y="513863"/>
                  </a:lnTo>
                  <a:lnTo>
                    <a:pt x="0" y="513863"/>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grpSp>
      <p:sp>
        <p:nvSpPr>
          <p:cNvPr id="17" name="Freeform 17"/>
          <p:cNvSpPr/>
          <p:nvPr/>
        </p:nvSpPr>
        <p:spPr>
          <a:xfrm>
            <a:off x="7959892" y="2266400"/>
            <a:ext cx="32491" cy="6498200"/>
          </a:xfrm>
          <a:custGeom>
            <a:avLst/>
            <a:gdLst/>
            <a:ahLst/>
            <a:cxnLst/>
            <a:rect l="l" t="t" r="r" b="b"/>
            <a:pathLst>
              <a:path w="32491" h="6498200">
                <a:moveTo>
                  <a:pt x="0" y="0"/>
                </a:moveTo>
                <a:lnTo>
                  <a:pt x="32491" y="0"/>
                </a:lnTo>
                <a:lnTo>
                  <a:pt x="32491" y="6498200"/>
                </a:lnTo>
                <a:lnTo>
                  <a:pt x="0" y="6498200"/>
                </a:lnTo>
                <a:lnTo>
                  <a:pt x="0" y="0"/>
                </a:lnTo>
                <a:close/>
              </a:path>
            </a:pathLst>
          </a:custGeom>
          <a:blipFill>
            <a:blip>
              <a:extLst>
                <a:ext uri="{96DAC541-7B7A-43D3-8B79-37D633B846F1}">
                  <asvg:svgBlip xmlns:asvg="http://schemas.microsoft.com/office/drawing/2016/SVG/main" r:embed="rId5"/>
                </a:ext>
              </a:extLst>
            </a:blip>
            <a:stretch>
              <a:fillRect/>
            </a:stretch>
          </a:blipFill>
          <a:ln w="142875" cap="sq">
            <a:solidFill>
              <a:srgbClr val="000000"/>
            </a:solidFill>
            <a:prstDash val="solid"/>
            <a:miter/>
          </a:ln>
        </p:spPr>
        <p:txBody>
          <a:bodyPr/>
          <a:lstStyle/>
          <a:p>
            <a:endParaRPr lang="en-US"/>
          </a:p>
        </p:txBody>
      </p:sp>
      <p:grpSp>
        <p:nvGrpSpPr>
          <p:cNvPr id="18" name="Group 18"/>
          <p:cNvGrpSpPr/>
          <p:nvPr/>
        </p:nvGrpSpPr>
        <p:grpSpPr>
          <a:xfrm>
            <a:off x="9144000" y="2057400"/>
            <a:ext cx="7973199" cy="1282176"/>
            <a:chOff x="0" y="0"/>
            <a:chExt cx="2099937" cy="337692"/>
          </a:xfrm>
        </p:grpSpPr>
        <p:sp>
          <p:nvSpPr>
            <p:cNvPr id="19" name="Freeform 19"/>
            <p:cNvSpPr/>
            <p:nvPr/>
          </p:nvSpPr>
          <p:spPr>
            <a:xfrm>
              <a:off x="0" y="0"/>
              <a:ext cx="2099937" cy="337692"/>
            </a:xfrm>
            <a:custGeom>
              <a:avLst/>
              <a:gdLst/>
              <a:ahLst/>
              <a:cxnLst/>
              <a:rect l="l" t="t" r="r" b="b"/>
              <a:pathLst>
                <a:path w="2099937" h="337692">
                  <a:moveTo>
                    <a:pt x="15536" y="0"/>
                  </a:moveTo>
                  <a:lnTo>
                    <a:pt x="2084401" y="0"/>
                  </a:lnTo>
                  <a:cubicBezTo>
                    <a:pt x="2092982" y="0"/>
                    <a:pt x="2099937" y="6956"/>
                    <a:pt x="2099937" y="15536"/>
                  </a:cubicBezTo>
                  <a:lnTo>
                    <a:pt x="2099937" y="322157"/>
                  </a:lnTo>
                  <a:cubicBezTo>
                    <a:pt x="2099937" y="330737"/>
                    <a:pt x="2092982" y="337692"/>
                    <a:pt x="2084401" y="337692"/>
                  </a:cubicBezTo>
                  <a:lnTo>
                    <a:pt x="15536" y="337692"/>
                  </a:lnTo>
                  <a:cubicBezTo>
                    <a:pt x="6956" y="337692"/>
                    <a:pt x="0" y="330737"/>
                    <a:pt x="0" y="322157"/>
                  </a:cubicBezTo>
                  <a:lnTo>
                    <a:pt x="0" y="15536"/>
                  </a:lnTo>
                  <a:cubicBezTo>
                    <a:pt x="0" y="6956"/>
                    <a:pt x="6956" y="0"/>
                    <a:pt x="15536" y="0"/>
                  </a:cubicBezTo>
                  <a:close/>
                </a:path>
              </a:pathLst>
            </a:custGeom>
            <a:solidFill>
              <a:srgbClr val="38B6FF"/>
            </a:solidFill>
            <a:ln w="19050" cap="sq">
              <a:solidFill>
                <a:srgbClr val="000000"/>
              </a:solidFill>
              <a:prstDash val="solid"/>
              <a:miter/>
            </a:ln>
          </p:spPr>
          <p:txBody>
            <a:bodyPr/>
            <a:lstStyle/>
            <a:p>
              <a:endParaRPr lang="en-US"/>
            </a:p>
          </p:txBody>
        </p:sp>
        <p:sp>
          <p:nvSpPr>
            <p:cNvPr id="20" name="TextBox 20"/>
            <p:cNvSpPr txBox="1"/>
            <p:nvPr/>
          </p:nvSpPr>
          <p:spPr>
            <a:xfrm>
              <a:off x="0" y="-57150"/>
              <a:ext cx="2099937" cy="394842"/>
            </a:xfrm>
            <a:prstGeom prst="rect">
              <a:avLst/>
            </a:prstGeom>
          </p:spPr>
          <p:txBody>
            <a:bodyPr lIns="50800" tIns="50800" rIns="50800" bIns="50800" rtlCol="0" anchor="ctr"/>
            <a:lstStyle/>
            <a:p>
              <a:pPr algn="ctr">
                <a:lnSpc>
                  <a:spcPts val="1960"/>
                </a:lnSpc>
              </a:pPr>
              <a:endParaRPr/>
            </a:p>
          </p:txBody>
        </p:sp>
      </p:grpSp>
      <p:sp>
        <p:nvSpPr>
          <p:cNvPr id="21" name="Freeform 21"/>
          <p:cNvSpPr/>
          <p:nvPr/>
        </p:nvSpPr>
        <p:spPr>
          <a:xfrm>
            <a:off x="8141396" y="4008459"/>
            <a:ext cx="9547289" cy="5191338"/>
          </a:xfrm>
          <a:custGeom>
            <a:avLst/>
            <a:gdLst/>
            <a:ahLst/>
            <a:cxnLst/>
            <a:rect l="l" t="t" r="r" b="b"/>
            <a:pathLst>
              <a:path w="9547289" h="5191338">
                <a:moveTo>
                  <a:pt x="0" y="0"/>
                </a:moveTo>
                <a:lnTo>
                  <a:pt x="9547288" y="0"/>
                </a:lnTo>
                <a:lnTo>
                  <a:pt x="9547288" y="5191338"/>
                </a:lnTo>
                <a:lnTo>
                  <a:pt x="0" y="5191338"/>
                </a:lnTo>
                <a:lnTo>
                  <a:pt x="0" y="0"/>
                </a:lnTo>
                <a:close/>
              </a:path>
            </a:pathLst>
          </a:custGeom>
          <a:blipFill>
            <a:blip r:embed="rId6"/>
            <a:stretch>
              <a:fillRect/>
            </a:stretch>
          </a:blipFill>
        </p:spPr>
        <p:txBody>
          <a:bodyPr/>
          <a:lstStyle/>
          <a:p>
            <a:endParaRPr lang="en-US"/>
          </a:p>
        </p:txBody>
      </p:sp>
      <p:sp>
        <p:nvSpPr>
          <p:cNvPr id="23" name="AutoShape 23"/>
          <p:cNvSpPr/>
          <p:nvPr/>
        </p:nvSpPr>
        <p:spPr>
          <a:xfrm>
            <a:off x="4648200" y="6037897"/>
            <a:ext cx="11888943" cy="1264393"/>
          </a:xfrm>
          <a:prstGeom prst="line">
            <a:avLst/>
          </a:prstGeom>
          <a:ln w="76200" cap="flat">
            <a:solidFill>
              <a:srgbClr val="FF5CAC">
                <a:alpha val="49804"/>
              </a:srgbClr>
            </a:solidFill>
            <a:prstDash val="solid"/>
            <a:headEnd type="none" w="sm" len="sm"/>
            <a:tailEnd type="arrow" w="med" len="sm"/>
          </a:ln>
        </p:spPr>
        <p:txBody>
          <a:bodyPr/>
          <a:lstStyle/>
          <a:p>
            <a:endParaRPr lang="en-US"/>
          </a:p>
        </p:txBody>
      </p:sp>
      <p:grpSp>
        <p:nvGrpSpPr>
          <p:cNvPr id="24" name="Group 24"/>
          <p:cNvGrpSpPr/>
          <p:nvPr/>
        </p:nvGrpSpPr>
        <p:grpSpPr>
          <a:xfrm>
            <a:off x="1100695" y="5753100"/>
            <a:ext cx="3547505" cy="2574764"/>
            <a:chOff x="0" y="0"/>
            <a:chExt cx="1115541" cy="716620"/>
          </a:xfrm>
        </p:grpSpPr>
        <p:sp>
          <p:nvSpPr>
            <p:cNvPr id="25" name="Freeform 25"/>
            <p:cNvSpPr/>
            <p:nvPr/>
          </p:nvSpPr>
          <p:spPr>
            <a:xfrm>
              <a:off x="0" y="0"/>
              <a:ext cx="1115541" cy="716620"/>
            </a:xfrm>
            <a:custGeom>
              <a:avLst/>
              <a:gdLst/>
              <a:ahLst/>
              <a:cxnLst/>
              <a:rect l="l" t="t" r="r" b="b"/>
              <a:pathLst>
                <a:path w="1115541" h="716620">
                  <a:moveTo>
                    <a:pt x="0" y="0"/>
                  </a:moveTo>
                  <a:lnTo>
                    <a:pt x="1115541" y="0"/>
                  </a:lnTo>
                  <a:lnTo>
                    <a:pt x="1115541" y="716620"/>
                  </a:lnTo>
                  <a:lnTo>
                    <a:pt x="0" y="716620"/>
                  </a:lnTo>
                  <a:close/>
                </a:path>
              </a:pathLst>
            </a:custGeom>
            <a:solidFill>
              <a:srgbClr val="FF5CAC">
                <a:alpha val="29804"/>
              </a:srgbClr>
            </a:solidFill>
          </p:spPr>
          <p:txBody>
            <a:bodyPr/>
            <a:lstStyle/>
            <a:p>
              <a:endParaRPr lang="en-US"/>
            </a:p>
          </p:txBody>
        </p:sp>
        <p:sp>
          <p:nvSpPr>
            <p:cNvPr id="26" name="TextBox 26"/>
            <p:cNvSpPr txBox="1"/>
            <p:nvPr/>
          </p:nvSpPr>
          <p:spPr>
            <a:xfrm>
              <a:off x="0" y="-57150"/>
              <a:ext cx="1115541" cy="773770"/>
            </a:xfrm>
            <a:prstGeom prst="rect">
              <a:avLst/>
            </a:prstGeom>
          </p:spPr>
          <p:txBody>
            <a:bodyPr lIns="50800" tIns="50800" rIns="50800" bIns="50800" rtlCol="0" anchor="ctr"/>
            <a:lstStyle/>
            <a:p>
              <a:pPr algn="ctr">
                <a:lnSpc>
                  <a:spcPts val="1960"/>
                </a:lnSpc>
              </a:pPr>
              <a:endParaRPr/>
            </a:p>
          </p:txBody>
        </p:sp>
      </p:grpSp>
      <p:sp>
        <p:nvSpPr>
          <p:cNvPr id="27" name="Freeform 27"/>
          <p:cNvSpPr/>
          <p:nvPr/>
        </p:nvSpPr>
        <p:spPr>
          <a:xfrm>
            <a:off x="16939448" y="6728587"/>
            <a:ext cx="2068537" cy="1264393"/>
          </a:xfrm>
          <a:custGeom>
            <a:avLst/>
            <a:gdLst/>
            <a:ahLst/>
            <a:cxnLst/>
            <a:rect l="l" t="t" r="r" b="b"/>
            <a:pathLst>
              <a:path w="2068537" h="1264393">
                <a:moveTo>
                  <a:pt x="0" y="0"/>
                </a:moveTo>
                <a:lnTo>
                  <a:pt x="2068537" y="0"/>
                </a:lnTo>
                <a:lnTo>
                  <a:pt x="2068537" y="1264393"/>
                </a:lnTo>
                <a:lnTo>
                  <a:pt x="0" y="1264393"/>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28" name="TextBox 28"/>
          <p:cNvSpPr txBox="1"/>
          <p:nvPr/>
        </p:nvSpPr>
        <p:spPr>
          <a:xfrm>
            <a:off x="2752518" y="9591295"/>
            <a:ext cx="1724348" cy="531587"/>
          </a:xfrm>
          <a:prstGeom prst="rect">
            <a:avLst/>
          </a:prstGeom>
        </p:spPr>
        <p:txBody>
          <a:bodyPr lIns="0" tIns="0" rIns="0" bIns="0" rtlCol="0" anchor="t">
            <a:spAutoFit/>
          </a:bodyPr>
          <a:lstStyle/>
          <a:p>
            <a:pPr algn="ctr">
              <a:lnSpc>
                <a:spcPts val="4404"/>
              </a:lnSpc>
            </a:pPr>
            <a:r>
              <a:rPr lang="en-US" sz="3145">
                <a:solidFill>
                  <a:srgbClr val="FFFFFF"/>
                </a:solidFill>
                <a:latin typeface="League Spartan"/>
                <a:ea typeface="League Spartan"/>
                <a:cs typeface="League Spartan"/>
                <a:sym typeface="League Spartan"/>
              </a:rPr>
              <a:t>CH 29:</a:t>
            </a:r>
          </a:p>
        </p:txBody>
      </p:sp>
      <p:sp>
        <p:nvSpPr>
          <p:cNvPr id="29" name="TextBox 29"/>
          <p:cNvSpPr txBox="1"/>
          <p:nvPr/>
        </p:nvSpPr>
        <p:spPr>
          <a:xfrm>
            <a:off x="4781666" y="9515095"/>
            <a:ext cx="4911099" cy="607788"/>
          </a:xfrm>
          <a:prstGeom prst="rect">
            <a:avLst/>
          </a:prstGeom>
        </p:spPr>
        <p:txBody>
          <a:bodyPr lIns="0" tIns="0" rIns="0" bIns="0" rtlCol="0" anchor="t">
            <a:spAutoFit/>
          </a:bodyPr>
          <a:lstStyle/>
          <a:p>
            <a:pPr algn="l">
              <a:lnSpc>
                <a:spcPts val="4404"/>
              </a:lnSpc>
              <a:spcBef>
                <a:spcPct val="0"/>
              </a:spcBef>
            </a:pPr>
            <a:r>
              <a:rPr lang="en-US" sz="3145" b="1" i="1">
                <a:solidFill>
                  <a:srgbClr val="FFFFFF"/>
                </a:solidFill>
                <a:latin typeface="Calibri (MS) Bold Italics"/>
                <a:ea typeface="Calibri (MS) Bold Italics"/>
                <a:cs typeface="Calibri (MS) Bold Italics"/>
                <a:sym typeface="Calibri (MS) Bold Italics"/>
              </a:rPr>
              <a:t>LO 3.3</a:t>
            </a:r>
            <a:r>
              <a:rPr lang="en-US" sz="3145" i="1">
                <a:solidFill>
                  <a:srgbClr val="FFFFFF"/>
                </a:solidFill>
                <a:latin typeface="Calibri (MS) Italics"/>
                <a:ea typeface="Calibri (MS) Italics"/>
                <a:cs typeface="Calibri (MS) Italics"/>
                <a:sym typeface="Calibri (MS) Italics"/>
              </a:rPr>
              <a:t>: Demand &amp; Supply</a:t>
            </a:r>
          </a:p>
        </p:txBody>
      </p:sp>
      <p:sp>
        <p:nvSpPr>
          <p:cNvPr id="30" name="TextBox 30"/>
          <p:cNvSpPr txBox="1"/>
          <p:nvPr/>
        </p:nvSpPr>
        <p:spPr>
          <a:xfrm>
            <a:off x="0" y="9591295"/>
            <a:ext cx="2567934" cy="531587"/>
          </a:xfrm>
          <a:prstGeom prst="rect">
            <a:avLst/>
          </a:prstGeom>
        </p:spPr>
        <p:txBody>
          <a:bodyPr lIns="0" tIns="0" rIns="0" bIns="0" rtlCol="0" anchor="t">
            <a:spAutoFit/>
          </a:bodyPr>
          <a:lstStyle/>
          <a:p>
            <a:pPr algn="ctr">
              <a:lnSpc>
                <a:spcPts val="4404"/>
              </a:lnSpc>
            </a:pPr>
            <a:r>
              <a:rPr lang="en-US" sz="3145">
                <a:solidFill>
                  <a:srgbClr val="FFFFFF"/>
                </a:solidFill>
                <a:latin typeface="League Spartan"/>
                <a:ea typeface="League Spartan"/>
                <a:cs typeface="League Spartan"/>
                <a:sym typeface="League Spartan"/>
              </a:rPr>
              <a:t>STRAND 3</a:t>
            </a:r>
          </a:p>
        </p:txBody>
      </p:sp>
      <p:sp>
        <p:nvSpPr>
          <p:cNvPr id="31" name="TextBox 31"/>
          <p:cNvSpPr txBox="1"/>
          <p:nvPr/>
        </p:nvSpPr>
        <p:spPr>
          <a:xfrm>
            <a:off x="1028700" y="2188747"/>
            <a:ext cx="6561527" cy="1819712"/>
          </a:xfrm>
          <a:prstGeom prst="rect">
            <a:avLst/>
          </a:prstGeom>
        </p:spPr>
        <p:txBody>
          <a:bodyPr lIns="0" tIns="0" rIns="0" bIns="0" rtlCol="0" anchor="t">
            <a:spAutoFit/>
          </a:bodyPr>
          <a:lstStyle/>
          <a:p>
            <a:pPr marL="563023" lvl="1" indent="-281511" algn="l">
              <a:lnSpc>
                <a:spcPts val="3650"/>
              </a:lnSpc>
              <a:buAutoNum type="arabicPeriod"/>
            </a:pPr>
            <a:r>
              <a:rPr lang="en-US" sz="2607" b="1">
                <a:solidFill>
                  <a:srgbClr val="203C48"/>
                </a:solidFill>
                <a:latin typeface="Garet Bold"/>
                <a:ea typeface="Garet Bold"/>
                <a:cs typeface="Garet Bold"/>
                <a:sym typeface="Garet Bold"/>
              </a:rPr>
              <a:t>Plot each point of data for demand.</a:t>
            </a:r>
          </a:p>
          <a:p>
            <a:pPr marL="563023" lvl="1" indent="-281511" algn="l">
              <a:lnSpc>
                <a:spcPts val="3650"/>
              </a:lnSpc>
              <a:buAutoNum type="arabicPeriod"/>
            </a:pPr>
            <a:r>
              <a:rPr lang="en-US" sz="2607" b="1">
                <a:solidFill>
                  <a:srgbClr val="203C48"/>
                </a:solidFill>
                <a:latin typeface="Garet Bold"/>
                <a:ea typeface="Garet Bold"/>
                <a:cs typeface="Garet Bold"/>
                <a:sym typeface="Garet Bold"/>
              </a:rPr>
              <a:t>Connect the dots with a line</a:t>
            </a:r>
          </a:p>
          <a:p>
            <a:pPr marL="563023" lvl="1" indent="-281511" algn="l">
              <a:lnSpc>
                <a:spcPts val="3650"/>
              </a:lnSpc>
              <a:buAutoNum type="arabicPeriod"/>
            </a:pPr>
            <a:r>
              <a:rPr lang="en-US" sz="2607" b="1">
                <a:solidFill>
                  <a:srgbClr val="203C48"/>
                </a:solidFill>
                <a:latin typeface="Garet Bold"/>
                <a:ea typeface="Garet Bold"/>
                <a:cs typeface="Garet Bold"/>
                <a:sym typeface="Garet Bold"/>
              </a:rPr>
              <a:t>Label the line “Demand”</a:t>
            </a:r>
          </a:p>
        </p:txBody>
      </p:sp>
      <p:sp>
        <p:nvSpPr>
          <p:cNvPr id="32" name="TextBox 32"/>
          <p:cNvSpPr txBox="1"/>
          <p:nvPr/>
        </p:nvSpPr>
        <p:spPr>
          <a:xfrm>
            <a:off x="9692764" y="2289868"/>
            <a:ext cx="7602127" cy="815340"/>
          </a:xfrm>
          <a:prstGeom prst="rect">
            <a:avLst/>
          </a:prstGeom>
        </p:spPr>
        <p:txBody>
          <a:bodyPr lIns="0" tIns="0" rIns="0" bIns="0" rtlCol="0" anchor="t">
            <a:spAutoFit/>
          </a:bodyPr>
          <a:lstStyle/>
          <a:p>
            <a:pPr algn="l">
              <a:lnSpc>
                <a:spcPts val="3359"/>
              </a:lnSpc>
            </a:pPr>
            <a:r>
              <a:rPr lang="en-US" sz="2400" b="1">
                <a:solidFill>
                  <a:srgbClr val="FFFFFF"/>
                </a:solidFill>
                <a:latin typeface="Garet Bold"/>
                <a:ea typeface="Garet Bold"/>
                <a:cs typeface="Garet Bold"/>
                <a:sym typeface="Garet Bold"/>
              </a:rPr>
              <a:t>STEP 2: PLOT THE DEMAND CURVE, JOIN THE DOTS AND LABEL IT</a:t>
            </a:r>
          </a:p>
        </p:txBody>
      </p:sp>
      <p:sp>
        <p:nvSpPr>
          <p:cNvPr id="33" name="TextBox 33"/>
          <p:cNvSpPr txBox="1"/>
          <p:nvPr/>
        </p:nvSpPr>
        <p:spPr>
          <a:xfrm>
            <a:off x="1028700" y="516081"/>
            <a:ext cx="16009683" cy="1392307"/>
          </a:xfrm>
          <a:prstGeom prst="rect">
            <a:avLst/>
          </a:prstGeom>
        </p:spPr>
        <p:txBody>
          <a:bodyPr lIns="0" tIns="0" rIns="0" bIns="0" rtlCol="0" anchor="t">
            <a:spAutoFit/>
          </a:bodyPr>
          <a:lstStyle/>
          <a:p>
            <a:pPr algn="l">
              <a:lnSpc>
                <a:spcPts val="11458"/>
              </a:lnSpc>
            </a:pPr>
            <a:r>
              <a:rPr lang="en-US" sz="8184" b="1">
                <a:solidFill>
                  <a:srgbClr val="38B6FF"/>
                </a:solidFill>
                <a:latin typeface="Garet Bold"/>
                <a:ea typeface="Garet Bold"/>
                <a:cs typeface="Garet Bold"/>
                <a:sym typeface="Garet Bold"/>
              </a:rPr>
              <a:t>Drawing Market Equilibrium</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Picture 36" descr="A diagram of a market&#10;&#10;AI-generated content may be incorrect.">
            <a:extLst>
              <a:ext uri="{FF2B5EF4-FFF2-40B4-BE49-F238E27FC236}">
                <a16:creationId xmlns:a16="http://schemas.microsoft.com/office/drawing/2014/main" id="{33EC094C-93A4-B1E4-4CE2-8C108ADE831E}"/>
              </a:ext>
            </a:extLst>
          </p:cNvPr>
          <p:cNvPicPr>
            <a:picLocks noChangeAspect="1"/>
          </p:cNvPicPr>
          <p:nvPr/>
        </p:nvPicPr>
        <p:blipFill>
          <a:blip r:embed="rId2">
            <a:extLst>
              <a:ext uri="{28A0092B-C50C-407E-A947-70E740481C1C}">
                <a14:useLocalDpi xmlns:a14="http://schemas.microsoft.com/office/drawing/2010/main" val="0"/>
              </a:ext>
            </a:extLst>
          </a:blip>
          <a:srcRect l="2926" t="41328" r="58482" b="12707"/>
          <a:stretch>
            <a:fillRect/>
          </a:stretch>
        </p:blipFill>
        <p:spPr>
          <a:xfrm>
            <a:off x="1015253" y="4444162"/>
            <a:ext cx="5980939" cy="4007033"/>
          </a:xfrm>
          <a:prstGeom prst="rect">
            <a:avLst/>
          </a:prstGeom>
        </p:spPr>
      </p:pic>
      <p:grpSp>
        <p:nvGrpSpPr>
          <p:cNvPr id="2" name="Group 2"/>
          <p:cNvGrpSpPr/>
          <p:nvPr/>
        </p:nvGrpSpPr>
        <p:grpSpPr>
          <a:xfrm rot="-5400000">
            <a:off x="9968777" y="1967777"/>
            <a:ext cx="802671" cy="15835774"/>
            <a:chOff x="0" y="0"/>
            <a:chExt cx="182880" cy="3608017"/>
          </a:xfrm>
        </p:grpSpPr>
        <p:sp>
          <p:nvSpPr>
            <p:cNvPr id="3" name="Freeform 3"/>
            <p:cNvSpPr/>
            <p:nvPr/>
          </p:nvSpPr>
          <p:spPr>
            <a:xfrm>
              <a:off x="0" y="0"/>
              <a:ext cx="182880" cy="3608017"/>
            </a:xfrm>
            <a:custGeom>
              <a:avLst/>
              <a:gdLst/>
              <a:ahLst/>
              <a:cxnLst/>
              <a:rect l="l" t="t" r="r" b="b"/>
              <a:pathLst>
                <a:path w="182880" h="3608017">
                  <a:moveTo>
                    <a:pt x="0" y="0"/>
                  </a:moveTo>
                  <a:lnTo>
                    <a:pt x="182880" y="0"/>
                  </a:lnTo>
                  <a:lnTo>
                    <a:pt x="182880" y="3608017"/>
                  </a:lnTo>
                  <a:lnTo>
                    <a:pt x="0" y="3608017"/>
                  </a:lnTo>
                  <a:close/>
                </a:path>
              </a:pathLst>
            </a:custGeom>
            <a:solidFill>
              <a:srgbClr val="203D48"/>
            </a:solidFill>
          </p:spPr>
          <p:txBody>
            <a:bodyPr/>
            <a:lstStyle/>
            <a:p>
              <a:endParaRPr lang="en-US"/>
            </a:p>
          </p:txBody>
        </p:sp>
        <p:sp>
          <p:nvSpPr>
            <p:cNvPr id="4" name="TextBox 4"/>
            <p:cNvSpPr txBox="1"/>
            <p:nvPr/>
          </p:nvSpPr>
          <p:spPr>
            <a:xfrm>
              <a:off x="0" y="-57150"/>
              <a:ext cx="182880" cy="3665167"/>
            </a:xfrm>
            <a:prstGeom prst="rect">
              <a:avLst/>
            </a:prstGeom>
          </p:spPr>
          <p:txBody>
            <a:bodyPr lIns="50800" tIns="50800" rIns="50800" bIns="50800" rtlCol="0" anchor="ctr"/>
            <a:lstStyle/>
            <a:p>
              <a:pPr algn="ctr">
                <a:lnSpc>
                  <a:spcPts val="1960"/>
                </a:lnSpc>
              </a:pPr>
              <a:endParaRPr/>
            </a:p>
          </p:txBody>
        </p:sp>
      </p:grpSp>
      <p:grpSp>
        <p:nvGrpSpPr>
          <p:cNvPr id="5" name="Group 5"/>
          <p:cNvGrpSpPr/>
          <p:nvPr/>
        </p:nvGrpSpPr>
        <p:grpSpPr>
          <a:xfrm rot="-5400000">
            <a:off x="824777" y="8659552"/>
            <a:ext cx="802671" cy="2452226"/>
            <a:chOff x="0" y="0"/>
            <a:chExt cx="182880" cy="558714"/>
          </a:xfrm>
        </p:grpSpPr>
        <p:sp>
          <p:nvSpPr>
            <p:cNvPr id="6" name="Freeform 6"/>
            <p:cNvSpPr/>
            <p:nvPr/>
          </p:nvSpPr>
          <p:spPr>
            <a:xfrm>
              <a:off x="0" y="0"/>
              <a:ext cx="182880" cy="558714"/>
            </a:xfrm>
            <a:custGeom>
              <a:avLst/>
              <a:gdLst/>
              <a:ahLst/>
              <a:cxnLst/>
              <a:rect l="l" t="t" r="r" b="b"/>
              <a:pathLst>
                <a:path w="182880" h="558714">
                  <a:moveTo>
                    <a:pt x="0" y="0"/>
                  </a:moveTo>
                  <a:lnTo>
                    <a:pt x="182880" y="0"/>
                  </a:lnTo>
                  <a:lnTo>
                    <a:pt x="182880" y="558714"/>
                  </a:lnTo>
                  <a:lnTo>
                    <a:pt x="0" y="558714"/>
                  </a:lnTo>
                  <a:close/>
                </a:path>
              </a:pathLst>
            </a:custGeom>
            <a:solidFill>
              <a:srgbClr val="38B6FF"/>
            </a:solidFill>
          </p:spPr>
          <p:txBody>
            <a:bodyPr/>
            <a:lstStyle/>
            <a:p>
              <a:endParaRPr lang="en-US"/>
            </a:p>
          </p:txBody>
        </p:sp>
        <p:sp>
          <p:nvSpPr>
            <p:cNvPr id="7" name="TextBox 7"/>
            <p:cNvSpPr txBox="1"/>
            <p:nvPr/>
          </p:nvSpPr>
          <p:spPr>
            <a:xfrm>
              <a:off x="0" y="-57150"/>
              <a:ext cx="182880" cy="615864"/>
            </a:xfrm>
            <a:prstGeom prst="rect">
              <a:avLst/>
            </a:prstGeom>
          </p:spPr>
          <p:txBody>
            <a:bodyPr lIns="50800" tIns="50800" rIns="50800" bIns="50800" rtlCol="0" anchor="ctr"/>
            <a:lstStyle/>
            <a:p>
              <a:pPr algn="ctr">
                <a:lnSpc>
                  <a:spcPts val="1960"/>
                </a:lnSpc>
              </a:pPr>
              <a:endParaRPr/>
            </a:p>
          </p:txBody>
        </p:sp>
      </p:grpSp>
      <p:sp>
        <p:nvSpPr>
          <p:cNvPr id="8" name="Freeform 8"/>
          <p:cNvSpPr/>
          <p:nvPr/>
        </p:nvSpPr>
        <p:spPr>
          <a:xfrm rot="-597275">
            <a:off x="-3368911" y="-2959270"/>
            <a:ext cx="4075990" cy="4075990"/>
          </a:xfrm>
          <a:custGeom>
            <a:avLst/>
            <a:gdLst/>
            <a:ahLst/>
            <a:cxnLst/>
            <a:rect l="l" t="t" r="r" b="b"/>
            <a:pathLst>
              <a:path w="4075990" h="4075990">
                <a:moveTo>
                  <a:pt x="0" y="0"/>
                </a:moveTo>
                <a:lnTo>
                  <a:pt x="4075990" y="0"/>
                </a:lnTo>
                <a:lnTo>
                  <a:pt x="4075990" y="4075989"/>
                </a:lnTo>
                <a:lnTo>
                  <a:pt x="0" y="407598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9" name="Group 9"/>
          <p:cNvGrpSpPr/>
          <p:nvPr/>
        </p:nvGrpSpPr>
        <p:grpSpPr>
          <a:xfrm rot="-5400000">
            <a:off x="16670603" y="-571804"/>
            <a:ext cx="893192" cy="2170151"/>
            <a:chOff x="0" y="0"/>
            <a:chExt cx="1190923" cy="2893535"/>
          </a:xfrm>
        </p:grpSpPr>
        <p:grpSp>
          <p:nvGrpSpPr>
            <p:cNvPr id="10" name="Group 10"/>
            <p:cNvGrpSpPr/>
            <p:nvPr/>
          </p:nvGrpSpPr>
          <p:grpSpPr>
            <a:xfrm>
              <a:off x="141517" y="2519095"/>
              <a:ext cx="1028813" cy="374440"/>
              <a:chOff x="0" y="0"/>
              <a:chExt cx="1886901" cy="686745"/>
            </a:xfrm>
          </p:grpSpPr>
          <p:sp>
            <p:nvSpPr>
              <p:cNvPr id="11" name="Freeform 11"/>
              <p:cNvSpPr/>
              <p:nvPr/>
            </p:nvSpPr>
            <p:spPr>
              <a:xfrm>
                <a:off x="0" y="0"/>
                <a:ext cx="1886901" cy="686745"/>
              </a:xfrm>
              <a:custGeom>
                <a:avLst/>
                <a:gdLst/>
                <a:ahLst/>
                <a:cxnLst/>
                <a:rect l="l" t="t" r="r" b="b"/>
                <a:pathLst>
                  <a:path w="1886901" h="686745">
                    <a:moveTo>
                      <a:pt x="343372" y="0"/>
                    </a:moveTo>
                    <a:lnTo>
                      <a:pt x="1543529" y="0"/>
                    </a:lnTo>
                    <a:cubicBezTo>
                      <a:pt x="1733168" y="0"/>
                      <a:pt x="1886901" y="153733"/>
                      <a:pt x="1886901" y="343372"/>
                    </a:cubicBezTo>
                    <a:lnTo>
                      <a:pt x="1886901" y="343372"/>
                    </a:lnTo>
                    <a:cubicBezTo>
                      <a:pt x="1886901" y="533012"/>
                      <a:pt x="1733168" y="686745"/>
                      <a:pt x="1543529" y="686745"/>
                    </a:cubicBezTo>
                    <a:lnTo>
                      <a:pt x="343372" y="686745"/>
                    </a:lnTo>
                    <a:cubicBezTo>
                      <a:pt x="153733" y="686745"/>
                      <a:pt x="0" y="533012"/>
                      <a:pt x="0" y="343372"/>
                    </a:cubicBezTo>
                    <a:lnTo>
                      <a:pt x="0" y="343372"/>
                    </a:lnTo>
                    <a:cubicBezTo>
                      <a:pt x="0" y="153733"/>
                      <a:pt x="153733" y="0"/>
                      <a:pt x="343372" y="0"/>
                    </a:cubicBezTo>
                    <a:close/>
                  </a:path>
                </a:pathLst>
              </a:custGeom>
              <a:solidFill>
                <a:srgbClr val="94E3FF"/>
              </a:solidFill>
              <a:ln cap="rnd">
                <a:noFill/>
                <a:prstDash val="solid"/>
                <a:round/>
              </a:ln>
            </p:spPr>
            <p:txBody>
              <a:bodyPr/>
              <a:lstStyle/>
              <a:p>
                <a:endParaRPr lang="en-US"/>
              </a:p>
            </p:txBody>
          </p:sp>
          <p:sp>
            <p:nvSpPr>
              <p:cNvPr id="12" name="TextBox 12"/>
              <p:cNvSpPr txBox="1"/>
              <p:nvPr/>
            </p:nvSpPr>
            <p:spPr>
              <a:xfrm>
                <a:off x="0" y="-9525"/>
                <a:ext cx="1886901" cy="696270"/>
              </a:xfrm>
              <a:prstGeom prst="rect">
                <a:avLst/>
              </a:prstGeom>
            </p:spPr>
            <p:txBody>
              <a:bodyPr lIns="50800" tIns="50800" rIns="50800" bIns="50800" rtlCol="0" anchor="ctr"/>
              <a:lstStyle/>
              <a:p>
                <a:pPr algn="ctr">
                  <a:lnSpc>
                    <a:spcPts val="308"/>
                  </a:lnSpc>
                </a:pPr>
                <a:endParaRPr/>
              </a:p>
            </p:txBody>
          </p:sp>
        </p:grpSp>
        <p:sp>
          <p:nvSpPr>
            <p:cNvPr id="13" name="TextBox 13"/>
            <p:cNvSpPr txBox="1"/>
            <p:nvPr/>
          </p:nvSpPr>
          <p:spPr>
            <a:xfrm>
              <a:off x="441088" y="2698700"/>
              <a:ext cx="429671" cy="150386"/>
            </a:xfrm>
            <a:prstGeom prst="rect">
              <a:avLst/>
            </a:prstGeom>
          </p:spPr>
          <p:txBody>
            <a:bodyPr lIns="0" tIns="0" rIns="0" bIns="0" rtlCol="0" anchor="t">
              <a:spAutoFit/>
            </a:bodyPr>
            <a:lstStyle/>
            <a:p>
              <a:pPr algn="ctr">
                <a:lnSpc>
                  <a:spcPts val="581"/>
                </a:lnSpc>
              </a:pPr>
              <a:r>
                <a:rPr lang="en-US" sz="1163">
                  <a:solidFill>
                    <a:srgbClr val="203D48"/>
                  </a:solidFill>
                  <a:latin typeface="League Spartan"/>
                  <a:ea typeface="League Spartan"/>
                  <a:cs typeface="League Spartan"/>
                  <a:sym typeface="League Spartan"/>
                </a:rPr>
                <a:t>HUB</a:t>
              </a:r>
            </a:p>
          </p:txBody>
        </p:sp>
        <p:sp>
          <p:nvSpPr>
            <p:cNvPr id="14" name="TextBox 14"/>
            <p:cNvSpPr txBox="1"/>
            <p:nvPr/>
          </p:nvSpPr>
          <p:spPr>
            <a:xfrm rot="5400000">
              <a:off x="-972822" y="972822"/>
              <a:ext cx="2485990" cy="540345"/>
            </a:xfrm>
            <a:prstGeom prst="rect">
              <a:avLst/>
            </a:prstGeom>
          </p:spPr>
          <p:txBody>
            <a:bodyPr lIns="0" tIns="0" rIns="0" bIns="0" rtlCol="0" anchor="t">
              <a:spAutoFit/>
            </a:bodyPr>
            <a:lstStyle/>
            <a:p>
              <a:pPr algn="ctr">
                <a:lnSpc>
                  <a:spcPts val="2752"/>
                </a:lnSpc>
              </a:pPr>
              <a:r>
                <a:rPr lang="en-US" sz="3127" spc="-200">
                  <a:solidFill>
                    <a:srgbClr val="203D48"/>
                  </a:solidFill>
                  <a:latin typeface="League Spartan"/>
                  <a:ea typeface="League Spartan"/>
                  <a:cs typeface="League Spartan"/>
                  <a:sym typeface="League Spartan"/>
                </a:rPr>
                <a:t>BUSINESS</a:t>
              </a:r>
            </a:p>
          </p:txBody>
        </p:sp>
        <p:sp>
          <p:nvSpPr>
            <p:cNvPr id="15" name="TextBox 15"/>
            <p:cNvSpPr txBox="1"/>
            <p:nvPr/>
          </p:nvSpPr>
          <p:spPr>
            <a:xfrm rot="5400000">
              <a:off x="-511064" y="994145"/>
              <a:ext cx="2522727" cy="622797"/>
            </a:xfrm>
            <a:prstGeom prst="rect">
              <a:avLst/>
            </a:prstGeom>
          </p:spPr>
          <p:txBody>
            <a:bodyPr lIns="0" tIns="0" rIns="0" bIns="0" rtlCol="0" anchor="t">
              <a:spAutoFit/>
            </a:bodyPr>
            <a:lstStyle/>
            <a:p>
              <a:pPr algn="l">
                <a:lnSpc>
                  <a:spcPts val="3194"/>
                </a:lnSpc>
              </a:pPr>
              <a:r>
                <a:rPr lang="en-US" sz="3630" spc="-232">
                  <a:solidFill>
                    <a:srgbClr val="203D48"/>
                  </a:solidFill>
                  <a:latin typeface="League Spartan"/>
                  <a:ea typeface="League Spartan"/>
                  <a:cs typeface="League Spartan"/>
                  <a:sym typeface="League Spartan"/>
                </a:rPr>
                <a:t>JC</a:t>
              </a:r>
            </a:p>
          </p:txBody>
        </p:sp>
        <p:sp>
          <p:nvSpPr>
            <p:cNvPr id="16" name="Freeform 16"/>
            <p:cNvSpPr/>
            <p:nvPr/>
          </p:nvSpPr>
          <p:spPr>
            <a:xfrm rot="5400000">
              <a:off x="244242" y="1424020"/>
              <a:ext cx="1379498" cy="513863"/>
            </a:xfrm>
            <a:custGeom>
              <a:avLst/>
              <a:gdLst/>
              <a:ahLst/>
              <a:cxnLst/>
              <a:rect l="l" t="t" r="r" b="b"/>
              <a:pathLst>
                <a:path w="1379498" h="513863">
                  <a:moveTo>
                    <a:pt x="0" y="0"/>
                  </a:moveTo>
                  <a:lnTo>
                    <a:pt x="1379498" y="0"/>
                  </a:lnTo>
                  <a:lnTo>
                    <a:pt x="1379498" y="513863"/>
                  </a:lnTo>
                  <a:lnTo>
                    <a:pt x="0" y="513863"/>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grpSp>
      <p:sp>
        <p:nvSpPr>
          <p:cNvPr id="17" name="Freeform 17"/>
          <p:cNvSpPr/>
          <p:nvPr/>
        </p:nvSpPr>
        <p:spPr>
          <a:xfrm>
            <a:off x="7959892" y="2266400"/>
            <a:ext cx="32491" cy="6498200"/>
          </a:xfrm>
          <a:custGeom>
            <a:avLst/>
            <a:gdLst/>
            <a:ahLst/>
            <a:cxnLst/>
            <a:rect l="l" t="t" r="r" b="b"/>
            <a:pathLst>
              <a:path w="32491" h="6498200">
                <a:moveTo>
                  <a:pt x="0" y="0"/>
                </a:moveTo>
                <a:lnTo>
                  <a:pt x="32491" y="0"/>
                </a:lnTo>
                <a:lnTo>
                  <a:pt x="32491" y="6498200"/>
                </a:lnTo>
                <a:lnTo>
                  <a:pt x="0" y="6498200"/>
                </a:lnTo>
                <a:lnTo>
                  <a:pt x="0" y="0"/>
                </a:lnTo>
                <a:close/>
              </a:path>
            </a:pathLst>
          </a:custGeom>
          <a:blipFill>
            <a:blip>
              <a:extLst>
                <a:ext uri="{96DAC541-7B7A-43D3-8B79-37D633B846F1}">
                  <asvg:svgBlip xmlns:asvg="http://schemas.microsoft.com/office/drawing/2016/SVG/main" r:embed="rId5"/>
                </a:ext>
              </a:extLst>
            </a:blip>
            <a:stretch>
              <a:fillRect/>
            </a:stretch>
          </a:blipFill>
          <a:ln w="142875" cap="sq">
            <a:solidFill>
              <a:srgbClr val="000000"/>
            </a:solidFill>
            <a:prstDash val="solid"/>
            <a:miter/>
          </a:ln>
        </p:spPr>
        <p:txBody>
          <a:bodyPr/>
          <a:lstStyle/>
          <a:p>
            <a:endParaRPr lang="en-US"/>
          </a:p>
        </p:txBody>
      </p:sp>
      <p:grpSp>
        <p:nvGrpSpPr>
          <p:cNvPr id="18" name="Group 18"/>
          <p:cNvGrpSpPr/>
          <p:nvPr/>
        </p:nvGrpSpPr>
        <p:grpSpPr>
          <a:xfrm>
            <a:off x="9144000" y="2057400"/>
            <a:ext cx="7973199" cy="1282176"/>
            <a:chOff x="0" y="0"/>
            <a:chExt cx="2099937" cy="337692"/>
          </a:xfrm>
        </p:grpSpPr>
        <p:sp>
          <p:nvSpPr>
            <p:cNvPr id="19" name="Freeform 19"/>
            <p:cNvSpPr/>
            <p:nvPr/>
          </p:nvSpPr>
          <p:spPr>
            <a:xfrm>
              <a:off x="0" y="0"/>
              <a:ext cx="2099937" cy="337692"/>
            </a:xfrm>
            <a:custGeom>
              <a:avLst/>
              <a:gdLst/>
              <a:ahLst/>
              <a:cxnLst/>
              <a:rect l="l" t="t" r="r" b="b"/>
              <a:pathLst>
                <a:path w="2099937" h="337692">
                  <a:moveTo>
                    <a:pt x="15536" y="0"/>
                  </a:moveTo>
                  <a:lnTo>
                    <a:pt x="2084401" y="0"/>
                  </a:lnTo>
                  <a:cubicBezTo>
                    <a:pt x="2092982" y="0"/>
                    <a:pt x="2099937" y="6956"/>
                    <a:pt x="2099937" y="15536"/>
                  </a:cubicBezTo>
                  <a:lnTo>
                    <a:pt x="2099937" y="322157"/>
                  </a:lnTo>
                  <a:cubicBezTo>
                    <a:pt x="2099937" y="330737"/>
                    <a:pt x="2092982" y="337692"/>
                    <a:pt x="2084401" y="337692"/>
                  </a:cubicBezTo>
                  <a:lnTo>
                    <a:pt x="15536" y="337692"/>
                  </a:lnTo>
                  <a:cubicBezTo>
                    <a:pt x="6956" y="337692"/>
                    <a:pt x="0" y="330737"/>
                    <a:pt x="0" y="322157"/>
                  </a:cubicBezTo>
                  <a:lnTo>
                    <a:pt x="0" y="15536"/>
                  </a:lnTo>
                  <a:cubicBezTo>
                    <a:pt x="0" y="6956"/>
                    <a:pt x="6956" y="0"/>
                    <a:pt x="15536" y="0"/>
                  </a:cubicBezTo>
                  <a:close/>
                </a:path>
              </a:pathLst>
            </a:custGeom>
            <a:solidFill>
              <a:srgbClr val="38B6FF"/>
            </a:solidFill>
            <a:ln w="19050" cap="sq">
              <a:solidFill>
                <a:srgbClr val="000000"/>
              </a:solidFill>
              <a:prstDash val="solid"/>
              <a:miter/>
            </a:ln>
          </p:spPr>
          <p:txBody>
            <a:bodyPr/>
            <a:lstStyle/>
            <a:p>
              <a:endParaRPr lang="en-US"/>
            </a:p>
          </p:txBody>
        </p:sp>
        <p:sp>
          <p:nvSpPr>
            <p:cNvPr id="20" name="TextBox 20"/>
            <p:cNvSpPr txBox="1"/>
            <p:nvPr/>
          </p:nvSpPr>
          <p:spPr>
            <a:xfrm>
              <a:off x="0" y="-57150"/>
              <a:ext cx="2099937" cy="394842"/>
            </a:xfrm>
            <a:prstGeom prst="rect">
              <a:avLst/>
            </a:prstGeom>
          </p:spPr>
          <p:txBody>
            <a:bodyPr lIns="50800" tIns="50800" rIns="50800" bIns="50800" rtlCol="0" anchor="ctr"/>
            <a:lstStyle/>
            <a:p>
              <a:pPr algn="ctr">
                <a:lnSpc>
                  <a:spcPts val="1960"/>
                </a:lnSpc>
              </a:pPr>
              <a:endParaRPr/>
            </a:p>
          </p:txBody>
        </p:sp>
      </p:grpSp>
      <p:sp>
        <p:nvSpPr>
          <p:cNvPr id="22" name="Freeform 22"/>
          <p:cNvSpPr/>
          <p:nvPr/>
        </p:nvSpPr>
        <p:spPr>
          <a:xfrm>
            <a:off x="8679371" y="4185353"/>
            <a:ext cx="8902458" cy="4829584"/>
          </a:xfrm>
          <a:custGeom>
            <a:avLst/>
            <a:gdLst/>
            <a:ahLst/>
            <a:cxnLst/>
            <a:rect l="l" t="t" r="r" b="b"/>
            <a:pathLst>
              <a:path w="8902458" h="4829584">
                <a:moveTo>
                  <a:pt x="0" y="0"/>
                </a:moveTo>
                <a:lnTo>
                  <a:pt x="8902458" y="0"/>
                </a:lnTo>
                <a:lnTo>
                  <a:pt x="8902458" y="4829584"/>
                </a:lnTo>
                <a:lnTo>
                  <a:pt x="0" y="4829584"/>
                </a:lnTo>
                <a:lnTo>
                  <a:pt x="0" y="0"/>
                </a:lnTo>
                <a:close/>
              </a:path>
            </a:pathLst>
          </a:custGeom>
          <a:blipFill>
            <a:blip r:embed="rId6"/>
            <a:stretch>
              <a:fillRect/>
            </a:stretch>
          </a:blipFill>
        </p:spPr>
        <p:txBody>
          <a:bodyPr/>
          <a:lstStyle/>
          <a:p>
            <a:endParaRPr lang="en-US"/>
          </a:p>
        </p:txBody>
      </p:sp>
      <p:sp>
        <p:nvSpPr>
          <p:cNvPr id="23" name="AutoShape 23"/>
          <p:cNvSpPr/>
          <p:nvPr/>
        </p:nvSpPr>
        <p:spPr>
          <a:xfrm>
            <a:off x="6705600" y="6111028"/>
            <a:ext cx="4579769" cy="1079575"/>
          </a:xfrm>
          <a:prstGeom prst="line">
            <a:avLst/>
          </a:prstGeom>
          <a:ln w="76200" cap="flat">
            <a:solidFill>
              <a:srgbClr val="FF5CAC">
                <a:alpha val="49804"/>
              </a:srgbClr>
            </a:solidFill>
            <a:prstDash val="solid"/>
            <a:headEnd type="none" w="sm" len="sm"/>
            <a:tailEnd type="arrow" w="med" len="sm"/>
          </a:ln>
        </p:spPr>
        <p:txBody>
          <a:bodyPr/>
          <a:lstStyle/>
          <a:p>
            <a:endParaRPr lang="en-US"/>
          </a:p>
        </p:txBody>
      </p:sp>
      <p:grpSp>
        <p:nvGrpSpPr>
          <p:cNvPr id="24" name="Group 24"/>
          <p:cNvGrpSpPr/>
          <p:nvPr/>
        </p:nvGrpSpPr>
        <p:grpSpPr>
          <a:xfrm>
            <a:off x="1143000" y="5705361"/>
            <a:ext cx="1609518" cy="2638539"/>
            <a:chOff x="0" y="0"/>
            <a:chExt cx="507466" cy="730311"/>
          </a:xfrm>
        </p:grpSpPr>
        <p:sp>
          <p:nvSpPr>
            <p:cNvPr id="25" name="Freeform 25"/>
            <p:cNvSpPr/>
            <p:nvPr/>
          </p:nvSpPr>
          <p:spPr>
            <a:xfrm>
              <a:off x="0" y="0"/>
              <a:ext cx="507466" cy="730311"/>
            </a:xfrm>
            <a:custGeom>
              <a:avLst/>
              <a:gdLst/>
              <a:ahLst/>
              <a:cxnLst/>
              <a:rect l="l" t="t" r="r" b="b"/>
              <a:pathLst>
                <a:path w="507466" h="730311">
                  <a:moveTo>
                    <a:pt x="0" y="0"/>
                  </a:moveTo>
                  <a:lnTo>
                    <a:pt x="507466" y="0"/>
                  </a:lnTo>
                  <a:lnTo>
                    <a:pt x="507466" y="730311"/>
                  </a:lnTo>
                  <a:lnTo>
                    <a:pt x="0" y="730311"/>
                  </a:lnTo>
                  <a:close/>
                </a:path>
              </a:pathLst>
            </a:custGeom>
            <a:solidFill>
              <a:srgbClr val="FF5CAC">
                <a:alpha val="29804"/>
              </a:srgbClr>
            </a:solidFill>
          </p:spPr>
          <p:txBody>
            <a:bodyPr/>
            <a:lstStyle/>
            <a:p>
              <a:endParaRPr lang="en-US"/>
            </a:p>
          </p:txBody>
        </p:sp>
        <p:sp>
          <p:nvSpPr>
            <p:cNvPr id="26" name="TextBox 26"/>
            <p:cNvSpPr txBox="1"/>
            <p:nvPr/>
          </p:nvSpPr>
          <p:spPr>
            <a:xfrm>
              <a:off x="0" y="-57150"/>
              <a:ext cx="507466" cy="787461"/>
            </a:xfrm>
            <a:prstGeom prst="rect">
              <a:avLst/>
            </a:prstGeom>
          </p:spPr>
          <p:txBody>
            <a:bodyPr lIns="50800" tIns="50800" rIns="50800" bIns="50800" rtlCol="0" anchor="ctr"/>
            <a:lstStyle/>
            <a:p>
              <a:pPr algn="ctr">
                <a:lnSpc>
                  <a:spcPts val="1960"/>
                </a:lnSpc>
              </a:pPr>
              <a:endParaRPr/>
            </a:p>
          </p:txBody>
        </p:sp>
      </p:grpSp>
      <p:sp>
        <p:nvSpPr>
          <p:cNvPr id="27" name="Freeform 27"/>
          <p:cNvSpPr/>
          <p:nvPr/>
        </p:nvSpPr>
        <p:spPr>
          <a:xfrm>
            <a:off x="16885432" y="4008459"/>
            <a:ext cx="2068537" cy="1264393"/>
          </a:xfrm>
          <a:custGeom>
            <a:avLst/>
            <a:gdLst/>
            <a:ahLst/>
            <a:cxnLst/>
            <a:rect l="l" t="t" r="r" b="b"/>
            <a:pathLst>
              <a:path w="2068537" h="1264393">
                <a:moveTo>
                  <a:pt x="0" y="0"/>
                </a:moveTo>
                <a:lnTo>
                  <a:pt x="2068537" y="0"/>
                </a:lnTo>
                <a:lnTo>
                  <a:pt x="2068537" y="1264393"/>
                </a:lnTo>
                <a:lnTo>
                  <a:pt x="0" y="1264393"/>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31" name="TextBox 31"/>
          <p:cNvSpPr txBox="1"/>
          <p:nvPr/>
        </p:nvSpPr>
        <p:spPr>
          <a:xfrm>
            <a:off x="2752518" y="9591295"/>
            <a:ext cx="1724348" cy="531587"/>
          </a:xfrm>
          <a:prstGeom prst="rect">
            <a:avLst/>
          </a:prstGeom>
        </p:spPr>
        <p:txBody>
          <a:bodyPr lIns="0" tIns="0" rIns="0" bIns="0" rtlCol="0" anchor="t">
            <a:spAutoFit/>
          </a:bodyPr>
          <a:lstStyle/>
          <a:p>
            <a:pPr algn="ctr">
              <a:lnSpc>
                <a:spcPts val="4404"/>
              </a:lnSpc>
            </a:pPr>
            <a:r>
              <a:rPr lang="en-US" sz="3145">
                <a:solidFill>
                  <a:srgbClr val="FFFFFF"/>
                </a:solidFill>
                <a:latin typeface="League Spartan"/>
                <a:ea typeface="League Spartan"/>
                <a:cs typeface="League Spartan"/>
                <a:sym typeface="League Spartan"/>
              </a:rPr>
              <a:t>CH 29:</a:t>
            </a:r>
          </a:p>
        </p:txBody>
      </p:sp>
      <p:sp>
        <p:nvSpPr>
          <p:cNvPr id="32" name="TextBox 32"/>
          <p:cNvSpPr txBox="1"/>
          <p:nvPr/>
        </p:nvSpPr>
        <p:spPr>
          <a:xfrm>
            <a:off x="4781666" y="9515095"/>
            <a:ext cx="4911099" cy="607788"/>
          </a:xfrm>
          <a:prstGeom prst="rect">
            <a:avLst/>
          </a:prstGeom>
        </p:spPr>
        <p:txBody>
          <a:bodyPr lIns="0" tIns="0" rIns="0" bIns="0" rtlCol="0" anchor="t">
            <a:spAutoFit/>
          </a:bodyPr>
          <a:lstStyle/>
          <a:p>
            <a:pPr algn="l">
              <a:lnSpc>
                <a:spcPts val="4404"/>
              </a:lnSpc>
              <a:spcBef>
                <a:spcPct val="0"/>
              </a:spcBef>
            </a:pPr>
            <a:r>
              <a:rPr lang="en-US" sz="3145" b="1" i="1">
                <a:solidFill>
                  <a:srgbClr val="FFFFFF"/>
                </a:solidFill>
                <a:latin typeface="Calibri (MS) Bold Italics"/>
                <a:ea typeface="Calibri (MS) Bold Italics"/>
                <a:cs typeface="Calibri (MS) Bold Italics"/>
                <a:sym typeface="Calibri (MS) Bold Italics"/>
              </a:rPr>
              <a:t>LO 3.3</a:t>
            </a:r>
            <a:r>
              <a:rPr lang="en-US" sz="3145" i="1">
                <a:solidFill>
                  <a:srgbClr val="FFFFFF"/>
                </a:solidFill>
                <a:latin typeface="Calibri (MS) Italics"/>
                <a:ea typeface="Calibri (MS) Italics"/>
                <a:cs typeface="Calibri (MS) Italics"/>
                <a:sym typeface="Calibri (MS) Italics"/>
              </a:rPr>
              <a:t>: Demand &amp; Supply</a:t>
            </a:r>
          </a:p>
        </p:txBody>
      </p:sp>
      <p:sp>
        <p:nvSpPr>
          <p:cNvPr id="33" name="TextBox 33"/>
          <p:cNvSpPr txBox="1"/>
          <p:nvPr/>
        </p:nvSpPr>
        <p:spPr>
          <a:xfrm>
            <a:off x="0" y="9591295"/>
            <a:ext cx="2567934" cy="531587"/>
          </a:xfrm>
          <a:prstGeom prst="rect">
            <a:avLst/>
          </a:prstGeom>
        </p:spPr>
        <p:txBody>
          <a:bodyPr lIns="0" tIns="0" rIns="0" bIns="0" rtlCol="0" anchor="t">
            <a:spAutoFit/>
          </a:bodyPr>
          <a:lstStyle/>
          <a:p>
            <a:pPr algn="ctr">
              <a:lnSpc>
                <a:spcPts val="4404"/>
              </a:lnSpc>
            </a:pPr>
            <a:r>
              <a:rPr lang="en-US" sz="3145">
                <a:solidFill>
                  <a:srgbClr val="FFFFFF"/>
                </a:solidFill>
                <a:latin typeface="League Spartan"/>
                <a:ea typeface="League Spartan"/>
                <a:cs typeface="League Spartan"/>
                <a:sym typeface="League Spartan"/>
              </a:rPr>
              <a:t>STRAND 3</a:t>
            </a:r>
          </a:p>
        </p:txBody>
      </p:sp>
      <p:sp>
        <p:nvSpPr>
          <p:cNvPr id="34" name="TextBox 34"/>
          <p:cNvSpPr txBox="1"/>
          <p:nvPr/>
        </p:nvSpPr>
        <p:spPr>
          <a:xfrm>
            <a:off x="1028700" y="2188747"/>
            <a:ext cx="6561527" cy="1362512"/>
          </a:xfrm>
          <a:prstGeom prst="rect">
            <a:avLst/>
          </a:prstGeom>
        </p:spPr>
        <p:txBody>
          <a:bodyPr lIns="0" tIns="0" rIns="0" bIns="0" rtlCol="0" anchor="t">
            <a:spAutoFit/>
          </a:bodyPr>
          <a:lstStyle/>
          <a:p>
            <a:pPr marL="563023" lvl="1" indent="-281511" algn="l">
              <a:lnSpc>
                <a:spcPts val="3650"/>
              </a:lnSpc>
              <a:buAutoNum type="arabicPeriod"/>
            </a:pPr>
            <a:r>
              <a:rPr lang="en-US" sz="2607" b="1">
                <a:solidFill>
                  <a:srgbClr val="203C48"/>
                </a:solidFill>
                <a:latin typeface="Garet Bold"/>
                <a:ea typeface="Garet Bold"/>
                <a:cs typeface="Garet Bold"/>
                <a:sym typeface="Garet Bold"/>
              </a:rPr>
              <a:t>Plot each point of data for supply.</a:t>
            </a:r>
          </a:p>
          <a:p>
            <a:pPr marL="563023" lvl="1" indent="-281511" algn="l">
              <a:lnSpc>
                <a:spcPts val="3650"/>
              </a:lnSpc>
              <a:buAutoNum type="arabicPeriod"/>
            </a:pPr>
            <a:r>
              <a:rPr lang="en-US" sz="2607" b="1">
                <a:solidFill>
                  <a:srgbClr val="203C48"/>
                </a:solidFill>
                <a:latin typeface="Garet Bold"/>
                <a:ea typeface="Garet Bold"/>
                <a:cs typeface="Garet Bold"/>
                <a:sym typeface="Garet Bold"/>
              </a:rPr>
              <a:t>Connect the dots with a line</a:t>
            </a:r>
          </a:p>
          <a:p>
            <a:pPr marL="563023" lvl="1" indent="-281511" algn="l">
              <a:lnSpc>
                <a:spcPts val="3650"/>
              </a:lnSpc>
              <a:buAutoNum type="arabicPeriod"/>
            </a:pPr>
            <a:r>
              <a:rPr lang="en-US" sz="2607" b="1">
                <a:solidFill>
                  <a:srgbClr val="203C48"/>
                </a:solidFill>
                <a:latin typeface="Garet Bold"/>
                <a:ea typeface="Garet Bold"/>
                <a:cs typeface="Garet Bold"/>
                <a:sym typeface="Garet Bold"/>
              </a:rPr>
              <a:t>Label the line “Supply”</a:t>
            </a:r>
          </a:p>
        </p:txBody>
      </p:sp>
      <p:sp>
        <p:nvSpPr>
          <p:cNvPr id="35" name="TextBox 35"/>
          <p:cNvSpPr txBox="1"/>
          <p:nvPr/>
        </p:nvSpPr>
        <p:spPr>
          <a:xfrm>
            <a:off x="9692764" y="2289868"/>
            <a:ext cx="7602127" cy="815340"/>
          </a:xfrm>
          <a:prstGeom prst="rect">
            <a:avLst/>
          </a:prstGeom>
        </p:spPr>
        <p:txBody>
          <a:bodyPr lIns="0" tIns="0" rIns="0" bIns="0" rtlCol="0" anchor="t">
            <a:spAutoFit/>
          </a:bodyPr>
          <a:lstStyle/>
          <a:p>
            <a:pPr algn="l">
              <a:lnSpc>
                <a:spcPts val="3359"/>
              </a:lnSpc>
            </a:pPr>
            <a:r>
              <a:rPr lang="en-US" sz="2400" b="1">
                <a:solidFill>
                  <a:srgbClr val="FFFFFF"/>
                </a:solidFill>
                <a:latin typeface="Garet Bold"/>
                <a:ea typeface="Garet Bold"/>
                <a:cs typeface="Garet Bold"/>
                <a:sym typeface="Garet Bold"/>
              </a:rPr>
              <a:t>STEP 3: PLOT THE SUPPLY CURVE, JOIN THE DOTS AND LABEL IT</a:t>
            </a:r>
          </a:p>
        </p:txBody>
      </p:sp>
      <p:sp>
        <p:nvSpPr>
          <p:cNvPr id="36" name="TextBox 36"/>
          <p:cNvSpPr txBox="1"/>
          <p:nvPr/>
        </p:nvSpPr>
        <p:spPr>
          <a:xfrm>
            <a:off x="1028700" y="516081"/>
            <a:ext cx="16009683" cy="1392307"/>
          </a:xfrm>
          <a:prstGeom prst="rect">
            <a:avLst/>
          </a:prstGeom>
        </p:spPr>
        <p:txBody>
          <a:bodyPr lIns="0" tIns="0" rIns="0" bIns="0" rtlCol="0" anchor="t">
            <a:spAutoFit/>
          </a:bodyPr>
          <a:lstStyle/>
          <a:p>
            <a:pPr algn="l">
              <a:lnSpc>
                <a:spcPts val="11458"/>
              </a:lnSpc>
            </a:pPr>
            <a:r>
              <a:rPr lang="en-US" sz="8184" b="1">
                <a:solidFill>
                  <a:srgbClr val="38B6FF"/>
                </a:solidFill>
                <a:latin typeface="Garet Bold"/>
                <a:ea typeface="Garet Bold"/>
                <a:cs typeface="Garet Bold"/>
                <a:sym typeface="Garet Bold"/>
              </a:rPr>
              <a:t>Drawing Market Equilibrium</a:t>
            </a:r>
          </a:p>
        </p:txBody>
      </p:sp>
      <p:grpSp>
        <p:nvGrpSpPr>
          <p:cNvPr id="38" name="Group 24">
            <a:extLst>
              <a:ext uri="{FF2B5EF4-FFF2-40B4-BE49-F238E27FC236}">
                <a16:creationId xmlns:a16="http://schemas.microsoft.com/office/drawing/2014/main" id="{A406188F-20E5-888E-4197-64DD0F3FBDD9}"/>
              </a:ext>
            </a:extLst>
          </p:cNvPr>
          <p:cNvGrpSpPr/>
          <p:nvPr/>
        </p:nvGrpSpPr>
        <p:grpSpPr>
          <a:xfrm>
            <a:off x="4648199" y="5721690"/>
            <a:ext cx="2057401" cy="2638539"/>
            <a:chOff x="0" y="0"/>
            <a:chExt cx="507466" cy="730311"/>
          </a:xfrm>
        </p:grpSpPr>
        <p:sp>
          <p:nvSpPr>
            <p:cNvPr id="39" name="Freeform 25">
              <a:extLst>
                <a:ext uri="{FF2B5EF4-FFF2-40B4-BE49-F238E27FC236}">
                  <a16:creationId xmlns:a16="http://schemas.microsoft.com/office/drawing/2014/main" id="{80105D1B-478A-5109-CA6D-989DD0BCC4B1}"/>
                </a:ext>
              </a:extLst>
            </p:cNvPr>
            <p:cNvSpPr/>
            <p:nvPr/>
          </p:nvSpPr>
          <p:spPr>
            <a:xfrm>
              <a:off x="0" y="0"/>
              <a:ext cx="507466" cy="730311"/>
            </a:xfrm>
            <a:custGeom>
              <a:avLst/>
              <a:gdLst/>
              <a:ahLst/>
              <a:cxnLst/>
              <a:rect l="l" t="t" r="r" b="b"/>
              <a:pathLst>
                <a:path w="507466" h="730311">
                  <a:moveTo>
                    <a:pt x="0" y="0"/>
                  </a:moveTo>
                  <a:lnTo>
                    <a:pt x="507466" y="0"/>
                  </a:lnTo>
                  <a:lnTo>
                    <a:pt x="507466" y="730311"/>
                  </a:lnTo>
                  <a:lnTo>
                    <a:pt x="0" y="730311"/>
                  </a:lnTo>
                  <a:close/>
                </a:path>
              </a:pathLst>
            </a:custGeom>
            <a:solidFill>
              <a:srgbClr val="FF5CAC">
                <a:alpha val="29804"/>
              </a:srgbClr>
            </a:solidFill>
          </p:spPr>
          <p:txBody>
            <a:bodyPr/>
            <a:lstStyle/>
            <a:p>
              <a:endParaRPr lang="en-US"/>
            </a:p>
          </p:txBody>
        </p:sp>
        <p:sp>
          <p:nvSpPr>
            <p:cNvPr id="40" name="TextBox 26">
              <a:extLst>
                <a:ext uri="{FF2B5EF4-FFF2-40B4-BE49-F238E27FC236}">
                  <a16:creationId xmlns:a16="http://schemas.microsoft.com/office/drawing/2014/main" id="{6C72F251-A92B-B0E9-08A8-1AB7278934B9}"/>
                </a:ext>
              </a:extLst>
            </p:cNvPr>
            <p:cNvSpPr txBox="1"/>
            <p:nvPr/>
          </p:nvSpPr>
          <p:spPr>
            <a:xfrm>
              <a:off x="0" y="-57150"/>
              <a:ext cx="507466" cy="787461"/>
            </a:xfrm>
            <a:prstGeom prst="rect">
              <a:avLst/>
            </a:prstGeom>
          </p:spPr>
          <p:txBody>
            <a:bodyPr lIns="50800" tIns="50800" rIns="50800" bIns="50800" rtlCol="0" anchor="ctr"/>
            <a:lstStyle/>
            <a:p>
              <a:pPr algn="ctr">
                <a:lnSpc>
                  <a:spcPts val="1960"/>
                </a:lnSpc>
              </a:pPr>
              <a:endParaRPr/>
            </a:p>
          </p:txBody>
        </p:sp>
      </p:gr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 name="Picture 53" descr="A diagram of a market&#10;&#10;AI-generated content may be incorrect.">
            <a:extLst>
              <a:ext uri="{FF2B5EF4-FFF2-40B4-BE49-F238E27FC236}">
                <a16:creationId xmlns:a16="http://schemas.microsoft.com/office/drawing/2014/main" id="{95493DEA-B771-1B32-884A-8712B207F7C2}"/>
              </a:ext>
            </a:extLst>
          </p:cNvPr>
          <p:cNvPicPr>
            <a:picLocks noChangeAspect="1"/>
          </p:cNvPicPr>
          <p:nvPr/>
        </p:nvPicPr>
        <p:blipFill>
          <a:blip r:embed="rId2">
            <a:extLst>
              <a:ext uri="{28A0092B-C50C-407E-A947-70E740481C1C}">
                <a14:useLocalDpi xmlns:a14="http://schemas.microsoft.com/office/drawing/2010/main" val="0"/>
              </a:ext>
            </a:extLst>
          </a:blip>
          <a:srcRect l="2926" t="41328" r="58482" b="12707"/>
          <a:stretch>
            <a:fillRect/>
          </a:stretch>
        </p:blipFill>
        <p:spPr>
          <a:xfrm>
            <a:off x="1050578" y="3717967"/>
            <a:ext cx="5980939" cy="4007033"/>
          </a:xfrm>
          <a:prstGeom prst="rect">
            <a:avLst/>
          </a:prstGeom>
        </p:spPr>
      </p:pic>
      <p:grpSp>
        <p:nvGrpSpPr>
          <p:cNvPr id="2" name="Group 2"/>
          <p:cNvGrpSpPr/>
          <p:nvPr/>
        </p:nvGrpSpPr>
        <p:grpSpPr>
          <a:xfrm rot="-5400000">
            <a:off x="9968777" y="1967777"/>
            <a:ext cx="802671" cy="15835774"/>
            <a:chOff x="0" y="0"/>
            <a:chExt cx="182880" cy="3608017"/>
          </a:xfrm>
        </p:grpSpPr>
        <p:sp>
          <p:nvSpPr>
            <p:cNvPr id="3" name="Freeform 3"/>
            <p:cNvSpPr/>
            <p:nvPr/>
          </p:nvSpPr>
          <p:spPr>
            <a:xfrm>
              <a:off x="0" y="0"/>
              <a:ext cx="182880" cy="3608017"/>
            </a:xfrm>
            <a:custGeom>
              <a:avLst/>
              <a:gdLst/>
              <a:ahLst/>
              <a:cxnLst/>
              <a:rect l="l" t="t" r="r" b="b"/>
              <a:pathLst>
                <a:path w="182880" h="3608017">
                  <a:moveTo>
                    <a:pt x="0" y="0"/>
                  </a:moveTo>
                  <a:lnTo>
                    <a:pt x="182880" y="0"/>
                  </a:lnTo>
                  <a:lnTo>
                    <a:pt x="182880" y="3608017"/>
                  </a:lnTo>
                  <a:lnTo>
                    <a:pt x="0" y="3608017"/>
                  </a:lnTo>
                  <a:close/>
                </a:path>
              </a:pathLst>
            </a:custGeom>
            <a:solidFill>
              <a:srgbClr val="203D48"/>
            </a:solidFill>
          </p:spPr>
          <p:txBody>
            <a:bodyPr/>
            <a:lstStyle/>
            <a:p>
              <a:endParaRPr lang="en-US"/>
            </a:p>
          </p:txBody>
        </p:sp>
        <p:sp>
          <p:nvSpPr>
            <p:cNvPr id="4" name="TextBox 4"/>
            <p:cNvSpPr txBox="1"/>
            <p:nvPr/>
          </p:nvSpPr>
          <p:spPr>
            <a:xfrm>
              <a:off x="0" y="-57150"/>
              <a:ext cx="182880" cy="3665167"/>
            </a:xfrm>
            <a:prstGeom prst="rect">
              <a:avLst/>
            </a:prstGeom>
          </p:spPr>
          <p:txBody>
            <a:bodyPr lIns="50800" tIns="50800" rIns="50800" bIns="50800" rtlCol="0" anchor="ctr"/>
            <a:lstStyle/>
            <a:p>
              <a:pPr algn="ctr">
                <a:lnSpc>
                  <a:spcPts val="1960"/>
                </a:lnSpc>
              </a:pPr>
              <a:endParaRPr/>
            </a:p>
          </p:txBody>
        </p:sp>
      </p:grpSp>
      <p:grpSp>
        <p:nvGrpSpPr>
          <p:cNvPr id="5" name="Group 5"/>
          <p:cNvGrpSpPr/>
          <p:nvPr/>
        </p:nvGrpSpPr>
        <p:grpSpPr>
          <a:xfrm rot="-5400000">
            <a:off x="824777" y="8659552"/>
            <a:ext cx="802671" cy="2452226"/>
            <a:chOff x="0" y="0"/>
            <a:chExt cx="182880" cy="558714"/>
          </a:xfrm>
        </p:grpSpPr>
        <p:sp>
          <p:nvSpPr>
            <p:cNvPr id="6" name="Freeform 6"/>
            <p:cNvSpPr/>
            <p:nvPr/>
          </p:nvSpPr>
          <p:spPr>
            <a:xfrm>
              <a:off x="0" y="0"/>
              <a:ext cx="182880" cy="558714"/>
            </a:xfrm>
            <a:custGeom>
              <a:avLst/>
              <a:gdLst/>
              <a:ahLst/>
              <a:cxnLst/>
              <a:rect l="l" t="t" r="r" b="b"/>
              <a:pathLst>
                <a:path w="182880" h="558714">
                  <a:moveTo>
                    <a:pt x="0" y="0"/>
                  </a:moveTo>
                  <a:lnTo>
                    <a:pt x="182880" y="0"/>
                  </a:lnTo>
                  <a:lnTo>
                    <a:pt x="182880" y="558714"/>
                  </a:lnTo>
                  <a:lnTo>
                    <a:pt x="0" y="558714"/>
                  </a:lnTo>
                  <a:close/>
                </a:path>
              </a:pathLst>
            </a:custGeom>
            <a:solidFill>
              <a:srgbClr val="38B6FF"/>
            </a:solidFill>
          </p:spPr>
          <p:txBody>
            <a:bodyPr/>
            <a:lstStyle/>
            <a:p>
              <a:endParaRPr lang="en-US"/>
            </a:p>
          </p:txBody>
        </p:sp>
        <p:sp>
          <p:nvSpPr>
            <p:cNvPr id="7" name="TextBox 7"/>
            <p:cNvSpPr txBox="1"/>
            <p:nvPr/>
          </p:nvSpPr>
          <p:spPr>
            <a:xfrm>
              <a:off x="0" y="-57150"/>
              <a:ext cx="182880" cy="615864"/>
            </a:xfrm>
            <a:prstGeom prst="rect">
              <a:avLst/>
            </a:prstGeom>
          </p:spPr>
          <p:txBody>
            <a:bodyPr lIns="50800" tIns="50800" rIns="50800" bIns="50800" rtlCol="0" anchor="ctr"/>
            <a:lstStyle/>
            <a:p>
              <a:pPr algn="ctr">
                <a:lnSpc>
                  <a:spcPts val="1960"/>
                </a:lnSpc>
              </a:pPr>
              <a:endParaRPr/>
            </a:p>
          </p:txBody>
        </p:sp>
      </p:grpSp>
      <p:sp>
        <p:nvSpPr>
          <p:cNvPr id="8" name="Freeform 8"/>
          <p:cNvSpPr/>
          <p:nvPr/>
        </p:nvSpPr>
        <p:spPr>
          <a:xfrm rot="-597275">
            <a:off x="-3368911" y="-2959270"/>
            <a:ext cx="4075990" cy="4075990"/>
          </a:xfrm>
          <a:custGeom>
            <a:avLst/>
            <a:gdLst/>
            <a:ahLst/>
            <a:cxnLst/>
            <a:rect l="l" t="t" r="r" b="b"/>
            <a:pathLst>
              <a:path w="4075990" h="4075990">
                <a:moveTo>
                  <a:pt x="0" y="0"/>
                </a:moveTo>
                <a:lnTo>
                  <a:pt x="4075990" y="0"/>
                </a:lnTo>
                <a:lnTo>
                  <a:pt x="4075990" y="4075989"/>
                </a:lnTo>
                <a:lnTo>
                  <a:pt x="0" y="407598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9" name="Group 9"/>
          <p:cNvGrpSpPr/>
          <p:nvPr/>
        </p:nvGrpSpPr>
        <p:grpSpPr>
          <a:xfrm rot="-5400000">
            <a:off x="16670603" y="-571804"/>
            <a:ext cx="893192" cy="2170151"/>
            <a:chOff x="0" y="0"/>
            <a:chExt cx="1190923" cy="2893535"/>
          </a:xfrm>
        </p:grpSpPr>
        <p:grpSp>
          <p:nvGrpSpPr>
            <p:cNvPr id="10" name="Group 10"/>
            <p:cNvGrpSpPr/>
            <p:nvPr/>
          </p:nvGrpSpPr>
          <p:grpSpPr>
            <a:xfrm>
              <a:off x="141517" y="2519095"/>
              <a:ext cx="1028813" cy="374440"/>
              <a:chOff x="0" y="0"/>
              <a:chExt cx="1886901" cy="686745"/>
            </a:xfrm>
          </p:grpSpPr>
          <p:sp>
            <p:nvSpPr>
              <p:cNvPr id="11" name="Freeform 11"/>
              <p:cNvSpPr/>
              <p:nvPr/>
            </p:nvSpPr>
            <p:spPr>
              <a:xfrm>
                <a:off x="0" y="0"/>
                <a:ext cx="1886901" cy="686745"/>
              </a:xfrm>
              <a:custGeom>
                <a:avLst/>
                <a:gdLst/>
                <a:ahLst/>
                <a:cxnLst/>
                <a:rect l="l" t="t" r="r" b="b"/>
                <a:pathLst>
                  <a:path w="1886901" h="686745">
                    <a:moveTo>
                      <a:pt x="343372" y="0"/>
                    </a:moveTo>
                    <a:lnTo>
                      <a:pt x="1543529" y="0"/>
                    </a:lnTo>
                    <a:cubicBezTo>
                      <a:pt x="1733168" y="0"/>
                      <a:pt x="1886901" y="153733"/>
                      <a:pt x="1886901" y="343372"/>
                    </a:cubicBezTo>
                    <a:lnTo>
                      <a:pt x="1886901" y="343372"/>
                    </a:lnTo>
                    <a:cubicBezTo>
                      <a:pt x="1886901" y="533012"/>
                      <a:pt x="1733168" y="686745"/>
                      <a:pt x="1543529" y="686745"/>
                    </a:cubicBezTo>
                    <a:lnTo>
                      <a:pt x="343372" y="686745"/>
                    </a:lnTo>
                    <a:cubicBezTo>
                      <a:pt x="153733" y="686745"/>
                      <a:pt x="0" y="533012"/>
                      <a:pt x="0" y="343372"/>
                    </a:cubicBezTo>
                    <a:lnTo>
                      <a:pt x="0" y="343372"/>
                    </a:lnTo>
                    <a:cubicBezTo>
                      <a:pt x="0" y="153733"/>
                      <a:pt x="153733" y="0"/>
                      <a:pt x="343372" y="0"/>
                    </a:cubicBezTo>
                    <a:close/>
                  </a:path>
                </a:pathLst>
              </a:custGeom>
              <a:solidFill>
                <a:srgbClr val="94E3FF"/>
              </a:solidFill>
              <a:ln cap="rnd">
                <a:noFill/>
                <a:prstDash val="solid"/>
                <a:round/>
              </a:ln>
            </p:spPr>
            <p:txBody>
              <a:bodyPr/>
              <a:lstStyle/>
              <a:p>
                <a:endParaRPr lang="en-US"/>
              </a:p>
            </p:txBody>
          </p:sp>
          <p:sp>
            <p:nvSpPr>
              <p:cNvPr id="12" name="TextBox 12"/>
              <p:cNvSpPr txBox="1"/>
              <p:nvPr/>
            </p:nvSpPr>
            <p:spPr>
              <a:xfrm>
                <a:off x="0" y="-9525"/>
                <a:ext cx="1886901" cy="696270"/>
              </a:xfrm>
              <a:prstGeom prst="rect">
                <a:avLst/>
              </a:prstGeom>
            </p:spPr>
            <p:txBody>
              <a:bodyPr lIns="50800" tIns="50800" rIns="50800" bIns="50800" rtlCol="0" anchor="ctr"/>
              <a:lstStyle/>
              <a:p>
                <a:pPr algn="ctr">
                  <a:lnSpc>
                    <a:spcPts val="308"/>
                  </a:lnSpc>
                </a:pPr>
                <a:endParaRPr/>
              </a:p>
            </p:txBody>
          </p:sp>
        </p:grpSp>
        <p:sp>
          <p:nvSpPr>
            <p:cNvPr id="13" name="TextBox 13"/>
            <p:cNvSpPr txBox="1"/>
            <p:nvPr/>
          </p:nvSpPr>
          <p:spPr>
            <a:xfrm>
              <a:off x="441088" y="2698700"/>
              <a:ext cx="429671" cy="150386"/>
            </a:xfrm>
            <a:prstGeom prst="rect">
              <a:avLst/>
            </a:prstGeom>
          </p:spPr>
          <p:txBody>
            <a:bodyPr lIns="0" tIns="0" rIns="0" bIns="0" rtlCol="0" anchor="t">
              <a:spAutoFit/>
            </a:bodyPr>
            <a:lstStyle/>
            <a:p>
              <a:pPr algn="ctr">
                <a:lnSpc>
                  <a:spcPts val="581"/>
                </a:lnSpc>
              </a:pPr>
              <a:r>
                <a:rPr lang="en-US" sz="1163">
                  <a:solidFill>
                    <a:srgbClr val="203D48"/>
                  </a:solidFill>
                  <a:latin typeface="League Spartan"/>
                  <a:ea typeface="League Spartan"/>
                  <a:cs typeface="League Spartan"/>
                  <a:sym typeface="League Spartan"/>
                </a:rPr>
                <a:t>HUB</a:t>
              </a:r>
            </a:p>
          </p:txBody>
        </p:sp>
        <p:sp>
          <p:nvSpPr>
            <p:cNvPr id="14" name="TextBox 14"/>
            <p:cNvSpPr txBox="1"/>
            <p:nvPr/>
          </p:nvSpPr>
          <p:spPr>
            <a:xfrm rot="5400000">
              <a:off x="-972822" y="972822"/>
              <a:ext cx="2485990" cy="540345"/>
            </a:xfrm>
            <a:prstGeom prst="rect">
              <a:avLst/>
            </a:prstGeom>
          </p:spPr>
          <p:txBody>
            <a:bodyPr lIns="0" tIns="0" rIns="0" bIns="0" rtlCol="0" anchor="t">
              <a:spAutoFit/>
            </a:bodyPr>
            <a:lstStyle/>
            <a:p>
              <a:pPr algn="ctr">
                <a:lnSpc>
                  <a:spcPts val="2752"/>
                </a:lnSpc>
              </a:pPr>
              <a:r>
                <a:rPr lang="en-US" sz="3127" spc="-200">
                  <a:solidFill>
                    <a:srgbClr val="203D48"/>
                  </a:solidFill>
                  <a:latin typeface="League Spartan"/>
                  <a:ea typeface="League Spartan"/>
                  <a:cs typeface="League Spartan"/>
                  <a:sym typeface="League Spartan"/>
                </a:rPr>
                <a:t>BUSINESS</a:t>
              </a:r>
            </a:p>
          </p:txBody>
        </p:sp>
        <p:sp>
          <p:nvSpPr>
            <p:cNvPr id="15" name="TextBox 15"/>
            <p:cNvSpPr txBox="1"/>
            <p:nvPr/>
          </p:nvSpPr>
          <p:spPr>
            <a:xfrm rot="5400000">
              <a:off x="-511064" y="994145"/>
              <a:ext cx="2522727" cy="622797"/>
            </a:xfrm>
            <a:prstGeom prst="rect">
              <a:avLst/>
            </a:prstGeom>
          </p:spPr>
          <p:txBody>
            <a:bodyPr lIns="0" tIns="0" rIns="0" bIns="0" rtlCol="0" anchor="t">
              <a:spAutoFit/>
            </a:bodyPr>
            <a:lstStyle/>
            <a:p>
              <a:pPr algn="l">
                <a:lnSpc>
                  <a:spcPts val="3194"/>
                </a:lnSpc>
              </a:pPr>
              <a:r>
                <a:rPr lang="en-US" sz="3630" spc="-232">
                  <a:solidFill>
                    <a:srgbClr val="203D48"/>
                  </a:solidFill>
                  <a:latin typeface="League Spartan"/>
                  <a:ea typeface="League Spartan"/>
                  <a:cs typeface="League Spartan"/>
                  <a:sym typeface="League Spartan"/>
                </a:rPr>
                <a:t>JC</a:t>
              </a:r>
            </a:p>
          </p:txBody>
        </p:sp>
        <p:sp>
          <p:nvSpPr>
            <p:cNvPr id="16" name="Freeform 16"/>
            <p:cNvSpPr/>
            <p:nvPr/>
          </p:nvSpPr>
          <p:spPr>
            <a:xfrm rot="5400000">
              <a:off x="244242" y="1424020"/>
              <a:ext cx="1379498" cy="513863"/>
            </a:xfrm>
            <a:custGeom>
              <a:avLst/>
              <a:gdLst/>
              <a:ahLst/>
              <a:cxnLst/>
              <a:rect l="l" t="t" r="r" b="b"/>
              <a:pathLst>
                <a:path w="1379498" h="513863">
                  <a:moveTo>
                    <a:pt x="0" y="0"/>
                  </a:moveTo>
                  <a:lnTo>
                    <a:pt x="1379498" y="0"/>
                  </a:lnTo>
                  <a:lnTo>
                    <a:pt x="1379498" y="513863"/>
                  </a:lnTo>
                  <a:lnTo>
                    <a:pt x="0" y="513863"/>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grpSp>
      <p:grpSp>
        <p:nvGrpSpPr>
          <p:cNvPr id="17" name="Group 17"/>
          <p:cNvGrpSpPr/>
          <p:nvPr/>
        </p:nvGrpSpPr>
        <p:grpSpPr>
          <a:xfrm>
            <a:off x="9144000" y="2057400"/>
            <a:ext cx="7973199" cy="1282176"/>
            <a:chOff x="0" y="0"/>
            <a:chExt cx="2099937" cy="337692"/>
          </a:xfrm>
        </p:grpSpPr>
        <p:sp>
          <p:nvSpPr>
            <p:cNvPr id="18" name="Freeform 18"/>
            <p:cNvSpPr/>
            <p:nvPr/>
          </p:nvSpPr>
          <p:spPr>
            <a:xfrm>
              <a:off x="0" y="0"/>
              <a:ext cx="2099937" cy="337692"/>
            </a:xfrm>
            <a:custGeom>
              <a:avLst/>
              <a:gdLst/>
              <a:ahLst/>
              <a:cxnLst/>
              <a:rect l="l" t="t" r="r" b="b"/>
              <a:pathLst>
                <a:path w="2099937" h="337692">
                  <a:moveTo>
                    <a:pt x="15536" y="0"/>
                  </a:moveTo>
                  <a:lnTo>
                    <a:pt x="2084401" y="0"/>
                  </a:lnTo>
                  <a:cubicBezTo>
                    <a:pt x="2092982" y="0"/>
                    <a:pt x="2099937" y="6956"/>
                    <a:pt x="2099937" y="15536"/>
                  </a:cubicBezTo>
                  <a:lnTo>
                    <a:pt x="2099937" y="322157"/>
                  </a:lnTo>
                  <a:cubicBezTo>
                    <a:pt x="2099937" y="330737"/>
                    <a:pt x="2092982" y="337692"/>
                    <a:pt x="2084401" y="337692"/>
                  </a:cubicBezTo>
                  <a:lnTo>
                    <a:pt x="15536" y="337692"/>
                  </a:lnTo>
                  <a:cubicBezTo>
                    <a:pt x="6956" y="337692"/>
                    <a:pt x="0" y="330737"/>
                    <a:pt x="0" y="322157"/>
                  </a:cubicBezTo>
                  <a:lnTo>
                    <a:pt x="0" y="15536"/>
                  </a:lnTo>
                  <a:cubicBezTo>
                    <a:pt x="0" y="6956"/>
                    <a:pt x="6956" y="0"/>
                    <a:pt x="15536" y="0"/>
                  </a:cubicBezTo>
                  <a:close/>
                </a:path>
              </a:pathLst>
            </a:custGeom>
            <a:solidFill>
              <a:srgbClr val="38B6FF"/>
            </a:solidFill>
            <a:ln w="19050" cap="sq">
              <a:solidFill>
                <a:srgbClr val="000000"/>
              </a:solidFill>
              <a:prstDash val="solid"/>
              <a:miter/>
            </a:ln>
          </p:spPr>
          <p:txBody>
            <a:bodyPr/>
            <a:lstStyle/>
            <a:p>
              <a:endParaRPr lang="en-US"/>
            </a:p>
          </p:txBody>
        </p:sp>
        <p:sp>
          <p:nvSpPr>
            <p:cNvPr id="19" name="TextBox 19"/>
            <p:cNvSpPr txBox="1"/>
            <p:nvPr/>
          </p:nvSpPr>
          <p:spPr>
            <a:xfrm>
              <a:off x="0" y="-57150"/>
              <a:ext cx="2099937" cy="394842"/>
            </a:xfrm>
            <a:prstGeom prst="rect">
              <a:avLst/>
            </a:prstGeom>
          </p:spPr>
          <p:txBody>
            <a:bodyPr lIns="50800" tIns="50800" rIns="50800" bIns="50800" rtlCol="0" anchor="ctr"/>
            <a:lstStyle/>
            <a:p>
              <a:pPr algn="ctr">
                <a:lnSpc>
                  <a:spcPts val="1960"/>
                </a:lnSpc>
              </a:pPr>
              <a:endParaRPr/>
            </a:p>
          </p:txBody>
        </p:sp>
      </p:grpSp>
      <p:sp>
        <p:nvSpPr>
          <p:cNvPr id="21" name="Freeform 21"/>
          <p:cNvSpPr/>
          <p:nvPr/>
        </p:nvSpPr>
        <p:spPr>
          <a:xfrm>
            <a:off x="8679371" y="4185353"/>
            <a:ext cx="8902458" cy="4829584"/>
          </a:xfrm>
          <a:custGeom>
            <a:avLst/>
            <a:gdLst/>
            <a:ahLst/>
            <a:cxnLst/>
            <a:rect l="l" t="t" r="r" b="b"/>
            <a:pathLst>
              <a:path w="8902458" h="4829584">
                <a:moveTo>
                  <a:pt x="0" y="0"/>
                </a:moveTo>
                <a:lnTo>
                  <a:pt x="8902458" y="0"/>
                </a:lnTo>
                <a:lnTo>
                  <a:pt x="8902458" y="4829584"/>
                </a:lnTo>
                <a:lnTo>
                  <a:pt x="0" y="4829584"/>
                </a:lnTo>
                <a:lnTo>
                  <a:pt x="0" y="0"/>
                </a:lnTo>
                <a:close/>
              </a:path>
            </a:pathLst>
          </a:custGeom>
          <a:blipFill>
            <a:blip r:embed="rId5"/>
            <a:stretch>
              <a:fillRect/>
            </a:stretch>
          </a:blipFill>
        </p:spPr>
        <p:txBody>
          <a:bodyPr/>
          <a:lstStyle/>
          <a:p>
            <a:endParaRPr lang="en-US"/>
          </a:p>
        </p:txBody>
      </p:sp>
      <p:grpSp>
        <p:nvGrpSpPr>
          <p:cNvPr id="22" name="Group 22"/>
          <p:cNvGrpSpPr/>
          <p:nvPr/>
        </p:nvGrpSpPr>
        <p:grpSpPr>
          <a:xfrm>
            <a:off x="1114511" y="6091143"/>
            <a:ext cx="5549462" cy="509002"/>
            <a:chOff x="0" y="0"/>
            <a:chExt cx="1586751" cy="134058"/>
          </a:xfrm>
        </p:grpSpPr>
        <p:sp>
          <p:nvSpPr>
            <p:cNvPr id="23" name="Freeform 23"/>
            <p:cNvSpPr/>
            <p:nvPr/>
          </p:nvSpPr>
          <p:spPr>
            <a:xfrm>
              <a:off x="0" y="0"/>
              <a:ext cx="1586751" cy="134058"/>
            </a:xfrm>
            <a:custGeom>
              <a:avLst/>
              <a:gdLst/>
              <a:ahLst/>
              <a:cxnLst/>
              <a:rect l="l" t="t" r="r" b="b"/>
              <a:pathLst>
                <a:path w="1586751" h="134058">
                  <a:moveTo>
                    <a:pt x="0" y="0"/>
                  </a:moveTo>
                  <a:lnTo>
                    <a:pt x="1586751" y="0"/>
                  </a:lnTo>
                  <a:lnTo>
                    <a:pt x="1586751" y="134058"/>
                  </a:lnTo>
                  <a:lnTo>
                    <a:pt x="0" y="134058"/>
                  </a:lnTo>
                  <a:close/>
                </a:path>
              </a:pathLst>
            </a:custGeom>
            <a:solidFill>
              <a:srgbClr val="FF5CAC">
                <a:alpha val="29804"/>
              </a:srgbClr>
            </a:solidFill>
          </p:spPr>
          <p:txBody>
            <a:bodyPr/>
            <a:lstStyle/>
            <a:p>
              <a:endParaRPr lang="en-US"/>
            </a:p>
          </p:txBody>
        </p:sp>
        <p:sp>
          <p:nvSpPr>
            <p:cNvPr id="24" name="TextBox 24"/>
            <p:cNvSpPr txBox="1"/>
            <p:nvPr/>
          </p:nvSpPr>
          <p:spPr>
            <a:xfrm>
              <a:off x="0" y="-57150"/>
              <a:ext cx="1586751" cy="191208"/>
            </a:xfrm>
            <a:prstGeom prst="rect">
              <a:avLst/>
            </a:prstGeom>
          </p:spPr>
          <p:txBody>
            <a:bodyPr lIns="50800" tIns="50800" rIns="50800" bIns="50800" rtlCol="0" anchor="ctr"/>
            <a:lstStyle/>
            <a:p>
              <a:pPr algn="ctr">
                <a:lnSpc>
                  <a:spcPts val="1960"/>
                </a:lnSpc>
              </a:pPr>
              <a:endParaRPr/>
            </a:p>
          </p:txBody>
        </p:sp>
      </p:grpSp>
      <p:sp>
        <p:nvSpPr>
          <p:cNvPr id="25" name="Freeform 25"/>
          <p:cNvSpPr/>
          <p:nvPr/>
        </p:nvSpPr>
        <p:spPr>
          <a:xfrm>
            <a:off x="14205939" y="5432583"/>
            <a:ext cx="2068537" cy="1264393"/>
          </a:xfrm>
          <a:custGeom>
            <a:avLst/>
            <a:gdLst/>
            <a:ahLst/>
            <a:cxnLst/>
            <a:rect l="l" t="t" r="r" b="b"/>
            <a:pathLst>
              <a:path w="2068537" h="1264393">
                <a:moveTo>
                  <a:pt x="0" y="0"/>
                </a:moveTo>
                <a:lnTo>
                  <a:pt x="2068537" y="0"/>
                </a:lnTo>
                <a:lnTo>
                  <a:pt x="2068537" y="1264393"/>
                </a:lnTo>
                <a:lnTo>
                  <a:pt x="0" y="1264393"/>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grpSp>
        <p:nvGrpSpPr>
          <p:cNvPr id="26" name="Group 26"/>
          <p:cNvGrpSpPr/>
          <p:nvPr/>
        </p:nvGrpSpPr>
        <p:grpSpPr>
          <a:xfrm>
            <a:off x="218104" y="7927783"/>
            <a:ext cx="7774279" cy="1408679"/>
            <a:chOff x="0" y="0"/>
            <a:chExt cx="2668178" cy="483467"/>
          </a:xfrm>
        </p:grpSpPr>
        <p:sp>
          <p:nvSpPr>
            <p:cNvPr id="27" name="Freeform 27"/>
            <p:cNvSpPr/>
            <p:nvPr/>
          </p:nvSpPr>
          <p:spPr>
            <a:xfrm>
              <a:off x="0" y="0"/>
              <a:ext cx="2668178" cy="483467"/>
            </a:xfrm>
            <a:custGeom>
              <a:avLst/>
              <a:gdLst/>
              <a:ahLst/>
              <a:cxnLst/>
              <a:rect l="l" t="t" r="r" b="b"/>
              <a:pathLst>
                <a:path w="2668178" h="483467">
                  <a:moveTo>
                    <a:pt x="44813" y="0"/>
                  </a:moveTo>
                  <a:lnTo>
                    <a:pt x="2623365" y="0"/>
                  </a:lnTo>
                  <a:cubicBezTo>
                    <a:pt x="2648115" y="0"/>
                    <a:pt x="2668178" y="20063"/>
                    <a:pt x="2668178" y="44813"/>
                  </a:cubicBezTo>
                  <a:lnTo>
                    <a:pt x="2668178" y="438654"/>
                  </a:lnTo>
                  <a:cubicBezTo>
                    <a:pt x="2668178" y="463404"/>
                    <a:pt x="2648115" y="483467"/>
                    <a:pt x="2623365" y="483467"/>
                  </a:cubicBezTo>
                  <a:lnTo>
                    <a:pt x="44813" y="483467"/>
                  </a:lnTo>
                  <a:cubicBezTo>
                    <a:pt x="20063" y="483467"/>
                    <a:pt x="0" y="463404"/>
                    <a:pt x="0" y="438654"/>
                  </a:cubicBezTo>
                  <a:lnTo>
                    <a:pt x="0" y="44813"/>
                  </a:lnTo>
                  <a:cubicBezTo>
                    <a:pt x="0" y="20063"/>
                    <a:pt x="20063" y="0"/>
                    <a:pt x="44813" y="0"/>
                  </a:cubicBezTo>
                  <a:close/>
                </a:path>
              </a:pathLst>
            </a:custGeom>
            <a:solidFill>
              <a:srgbClr val="FFDE5C"/>
            </a:solidFill>
            <a:ln w="28575" cap="rnd">
              <a:solidFill>
                <a:srgbClr val="000000"/>
              </a:solidFill>
              <a:prstDash val="solid"/>
              <a:round/>
            </a:ln>
          </p:spPr>
          <p:txBody>
            <a:bodyPr/>
            <a:lstStyle/>
            <a:p>
              <a:endParaRPr lang="en-US"/>
            </a:p>
          </p:txBody>
        </p:sp>
        <p:sp>
          <p:nvSpPr>
            <p:cNvPr id="28" name="TextBox 28"/>
            <p:cNvSpPr txBox="1"/>
            <p:nvPr/>
          </p:nvSpPr>
          <p:spPr>
            <a:xfrm>
              <a:off x="0" y="-57150"/>
              <a:ext cx="2668178" cy="540617"/>
            </a:xfrm>
            <a:prstGeom prst="rect">
              <a:avLst/>
            </a:prstGeom>
          </p:spPr>
          <p:txBody>
            <a:bodyPr lIns="50800" tIns="50800" rIns="50800" bIns="50800" rtlCol="0" anchor="ctr"/>
            <a:lstStyle/>
            <a:p>
              <a:pPr algn="ctr">
                <a:lnSpc>
                  <a:spcPts val="1960"/>
                </a:lnSpc>
              </a:pPr>
              <a:endParaRPr/>
            </a:p>
          </p:txBody>
        </p:sp>
      </p:grpSp>
      <p:sp>
        <p:nvSpPr>
          <p:cNvPr id="29" name="Freeform 29"/>
          <p:cNvSpPr/>
          <p:nvPr/>
        </p:nvSpPr>
        <p:spPr>
          <a:xfrm>
            <a:off x="204288" y="6066554"/>
            <a:ext cx="896407" cy="458920"/>
          </a:xfrm>
          <a:custGeom>
            <a:avLst/>
            <a:gdLst/>
            <a:ahLst/>
            <a:cxnLst/>
            <a:rect l="l" t="t" r="r" b="b"/>
            <a:pathLst>
              <a:path w="1445677" h="782473">
                <a:moveTo>
                  <a:pt x="0" y="0"/>
                </a:moveTo>
                <a:lnTo>
                  <a:pt x="1445677" y="0"/>
                </a:lnTo>
                <a:lnTo>
                  <a:pt x="1445677" y="782473"/>
                </a:lnTo>
                <a:lnTo>
                  <a:pt x="0" y="782473"/>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30" name="Freeform 30"/>
          <p:cNvSpPr/>
          <p:nvPr/>
        </p:nvSpPr>
        <p:spPr>
          <a:xfrm rot="-6528400" flipV="1">
            <a:off x="6898789" y="7086092"/>
            <a:ext cx="1186014" cy="424000"/>
          </a:xfrm>
          <a:custGeom>
            <a:avLst/>
            <a:gdLst/>
            <a:ahLst/>
            <a:cxnLst/>
            <a:rect l="l" t="t" r="r" b="b"/>
            <a:pathLst>
              <a:path w="1186014" h="424000">
                <a:moveTo>
                  <a:pt x="0" y="424000"/>
                </a:moveTo>
                <a:lnTo>
                  <a:pt x="1186014" y="424000"/>
                </a:lnTo>
                <a:lnTo>
                  <a:pt x="1186014" y="0"/>
                </a:lnTo>
                <a:lnTo>
                  <a:pt x="0" y="0"/>
                </a:lnTo>
                <a:lnTo>
                  <a:pt x="0" y="42400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sp>
        <p:nvSpPr>
          <p:cNvPr id="31" name="AutoShape 31"/>
          <p:cNvSpPr/>
          <p:nvPr/>
        </p:nvSpPr>
        <p:spPr>
          <a:xfrm>
            <a:off x="14106462" y="6055255"/>
            <a:ext cx="0" cy="1751742"/>
          </a:xfrm>
          <a:prstGeom prst="line">
            <a:avLst/>
          </a:prstGeom>
          <a:ln w="38100" cap="flat">
            <a:solidFill>
              <a:srgbClr val="00B2FF"/>
            </a:solidFill>
            <a:prstDash val="sysDot"/>
            <a:headEnd type="none" w="sm" len="sm"/>
            <a:tailEnd type="arrow" w="med" len="sm"/>
          </a:ln>
        </p:spPr>
        <p:txBody>
          <a:bodyPr/>
          <a:lstStyle/>
          <a:p>
            <a:endParaRPr lang="en-US"/>
          </a:p>
        </p:txBody>
      </p:sp>
      <p:sp>
        <p:nvSpPr>
          <p:cNvPr id="32" name="AutoShape 32"/>
          <p:cNvSpPr/>
          <p:nvPr/>
        </p:nvSpPr>
        <p:spPr>
          <a:xfrm flipH="1">
            <a:off x="10111067" y="6064780"/>
            <a:ext cx="3871570" cy="0"/>
          </a:xfrm>
          <a:prstGeom prst="line">
            <a:avLst/>
          </a:prstGeom>
          <a:ln w="38100" cap="flat">
            <a:solidFill>
              <a:srgbClr val="00B2FF"/>
            </a:solidFill>
            <a:prstDash val="sysDot"/>
            <a:headEnd type="none" w="sm" len="sm"/>
            <a:tailEnd type="arrow" w="med" len="sm"/>
          </a:ln>
        </p:spPr>
        <p:txBody>
          <a:bodyPr/>
          <a:lstStyle/>
          <a:p>
            <a:endParaRPr lang="en-US"/>
          </a:p>
        </p:txBody>
      </p:sp>
      <p:grpSp>
        <p:nvGrpSpPr>
          <p:cNvPr id="33" name="Group 33"/>
          <p:cNvGrpSpPr/>
          <p:nvPr/>
        </p:nvGrpSpPr>
        <p:grpSpPr>
          <a:xfrm>
            <a:off x="14016510" y="5974828"/>
            <a:ext cx="179904" cy="179904"/>
            <a:chOff x="0" y="0"/>
            <a:chExt cx="812800" cy="812800"/>
          </a:xfrm>
        </p:grpSpPr>
        <p:sp>
          <p:nvSpPr>
            <p:cNvPr id="34" name="Freeform 3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B2FF"/>
            </a:solidFill>
          </p:spPr>
          <p:txBody>
            <a:bodyPr/>
            <a:lstStyle/>
            <a:p>
              <a:endParaRPr lang="en-US"/>
            </a:p>
          </p:txBody>
        </p:sp>
        <p:sp>
          <p:nvSpPr>
            <p:cNvPr id="35" name="TextBox 35"/>
            <p:cNvSpPr txBox="1"/>
            <p:nvPr/>
          </p:nvSpPr>
          <p:spPr>
            <a:xfrm>
              <a:off x="76200" y="19050"/>
              <a:ext cx="660400" cy="717550"/>
            </a:xfrm>
            <a:prstGeom prst="rect">
              <a:avLst/>
            </a:prstGeom>
          </p:spPr>
          <p:txBody>
            <a:bodyPr lIns="50800" tIns="50800" rIns="50800" bIns="50800" rtlCol="0" anchor="ctr"/>
            <a:lstStyle/>
            <a:p>
              <a:pPr algn="ctr">
                <a:lnSpc>
                  <a:spcPts val="1960"/>
                </a:lnSpc>
              </a:pPr>
              <a:endParaRPr/>
            </a:p>
          </p:txBody>
        </p:sp>
      </p:grpSp>
      <p:grpSp>
        <p:nvGrpSpPr>
          <p:cNvPr id="36" name="Group 36"/>
          <p:cNvGrpSpPr/>
          <p:nvPr/>
        </p:nvGrpSpPr>
        <p:grpSpPr>
          <a:xfrm>
            <a:off x="9610500" y="5833546"/>
            <a:ext cx="462468" cy="462468"/>
            <a:chOff x="0" y="0"/>
            <a:chExt cx="812800" cy="812800"/>
          </a:xfrm>
        </p:grpSpPr>
        <p:sp>
          <p:nvSpPr>
            <p:cNvPr id="37" name="Freeform 3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B2FF">
                <a:alpha val="29804"/>
              </a:srgbClr>
            </a:solidFill>
            <a:ln w="38100" cap="sq">
              <a:solidFill>
                <a:srgbClr val="000000">
                  <a:alpha val="29804"/>
                </a:srgbClr>
              </a:solidFill>
              <a:prstDash val="solid"/>
              <a:miter/>
            </a:ln>
          </p:spPr>
          <p:txBody>
            <a:bodyPr/>
            <a:lstStyle/>
            <a:p>
              <a:endParaRPr lang="en-US"/>
            </a:p>
          </p:txBody>
        </p:sp>
        <p:sp>
          <p:nvSpPr>
            <p:cNvPr id="38" name="TextBox 38"/>
            <p:cNvSpPr txBox="1"/>
            <p:nvPr/>
          </p:nvSpPr>
          <p:spPr>
            <a:xfrm>
              <a:off x="76200" y="19050"/>
              <a:ext cx="660400" cy="717550"/>
            </a:xfrm>
            <a:prstGeom prst="rect">
              <a:avLst/>
            </a:prstGeom>
          </p:spPr>
          <p:txBody>
            <a:bodyPr lIns="50800" tIns="50800" rIns="50800" bIns="50800" rtlCol="0" anchor="ctr"/>
            <a:lstStyle/>
            <a:p>
              <a:pPr algn="ctr">
                <a:lnSpc>
                  <a:spcPts val="1960"/>
                </a:lnSpc>
              </a:pPr>
              <a:endParaRPr/>
            </a:p>
          </p:txBody>
        </p:sp>
      </p:grpSp>
      <p:sp>
        <p:nvSpPr>
          <p:cNvPr id="39" name="TextBox 39"/>
          <p:cNvSpPr txBox="1"/>
          <p:nvPr/>
        </p:nvSpPr>
        <p:spPr>
          <a:xfrm>
            <a:off x="2752518" y="9591295"/>
            <a:ext cx="1724348" cy="531587"/>
          </a:xfrm>
          <a:prstGeom prst="rect">
            <a:avLst/>
          </a:prstGeom>
        </p:spPr>
        <p:txBody>
          <a:bodyPr lIns="0" tIns="0" rIns="0" bIns="0" rtlCol="0" anchor="t">
            <a:spAutoFit/>
          </a:bodyPr>
          <a:lstStyle/>
          <a:p>
            <a:pPr algn="ctr">
              <a:lnSpc>
                <a:spcPts val="4404"/>
              </a:lnSpc>
            </a:pPr>
            <a:r>
              <a:rPr lang="en-US" sz="3145">
                <a:solidFill>
                  <a:srgbClr val="FFFFFF"/>
                </a:solidFill>
                <a:latin typeface="League Spartan"/>
                <a:ea typeface="League Spartan"/>
                <a:cs typeface="League Spartan"/>
                <a:sym typeface="League Spartan"/>
              </a:rPr>
              <a:t>CH 29:</a:t>
            </a:r>
          </a:p>
        </p:txBody>
      </p:sp>
      <p:sp>
        <p:nvSpPr>
          <p:cNvPr id="40" name="TextBox 40"/>
          <p:cNvSpPr txBox="1"/>
          <p:nvPr/>
        </p:nvSpPr>
        <p:spPr>
          <a:xfrm>
            <a:off x="4781666" y="9515095"/>
            <a:ext cx="4911099" cy="607788"/>
          </a:xfrm>
          <a:prstGeom prst="rect">
            <a:avLst/>
          </a:prstGeom>
        </p:spPr>
        <p:txBody>
          <a:bodyPr lIns="0" tIns="0" rIns="0" bIns="0" rtlCol="0" anchor="t">
            <a:spAutoFit/>
          </a:bodyPr>
          <a:lstStyle/>
          <a:p>
            <a:pPr algn="l">
              <a:lnSpc>
                <a:spcPts val="4404"/>
              </a:lnSpc>
              <a:spcBef>
                <a:spcPct val="0"/>
              </a:spcBef>
            </a:pPr>
            <a:r>
              <a:rPr lang="en-US" sz="3145" b="1" i="1">
                <a:solidFill>
                  <a:srgbClr val="FFFFFF"/>
                </a:solidFill>
                <a:latin typeface="Calibri (MS) Bold Italics"/>
                <a:ea typeface="Calibri (MS) Bold Italics"/>
                <a:cs typeface="Calibri (MS) Bold Italics"/>
                <a:sym typeface="Calibri (MS) Bold Italics"/>
              </a:rPr>
              <a:t>LO 3.3</a:t>
            </a:r>
            <a:r>
              <a:rPr lang="en-US" sz="3145" i="1">
                <a:solidFill>
                  <a:srgbClr val="FFFFFF"/>
                </a:solidFill>
                <a:latin typeface="Calibri (MS) Italics"/>
                <a:ea typeface="Calibri (MS) Italics"/>
                <a:cs typeface="Calibri (MS) Italics"/>
                <a:sym typeface="Calibri (MS) Italics"/>
              </a:rPr>
              <a:t>: Demand &amp; Supply</a:t>
            </a:r>
          </a:p>
        </p:txBody>
      </p:sp>
      <p:sp>
        <p:nvSpPr>
          <p:cNvPr id="41" name="TextBox 41"/>
          <p:cNvSpPr txBox="1"/>
          <p:nvPr/>
        </p:nvSpPr>
        <p:spPr>
          <a:xfrm>
            <a:off x="0" y="9591295"/>
            <a:ext cx="2567934" cy="531587"/>
          </a:xfrm>
          <a:prstGeom prst="rect">
            <a:avLst/>
          </a:prstGeom>
        </p:spPr>
        <p:txBody>
          <a:bodyPr lIns="0" tIns="0" rIns="0" bIns="0" rtlCol="0" anchor="t">
            <a:spAutoFit/>
          </a:bodyPr>
          <a:lstStyle/>
          <a:p>
            <a:pPr algn="ctr">
              <a:lnSpc>
                <a:spcPts val="4404"/>
              </a:lnSpc>
            </a:pPr>
            <a:r>
              <a:rPr lang="en-US" sz="3145">
                <a:solidFill>
                  <a:srgbClr val="FFFFFF"/>
                </a:solidFill>
                <a:latin typeface="League Spartan"/>
                <a:ea typeface="League Spartan"/>
                <a:cs typeface="League Spartan"/>
                <a:sym typeface="League Spartan"/>
              </a:rPr>
              <a:t>STRAND 3</a:t>
            </a:r>
          </a:p>
        </p:txBody>
      </p:sp>
      <p:sp>
        <p:nvSpPr>
          <p:cNvPr id="42" name="TextBox 42"/>
          <p:cNvSpPr txBox="1"/>
          <p:nvPr/>
        </p:nvSpPr>
        <p:spPr>
          <a:xfrm>
            <a:off x="1114511" y="1996761"/>
            <a:ext cx="6122704" cy="1692310"/>
          </a:xfrm>
          <a:prstGeom prst="rect">
            <a:avLst/>
          </a:prstGeom>
        </p:spPr>
        <p:txBody>
          <a:bodyPr lIns="0" tIns="0" rIns="0" bIns="0" rtlCol="0" anchor="t">
            <a:spAutoFit/>
          </a:bodyPr>
          <a:lstStyle/>
          <a:p>
            <a:pPr marL="525369" lvl="1" indent="-262684" algn="l">
              <a:lnSpc>
                <a:spcPts val="3406"/>
              </a:lnSpc>
              <a:buAutoNum type="arabicPeriod"/>
            </a:pPr>
            <a:r>
              <a:rPr lang="en-US" sz="2433" b="1">
                <a:solidFill>
                  <a:srgbClr val="203C48"/>
                </a:solidFill>
                <a:latin typeface="Garet Bold"/>
                <a:ea typeface="Garet Bold"/>
                <a:cs typeface="Garet Bold"/>
                <a:sym typeface="Garet Bold"/>
              </a:rPr>
              <a:t>Locate where demand and supply crossover.</a:t>
            </a:r>
          </a:p>
          <a:p>
            <a:pPr marL="525369" lvl="1" indent="-262684" algn="l">
              <a:lnSpc>
                <a:spcPts val="3406"/>
              </a:lnSpc>
              <a:buAutoNum type="arabicPeriod"/>
            </a:pPr>
            <a:r>
              <a:rPr lang="en-US" sz="2433" b="1">
                <a:solidFill>
                  <a:srgbClr val="203C48"/>
                </a:solidFill>
                <a:latin typeface="Garet Bold"/>
                <a:ea typeface="Garet Bold"/>
                <a:cs typeface="Garet Bold"/>
                <a:sym typeface="Garet Bold"/>
              </a:rPr>
              <a:t>Track across to find the price</a:t>
            </a:r>
          </a:p>
          <a:p>
            <a:pPr marL="525369" lvl="1" indent="-262684" algn="l">
              <a:lnSpc>
                <a:spcPts val="3406"/>
              </a:lnSpc>
              <a:buAutoNum type="arabicPeriod"/>
            </a:pPr>
            <a:r>
              <a:rPr lang="en-US" sz="2433" b="1">
                <a:solidFill>
                  <a:srgbClr val="203C48"/>
                </a:solidFill>
                <a:latin typeface="Garet Bold"/>
                <a:ea typeface="Garet Bold"/>
                <a:cs typeface="Garet Bold"/>
                <a:sym typeface="Garet Bold"/>
              </a:rPr>
              <a:t>Track down to find the quantity</a:t>
            </a:r>
          </a:p>
        </p:txBody>
      </p:sp>
      <p:sp>
        <p:nvSpPr>
          <p:cNvPr id="43" name="TextBox 43"/>
          <p:cNvSpPr txBox="1"/>
          <p:nvPr/>
        </p:nvSpPr>
        <p:spPr>
          <a:xfrm>
            <a:off x="9692764" y="2289868"/>
            <a:ext cx="7602127" cy="815340"/>
          </a:xfrm>
          <a:prstGeom prst="rect">
            <a:avLst/>
          </a:prstGeom>
        </p:spPr>
        <p:txBody>
          <a:bodyPr lIns="0" tIns="0" rIns="0" bIns="0" rtlCol="0" anchor="t">
            <a:spAutoFit/>
          </a:bodyPr>
          <a:lstStyle/>
          <a:p>
            <a:pPr algn="l">
              <a:lnSpc>
                <a:spcPts val="3359"/>
              </a:lnSpc>
            </a:pPr>
            <a:r>
              <a:rPr lang="en-US" sz="2400" b="1">
                <a:solidFill>
                  <a:srgbClr val="FFFFFF"/>
                </a:solidFill>
                <a:latin typeface="Garet Bold"/>
                <a:ea typeface="Garet Bold"/>
                <a:cs typeface="Garet Bold"/>
                <a:sym typeface="Garet Bold"/>
              </a:rPr>
              <a:t>STEP 4: IDENTIFY THE EQUILIBRIUM PRICE AND QUANTITY IN THE MARKET</a:t>
            </a:r>
          </a:p>
        </p:txBody>
      </p:sp>
      <p:sp>
        <p:nvSpPr>
          <p:cNvPr id="44" name="TextBox 44"/>
          <p:cNvSpPr txBox="1"/>
          <p:nvPr/>
        </p:nvSpPr>
        <p:spPr>
          <a:xfrm>
            <a:off x="1028700" y="516081"/>
            <a:ext cx="16009683" cy="1392307"/>
          </a:xfrm>
          <a:prstGeom prst="rect">
            <a:avLst/>
          </a:prstGeom>
        </p:spPr>
        <p:txBody>
          <a:bodyPr lIns="0" tIns="0" rIns="0" bIns="0" rtlCol="0" anchor="t">
            <a:spAutoFit/>
          </a:bodyPr>
          <a:lstStyle/>
          <a:p>
            <a:pPr algn="l">
              <a:lnSpc>
                <a:spcPts val="11458"/>
              </a:lnSpc>
            </a:pPr>
            <a:r>
              <a:rPr lang="en-US" sz="8184" b="1">
                <a:solidFill>
                  <a:srgbClr val="38B6FF"/>
                </a:solidFill>
                <a:latin typeface="Garet Bold"/>
                <a:ea typeface="Garet Bold"/>
                <a:cs typeface="Garet Bold"/>
                <a:sym typeface="Garet Bold"/>
              </a:rPr>
              <a:t>Drawing Market Equilibrium</a:t>
            </a:r>
          </a:p>
        </p:txBody>
      </p:sp>
      <p:sp>
        <p:nvSpPr>
          <p:cNvPr id="45" name="TextBox 45"/>
          <p:cNvSpPr txBox="1"/>
          <p:nvPr/>
        </p:nvSpPr>
        <p:spPr>
          <a:xfrm>
            <a:off x="417683" y="8074894"/>
            <a:ext cx="7419698" cy="1058785"/>
          </a:xfrm>
          <a:prstGeom prst="rect">
            <a:avLst/>
          </a:prstGeom>
        </p:spPr>
        <p:txBody>
          <a:bodyPr lIns="0" tIns="0" rIns="0" bIns="0" rtlCol="0" anchor="t">
            <a:spAutoFit/>
          </a:bodyPr>
          <a:lstStyle/>
          <a:p>
            <a:pPr algn="ctr">
              <a:lnSpc>
                <a:spcPts val="2839"/>
              </a:lnSpc>
              <a:spcBef>
                <a:spcPct val="0"/>
              </a:spcBef>
            </a:pPr>
            <a:r>
              <a:rPr lang="en-US" sz="2027">
                <a:solidFill>
                  <a:srgbClr val="203C48"/>
                </a:solidFill>
                <a:latin typeface="League Spartan"/>
                <a:ea typeface="League Spartan"/>
                <a:cs typeface="League Spartan"/>
                <a:sym typeface="League Spartan"/>
              </a:rPr>
              <a:t>Remember that you can also identify market equilibrium from your table, if you find the price where the quantity demanded and supply are equal</a:t>
            </a:r>
          </a:p>
        </p:txBody>
      </p:sp>
      <p:grpSp>
        <p:nvGrpSpPr>
          <p:cNvPr id="46" name="Group 46"/>
          <p:cNvGrpSpPr/>
          <p:nvPr/>
        </p:nvGrpSpPr>
        <p:grpSpPr>
          <a:xfrm>
            <a:off x="13875228" y="7806997"/>
            <a:ext cx="462468" cy="462468"/>
            <a:chOff x="0" y="0"/>
            <a:chExt cx="812800" cy="812800"/>
          </a:xfrm>
        </p:grpSpPr>
        <p:sp>
          <p:nvSpPr>
            <p:cNvPr id="47" name="Freeform 4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B2FF">
                <a:alpha val="29804"/>
              </a:srgbClr>
            </a:solidFill>
            <a:ln w="38100" cap="sq">
              <a:solidFill>
                <a:srgbClr val="000000">
                  <a:alpha val="29804"/>
                </a:srgbClr>
              </a:solidFill>
              <a:prstDash val="solid"/>
              <a:miter/>
            </a:ln>
          </p:spPr>
          <p:txBody>
            <a:bodyPr/>
            <a:lstStyle/>
            <a:p>
              <a:endParaRPr lang="en-US"/>
            </a:p>
          </p:txBody>
        </p:sp>
        <p:sp>
          <p:nvSpPr>
            <p:cNvPr id="48" name="TextBox 48"/>
            <p:cNvSpPr txBox="1"/>
            <p:nvPr/>
          </p:nvSpPr>
          <p:spPr>
            <a:xfrm>
              <a:off x="76200" y="19050"/>
              <a:ext cx="660400" cy="717550"/>
            </a:xfrm>
            <a:prstGeom prst="rect">
              <a:avLst/>
            </a:prstGeom>
          </p:spPr>
          <p:txBody>
            <a:bodyPr lIns="50800" tIns="50800" rIns="50800" bIns="50800" rtlCol="0" anchor="ctr"/>
            <a:lstStyle/>
            <a:p>
              <a:pPr algn="ctr">
                <a:lnSpc>
                  <a:spcPts val="1960"/>
                </a:lnSpc>
              </a:pPr>
              <a:endParaRPr/>
            </a:p>
          </p:txBody>
        </p:sp>
      </p:grpSp>
      <p:sp>
        <p:nvSpPr>
          <p:cNvPr id="49" name="Freeform 49"/>
          <p:cNvSpPr/>
          <p:nvPr/>
        </p:nvSpPr>
        <p:spPr>
          <a:xfrm rot="2700000">
            <a:off x="13819487" y="8258405"/>
            <a:ext cx="2068537" cy="1264393"/>
          </a:xfrm>
          <a:custGeom>
            <a:avLst/>
            <a:gdLst/>
            <a:ahLst/>
            <a:cxnLst/>
            <a:rect l="l" t="t" r="r" b="b"/>
            <a:pathLst>
              <a:path w="2068537" h="1264393">
                <a:moveTo>
                  <a:pt x="0" y="0"/>
                </a:moveTo>
                <a:lnTo>
                  <a:pt x="2068537" y="0"/>
                </a:lnTo>
                <a:lnTo>
                  <a:pt x="2068537" y="1264393"/>
                </a:lnTo>
                <a:lnTo>
                  <a:pt x="0" y="1264393"/>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50" name="Freeform 50"/>
          <p:cNvSpPr/>
          <p:nvPr/>
        </p:nvSpPr>
        <p:spPr>
          <a:xfrm rot="2700000">
            <a:off x="9754600" y="6292904"/>
            <a:ext cx="2068537" cy="1264393"/>
          </a:xfrm>
          <a:custGeom>
            <a:avLst/>
            <a:gdLst/>
            <a:ahLst/>
            <a:cxnLst/>
            <a:rect l="l" t="t" r="r" b="b"/>
            <a:pathLst>
              <a:path w="2068537" h="1264393">
                <a:moveTo>
                  <a:pt x="0" y="0"/>
                </a:moveTo>
                <a:lnTo>
                  <a:pt x="2068537" y="0"/>
                </a:lnTo>
                <a:lnTo>
                  <a:pt x="2068537" y="1264393"/>
                </a:lnTo>
                <a:lnTo>
                  <a:pt x="0" y="1264393"/>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9968777" y="1967777"/>
            <a:ext cx="802671" cy="15835774"/>
            <a:chOff x="0" y="0"/>
            <a:chExt cx="182880" cy="3608017"/>
          </a:xfrm>
        </p:grpSpPr>
        <p:sp>
          <p:nvSpPr>
            <p:cNvPr id="3" name="Freeform 3"/>
            <p:cNvSpPr/>
            <p:nvPr/>
          </p:nvSpPr>
          <p:spPr>
            <a:xfrm>
              <a:off x="0" y="0"/>
              <a:ext cx="182880" cy="3608017"/>
            </a:xfrm>
            <a:custGeom>
              <a:avLst/>
              <a:gdLst/>
              <a:ahLst/>
              <a:cxnLst/>
              <a:rect l="l" t="t" r="r" b="b"/>
              <a:pathLst>
                <a:path w="182880" h="3608017">
                  <a:moveTo>
                    <a:pt x="0" y="0"/>
                  </a:moveTo>
                  <a:lnTo>
                    <a:pt x="182880" y="0"/>
                  </a:lnTo>
                  <a:lnTo>
                    <a:pt x="182880" y="3608017"/>
                  </a:lnTo>
                  <a:lnTo>
                    <a:pt x="0" y="3608017"/>
                  </a:lnTo>
                  <a:close/>
                </a:path>
              </a:pathLst>
            </a:custGeom>
            <a:solidFill>
              <a:srgbClr val="203D48"/>
            </a:solidFill>
          </p:spPr>
          <p:txBody>
            <a:bodyPr/>
            <a:lstStyle/>
            <a:p>
              <a:endParaRPr lang="en-US"/>
            </a:p>
          </p:txBody>
        </p:sp>
        <p:sp>
          <p:nvSpPr>
            <p:cNvPr id="4" name="TextBox 4"/>
            <p:cNvSpPr txBox="1"/>
            <p:nvPr/>
          </p:nvSpPr>
          <p:spPr>
            <a:xfrm>
              <a:off x="0" y="-57150"/>
              <a:ext cx="182880" cy="3665167"/>
            </a:xfrm>
            <a:prstGeom prst="rect">
              <a:avLst/>
            </a:prstGeom>
          </p:spPr>
          <p:txBody>
            <a:bodyPr lIns="50800" tIns="50800" rIns="50800" bIns="50800" rtlCol="0" anchor="ctr"/>
            <a:lstStyle/>
            <a:p>
              <a:pPr algn="ctr">
                <a:lnSpc>
                  <a:spcPts val="1960"/>
                </a:lnSpc>
              </a:pPr>
              <a:endParaRPr/>
            </a:p>
          </p:txBody>
        </p:sp>
      </p:grpSp>
      <p:grpSp>
        <p:nvGrpSpPr>
          <p:cNvPr id="5" name="Group 5"/>
          <p:cNvGrpSpPr/>
          <p:nvPr/>
        </p:nvGrpSpPr>
        <p:grpSpPr>
          <a:xfrm rot="-5400000">
            <a:off x="824777" y="8659552"/>
            <a:ext cx="802671" cy="2452226"/>
            <a:chOff x="0" y="0"/>
            <a:chExt cx="182880" cy="558714"/>
          </a:xfrm>
        </p:grpSpPr>
        <p:sp>
          <p:nvSpPr>
            <p:cNvPr id="6" name="Freeform 6"/>
            <p:cNvSpPr/>
            <p:nvPr/>
          </p:nvSpPr>
          <p:spPr>
            <a:xfrm>
              <a:off x="0" y="0"/>
              <a:ext cx="182880" cy="558714"/>
            </a:xfrm>
            <a:custGeom>
              <a:avLst/>
              <a:gdLst/>
              <a:ahLst/>
              <a:cxnLst/>
              <a:rect l="l" t="t" r="r" b="b"/>
              <a:pathLst>
                <a:path w="182880" h="558714">
                  <a:moveTo>
                    <a:pt x="0" y="0"/>
                  </a:moveTo>
                  <a:lnTo>
                    <a:pt x="182880" y="0"/>
                  </a:lnTo>
                  <a:lnTo>
                    <a:pt x="182880" y="558714"/>
                  </a:lnTo>
                  <a:lnTo>
                    <a:pt x="0" y="558714"/>
                  </a:lnTo>
                  <a:close/>
                </a:path>
              </a:pathLst>
            </a:custGeom>
            <a:solidFill>
              <a:srgbClr val="38B6FF"/>
            </a:solidFill>
          </p:spPr>
          <p:txBody>
            <a:bodyPr/>
            <a:lstStyle/>
            <a:p>
              <a:endParaRPr lang="en-US"/>
            </a:p>
          </p:txBody>
        </p:sp>
        <p:sp>
          <p:nvSpPr>
            <p:cNvPr id="7" name="TextBox 7"/>
            <p:cNvSpPr txBox="1"/>
            <p:nvPr/>
          </p:nvSpPr>
          <p:spPr>
            <a:xfrm>
              <a:off x="0" y="-57150"/>
              <a:ext cx="182880" cy="615864"/>
            </a:xfrm>
            <a:prstGeom prst="rect">
              <a:avLst/>
            </a:prstGeom>
          </p:spPr>
          <p:txBody>
            <a:bodyPr lIns="50800" tIns="50800" rIns="50800" bIns="50800" rtlCol="0" anchor="ctr"/>
            <a:lstStyle/>
            <a:p>
              <a:pPr algn="ctr">
                <a:lnSpc>
                  <a:spcPts val="1960"/>
                </a:lnSpc>
              </a:pPr>
              <a:endParaRPr/>
            </a:p>
          </p:txBody>
        </p:sp>
      </p:grpSp>
      <p:sp>
        <p:nvSpPr>
          <p:cNvPr id="8" name="Freeform 8"/>
          <p:cNvSpPr/>
          <p:nvPr/>
        </p:nvSpPr>
        <p:spPr>
          <a:xfrm rot="-597275">
            <a:off x="-3368911" y="-2959270"/>
            <a:ext cx="4075990" cy="4075990"/>
          </a:xfrm>
          <a:custGeom>
            <a:avLst/>
            <a:gdLst/>
            <a:ahLst/>
            <a:cxnLst/>
            <a:rect l="l" t="t" r="r" b="b"/>
            <a:pathLst>
              <a:path w="4075990" h="4075990">
                <a:moveTo>
                  <a:pt x="0" y="0"/>
                </a:moveTo>
                <a:lnTo>
                  <a:pt x="4075990" y="0"/>
                </a:lnTo>
                <a:lnTo>
                  <a:pt x="4075990" y="4075989"/>
                </a:lnTo>
                <a:lnTo>
                  <a:pt x="0" y="407598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9" name="Group 9"/>
          <p:cNvGrpSpPr/>
          <p:nvPr/>
        </p:nvGrpSpPr>
        <p:grpSpPr>
          <a:xfrm rot="-5400000">
            <a:off x="16670603" y="-571804"/>
            <a:ext cx="893192" cy="2170151"/>
            <a:chOff x="0" y="0"/>
            <a:chExt cx="1190923" cy="2893535"/>
          </a:xfrm>
        </p:grpSpPr>
        <p:grpSp>
          <p:nvGrpSpPr>
            <p:cNvPr id="10" name="Group 10"/>
            <p:cNvGrpSpPr/>
            <p:nvPr/>
          </p:nvGrpSpPr>
          <p:grpSpPr>
            <a:xfrm>
              <a:off x="141517" y="2519095"/>
              <a:ext cx="1028813" cy="374440"/>
              <a:chOff x="0" y="0"/>
              <a:chExt cx="1886901" cy="686745"/>
            </a:xfrm>
          </p:grpSpPr>
          <p:sp>
            <p:nvSpPr>
              <p:cNvPr id="11" name="Freeform 11"/>
              <p:cNvSpPr/>
              <p:nvPr/>
            </p:nvSpPr>
            <p:spPr>
              <a:xfrm>
                <a:off x="0" y="0"/>
                <a:ext cx="1886901" cy="686745"/>
              </a:xfrm>
              <a:custGeom>
                <a:avLst/>
                <a:gdLst/>
                <a:ahLst/>
                <a:cxnLst/>
                <a:rect l="l" t="t" r="r" b="b"/>
                <a:pathLst>
                  <a:path w="1886901" h="686745">
                    <a:moveTo>
                      <a:pt x="343372" y="0"/>
                    </a:moveTo>
                    <a:lnTo>
                      <a:pt x="1543529" y="0"/>
                    </a:lnTo>
                    <a:cubicBezTo>
                      <a:pt x="1733168" y="0"/>
                      <a:pt x="1886901" y="153733"/>
                      <a:pt x="1886901" y="343372"/>
                    </a:cubicBezTo>
                    <a:lnTo>
                      <a:pt x="1886901" y="343372"/>
                    </a:lnTo>
                    <a:cubicBezTo>
                      <a:pt x="1886901" y="533012"/>
                      <a:pt x="1733168" y="686745"/>
                      <a:pt x="1543529" y="686745"/>
                    </a:cubicBezTo>
                    <a:lnTo>
                      <a:pt x="343372" y="686745"/>
                    </a:lnTo>
                    <a:cubicBezTo>
                      <a:pt x="153733" y="686745"/>
                      <a:pt x="0" y="533012"/>
                      <a:pt x="0" y="343372"/>
                    </a:cubicBezTo>
                    <a:lnTo>
                      <a:pt x="0" y="343372"/>
                    </a:lnTo>
                    <a:cubicBezTo>
                      <a:pt x="0" y="153733"/>
                      <a:pt x="153733" y="0"/>
                      <a:pt x="343372" y="0"/>
                    </a:cubicBezTo>
                    <a:close/>
                  </a:path>
                </a:pathLst>
              </a:custGeom>
              <a:solidFill>
                <a:srgbClr val="94E3FF"/>
              </a:solidFill>
              <a:ln cap="rnd">
                <a:noFill/>
                <a:prstDash val="solid"/>
                <a:round/>
              </a:ln>
            </p:spPr>
            <p:txBody>
              <a:bodyPr/>
              <a:lstStyle/>
              <a:p>
                <a:endParaRPr lang="en-US"/>
              </a:p>
            </p:txBody>
          </p:sp>
          <p:sp>
            <p:nvSpPr>
              <p:cNvPr id="12" name="TextBox 12"/>
              <p:cNvSpPr txBox="1"/>
              <p:nvPr/>
            </p:nvSpPr>
            <p:spPr>
              <a:xfrm>
                <a:off x="0" y="-9525"/>
                <a:ext cx="1886901" cy="696270"/>
              </a:xfrm>
              <a:prstGeom prst="rect">
                <a:avLst/>
              </a:prstGeom>
            </p:spPr>
            <p:txBody>
              <a:bodyPr lIns="50800" tIns="50800" rIns="50800" bIns="50800" rtlCol="0" anchor="ctr"/>
              <a:lstStyle/>
              <a:p>
                <a:pPr algn="ctr">
                  <a:lnSpc>
                    <a:spcPts val="308"/>
                  </a:lnSpc>
                </a:pPr>
                <a:endParaRPr/>
              </a:p>
            </p:txBody>
          </p:sp>
        </p:grpSp>
        <p:sp>
          <p:nvSpPr>
            <p:cNvPr id="13" name="TextBox 13"/>
            <p:cNvSpPr txBox="1"/>
            <p:nvPr/>
          </p:nvSpPr>
          <p:spPr>
            <a:xfrm>
              <a:off x="441088" y="2698700"/>
              <a:ext cx="429671" cy="150386"/>
            </a:xfrm>
            <a:prstGeom prst="rect">
              <a:avLst/>
            </a:prstGeom>
          </p:spPr>
          <p:txBody>
            <a:bodyPr lIns="0" tIns="0" rIns="0" bIns="0" rtlCol="0" anchor="t">
              <a:spAutoFit/>
            </a:bodyPr>
            <a:lstStyle/>
            <a:p>
              <a:pPr algn="ctr">
                <a:lnSpc>
                  <a:spcPts val="581"/>
                </a:lnSpc>
              </a:pPr>
              <a:r>
                <a:rPr lang="en-US" sz="1163">
                  <a:solidFill>
                    <a:srgbClr val="203D48"/>
                  </a:solidFill>
                  <a:latin typeface="League Spartan"/>
                  <a:ea typeface="League Spartan"/>
                  <a:cs typeface="League Spartan"/>
                  <a:sym typeface="League Spartan"/>
                </a:rPr>
                <a:t>HUB</a:t>
              </a:r>
            </a:p>
          </p:txBody>
        </p:sp>
        <p:sp>
          <p:nvSpPr>
            <p:cNvPr id="14" name="TextBox 14"/>
            <p:cNvSpPr txBox="1"/>
            <p:nvPr/>
          </p:nvSpPr>
          <p:spPr>
            <a:xfrm rot="5400000">
              <a:off x="-972822" y="972822"/>
              <a:ext cx="2485990" cy="540345"/>
            </a:xfrm>
            <a:prstGeom prst="rect">
              <a:avLst/>
            </a:prstGeom>
          </p:spPr>
          <p:txBody>
            <a:bodyPr lIns="0" tIns="0" rIns="0" bIns="0" rtlCol="0" anchor="t">
              <a:spAutoFit/>
            </a:bodyPr>
            <a:lstStyle/>
            <a:p>
              <a:pPr algn="ctr">
                <a:lnSpc>
                  <a:spcPts val="2752"/>
                </a:lnSpc>
              </a:pPr>
              <a:r>
                <a:rPr lang="en-US" sz="3127" spc="-200">
                  <a:solidFill>
                    <a:srgbClr val="203D48"/>
                  </a:solidFill>
                  <a:latin typeface="League Spartan"/>
                  <a:ea typeface="League Spartan"/>
                  <a:cs typeface="League Spartan"/>
                  <a:sym typeface="League Spartan"/>
                </a:rPr>
                <a:t>BUSINESS</a:t>
              </a:r>
            </a:p>
          </p:txBody>
        </p:sp>
        <p:sp>
          <p:nvSpPr>
            <p:cNvPr id="15" name="TextBox 15"/>
            <p:cNvSpPr txBox="1"/>
            <p:nvPr/>
          </p:nvSpPr>
          <p:spPr>
            <a:xfrm rot="5400000">
              <a:off x="-511064" y="994145"/>
              <a:ext cx="2522727" cy="622797"/>
            </a:xfrm>
            <a:prstGeom prst="rect">
              <a:avLst/>
            </a:prstGeom>
          </p:spPr>
          <p:txBody>
            <a:bodyPr lIns="0" tIns="0" rIns="0" bIns="0" rtlCol="0" anchor="t">
              <a:spAutoFit/>
            </a:bodyPr>
            <a:lstStyle/>
            <a:p>
              <a:pPr algn="l">
                <a:lnSpc>
                  <a:spcPts val="3194"/>
                </a:lnSpc>
              </a:pPr>
              <a:r>
                <a:rPr lang="en-US" sz="3630" spc="-232">
                  <a:solidFill>
                    <a:srgbClr val="203D48"/>
                  </a:solidFill>
                  <a:latin typeface="League Spartan"/>
                  <a:ea typeface="League Spartan"/>
                  <a:cs typeface="League Spartan"/>
                  <a:sym typeface="League Spartan"/>
                </a:rPr>
                <a:t>JC</a:t>
              </a:r>
            </a:p>
          </p:txBody>
        </p:sp>
        <p:sp>
          <p:nvSpPr>
            <p:cNvPr id="16" name="Freeform 16"/>
            <p:cNvSpPr/>
            <p:nvPr/>
          </p:nvSpPr>
          <p:spPr>
            <a:xfrm rot="5400000">
              <a:off x="244242" y="1424020"/>
              <a:ext cx="1379498" cy="513863"/>
            </a:xfrm>
            <a:custGeom>
              <a:avLst/>
              <a:gdLst/>
              <a:ahLst/>
              <a:cxnLst/>
              <a:rect l="l" t="t" r="r" b="b"/>
              <a:pathLst>
                <a:path w="1379498" h="513863">
                  <a:moveTo>
                    <a:pt x="0" y="0"/>
                  </a:moveTo>
                  <a:lnTo>
                    <a:pt x="1379498" y="0"/>
                  </a:lnTo>
                  <a:lnTo>
                    <a:pt x="1379498" y="513863"/>
                  </a:lnTo>
                  <a:lnTo>
                    <a:pt x="0" y="513863"/>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grpSp>
      <p:sp>
        <p:nvSpPr>
          <p:cNvPr id="18" name="Freeform 18"/>
          <p:cNvSpPr/>
          <p:nvPr/>
        </p:nvSpPr>
        <p:spPr>
          <a:xfrm>
            <a:off x="16032124" y="8592273"/>
            <a:ext cx="2255876" cy="1694727"/>
          </a:xfrm>
          <a:custGeom>
            <a:avLst/>
            <a:gdLst/>
            <a:ahLst/>
            <a:cxnLst/>
            <a:rect l="l" t="t" r="r" b="b"/>
            <a:pathLst>
              <a:path w="2255876" h="1694727">
                <a:moveTo>
                  <a:pt x="0" y="0"/>
                </a:moveTo>
                <a:lnTo>
                  <a:pt x="2255876" y="0"/>
                </a:lnTo>
                <a:lnTo>
                  <a:pt x="2255876" y="1694727"/>
                </a:lnTo>
                <a:lnTo>
                  <a:pt x="0" y="1694727"/>
                </a:lnTo>
                <a:lnTo>
                  <a:pt x="0" y="0"/>
                </a:lnTo>
                <a:close/>
              </a:path>
            </a:pathLst>
          </a:custGeom>
          <a:blipFill>
            <a:blip r:embed="rId5"/>
            <a:stretch>
              <a:fillRect/>
            </a:stretch>
          </a:blipFill>
        </p:spPr>
        <p:txBody>
          <a:bodyPr/>
          <a:lstStyle/>
          <a:p>
            <a:endParaRPr lang="en-US"/>
          </a:p>
        </p:txBody>
      </p:sp>
      <p:sp>
        <p:nvSpPr>
          <p:cNvPr id="19" name="TextBox 19"/>
          <p:cNvSpPr txBox="1"/>
          <p:nvPr/>
        </p:nvSpPr>
        <p:spPr>
          <a:xfrm>
            <a:off x="2752518" y="9591295"/>
            <a:ext cx="1724348" cy="531587"/>
          </a:xfrm>
          <a:prstGeom prst="rect">
            <a:avLst/>
          </a:prstGeom>
        </p:spPr>
        <p:txBody>
          <a:bodyPr lIns="0" tIns="0" rIns="0" bIns="0" rtlCol="0" anchor="t">
            <a:spAutoFit/>
          </a:bodyPr>
          <a:lstStyle/>
          <a:p>
            <a:pPr algn="ctr">
              <a:lnSpc>
                <a:spcPts val="4404"/>
              </a:lnSpc>
            </a:pPr>
            <a:r>
              <a:rPr lang="en-US" sz="3145">
                <a:solidFill>
                  <a:srgbClr val="FFFFFF"/>
                </a:solidFill>
                <a:latin typeface="League Spartan"/>
                <a:ea typeface="League Spartan"/>
                <a:cs typeface="League Spartan"/>
                <a:sym typeface="League Spartan"/>
              </a:rPr>
              <a:t>CH 29:</a:t>
            </a:r>
          </a:p>
        </p:txBody>
      </p:sp>
      <p:sp>
        <p:nvSpPr>
          <p:cNvPr id="20" name="TextBox 20"/>
          <p:cNvSpPr txBox="1"/>
          <p:nvPr/>
        </p:nvSpPr>
        <p:spPr>
          <a:xfrm>
            <a:off x="4781666" y="9515095"/>
            <a:ext cx="4911099" cy="607788"/>
          </a:xfrm>
          <a:prstGeom prst="rect">
            <a:avLst/>
          </a:prstGeom>
        </p:spPr>
        <p:txBody>
          <a:bodyPr lIns="0" tIns="0" rIns="0" bIns="0" rtlCol="0" anchor="t">
            <a:spAutoFit/>
          </a:bodyPr>
          <a:lstStyle/>
          <a:p>
            <a:pPr algn="l">
              <a:lnSpc>
                <a:spcPts val="4404"/>
              </a:lnSpc>
              <a:spcBef>
                <a:spcPct val="0"/>
              </a:spcBef>
            </a:pPr>
            <a:r>
              <a:rPr lang="en-US" sz="3145" b="1" i="1">
                <a:solidFill>
                  <a:srgbClr val="FFFFFF"/>
                </a:solidFill>
                <a:latin typeface="Calibri (MS) Bold Italics"/>
                <a:ea typeface="Calibri (MS) Bold Italics"/>
                <a:cs typeface="Calibri (MS) Bold Italics"/>
                <a:sym typeface="Calibri (MS) Bold Italics"/>
              </a:rPr>
              <a:t>LO 3.3</a:t>
            </a:r>
            <a:r>
              <a:rPr lang="en-US" sz="3145" i="1">
                <a:solidFill>
                  <a:srgbClr val="FFFFFF"/>
                </a:solidFill>
                <a:latin typeface="Calibri (MS) Italics"/>
                <a:ea typeface="Calibri (MS) Italics"/>
                <a:cs typeface="Calibri (MS) Italics"/>
                <a:sym typeface="Calibri (MS) Italics"/>
              </a:rPr>
              <a:t>: Demand &amp; Supply</a:t>
            </a:r>
          </a:p>
        </p:txBody>
      </p:sp>
      <p:sp>
        <p:nvSpPr>
          <p:cNvPr id="21" name="TextBox 21"/>
          <p:cNvSpPr txBox="1"/>
          <p:nvPr/>
        </p:nvSpPr>
        <p:spPr>
          <a:xfrm>
            <a:off x="0" y="9591295"/>
            <a:ext cx="2567934" cy="531587"/>
          </a:xfrm>
          <a:prstGeom prst="rect">
            <a:avLst/>
          </a:prstGeom>
        </p:spPr>
        <p:txBody>
          <a:bodyPr lIns="0" tIns="0" rIns="0" bIns="0" rtlCol="0" anchor="t">
            <a:spAutoFit/>
          </a:bodyPr>
          <a:lstStyle/>
          <a:p>
            <a:pPr algn="ctr">
              <a:lnSpc>
                <a:spcPts val="4404"/>
              </a:lnSpc>
            </a:pPr>
            <a:r>
              <a:rPr lang="en-US" sz="3145">
                <a:solidFill>
                  <a:srgbClr val="FFFFFF"/>
                </a:solidFill>
                <a:latin typeface="League Spartan"/>
                <a:ea typeface="League Spartan"/>
                <a:cs typeface="League Spartan"/>
                <a:sym typeface="League Spartan"/>
              </a:rPr>
              <a:t>STRAND 3</a:t>
            </a:r>
          </a:p>
        </p:txBody>
      </p:sp>
      <p:sp>
        <p:nvSpPr>
          <p:cNvPr id="22" name="TextBox 22"/>
          <p:cNvSpPr txBox="1"/>
          <p:nvPr/>
        </p:nvSpPr>
        <p:spPr>
          <a:xfrm>
            <a:off x="1028700" y="516081"/>
            <a:ext cx="16009683" cy="1392307"/>
          </a:xfrm>
          <a:prstGeom prst="rect">
            <a:avLst/>
          </a:prstGeom>
        </p:spPr>
        <p:txBody>
          <a:bodyPr lIns="0" tIns="0" rIns="0" bIns="0" rtlCol="0" anchor="t">
            <a:spAutoFit/>
          </a:bodyPr>
          <a:lstStyle/>
          <a:p>
            <a:pPr algn="l">
              <a:lnSpc>
                <a:spcPts val="11458"/>
              </a:lnSpc>
            </a:pPr>
            <a:r>
              <a:rPr lang="en-US" sz="8184" b="1" dirty="0">
                <a:solidFill>
                  <a:srgbClr val="38B6FF"/>
                </a:solidFill>
                <a:latin typeface="Garet Bold"/>
                <a:ea typeface="Garet Bold"/>
                <a:cs typeface="Garet Bold"/>
                <a:sym typeface="Garet Bold"/>
              </a:rPr>
              <a:t>Drawing Market Equilibrium</a:t>
            </a:r>
          </a:p>
        </p:txBody>
      </p:sp>
      <p:pic>
        <p:nvPicPr>
          <p:cNvPr id="23" name="Picture 23"/>
          <p:cNvPicPr>
            <a:picLocks noChangeAspect="1"/>
          </p:cNvPicPr>
          <p:nvPr>
            <a:videoFile r:link="rId1"/>
          </p:nvPr>
        </p:nvPicPr>
        <p:blipFill>
          <a:blip r:embed="rId6"/>
          <a:stretch>
            <a:fillRect/>
          </a:stretch>
        </p:blipFill>
        <p:spPr>
          <a:xfrm>
            <a:off x="6065583" y="2159401"/>
            <a:ext cx="10972800" cy="6181859"/>
          </a:xfrm>
          <a:prstGeom prst="rect">
            <a:avLst/>
          </a:prstGeom>
        </p:spPr>
      </p:pic>
      <p:graphicFrame>
        <p:nvGraphicFramePr>
          <p:cNvPr id="24" name="Table 23">
            <a:extLst>
              <a:ext uri="{FF2B5EF4-FFF2-40B4-BE49-F238E27FC236}">
                <a16:creationId xmlns:a16="http://schemas.microsoft.com/office/drawing/2014/main" id="{FC5898D9-876A-98B8-63E3-8854BC8E5541}"/>
              </a:ext>
            </a:extLst>
          </p:cNvPr>
          <p:cNvGraphicFramePr>
            <a:graphicFrameLocks noGrp="1"/>
          </p:cNvGraphicFramePr>
          <p:nvPr>
            <p:extLst>
              <p:ext uri="{D42A27DB-BD31-4B8C-83A1-F6EECF244321}">
                <p14:modId xmlns:p14="http://schemas.microsoft.com/office/powerpoint/2010/main" val="778421342"/>
              </p:ext>
            </p:extLst>
          </p:nvPr>
        </p:nvGraphicFramePr>
        <p:xfrm>
          <a:off x="1021085" y="2683785"/>
          <a:ext cx="4019754" cy="5123516"/>
        </p:xfrm>
        <a:graphic>
          <a:graphicData uri="http://schemas.openxmlformats.org/drawingml/2006/table">
            <a:tbl>
              <a:tblPr/>
              <a:tblGrid>
                <a:gridCol w="1339918">
                  <a:extLst>
                    <a:ext uri="{9D8B030D-6E8A-4147-A177-3AD203B41FA5}">
                      <a16:colId xmlns:a16="http://schemas.microsoft.com/office/drawing/2014/main" val="4251751082"/>
                    </a:ext>
                  </a:extLst>
                </a:gridCol>
                <a:gridCol w="1339918">
                  <a:extLst>
                    <a:ext uri="{9D8B030D-6E8A-4147-A177-3AD203B41FA5}">
                      <a16:colId xmlns:a16="http://schemas.microsoft.com/office/drawing/2014/main" val="1915739581"/>
                    </a:ext>
                  </a:extLst>
                </a:gridCol>
                <a:gridCol w="1339918">
                  <a:extLst>
                    <a:ext uri="{9D8B030D-6E8A-4147-A177-3AD203B41FA5}">
                      <a16:colId xmlns:a16="http://schemas.microsoft.com/office/drawing/2014/main" val="1648638347"/>
                    </a:ext>
                  </a:extLst>
                </a:gridCol>
              </a:tblGrid>
              <a:tr h="656160">
                <a:tc gridSpan="3">
                  <a:txBody>
                    <a:bodyPr/>
                    <a:lstStyle/>
                    <a:p>
                      <a:pPr algn="ctr">
                        <a:buNone/>
                      </a:pPr>
                      <a:r>
                        <a:rPr lang="en-IE" sz="2000" b="1" u="sng" dirty="0">
                          <a:solidFill>
                            <a:srgbClr val="FFFFFF"/>
                          </a:solidFill>
                          <a:effectLst/>
                        </a:rPr>
                        <a:t>Demand and Supply for White Fox hoodies</a:t>
                      </a:r>
                    </a:p>
                  </a:txBody>
                  <a:tcPr marL="67315" marR="67315" marT="33657" marB="33657" anchor="ctr">
                    <a:lnL w="6382" cap="flat" cmpd="sng" algn="ctr">
                      <a:solidFill>
                        <a:srgbClr val="737373"/>
                      </a:solidFill>
                      <a:prstDash val="solid"/>
                      <a:round/>
                      <a:headEnd type="none" w="med" len="med"/>
                      <a:tailEnd type="none" w="med" len="med"/>
                    </a:lnL>
                    <a:lnR w="6382" cap="flat" cmpd="sng" algn="ctr">
                      <a:solidFill>
                        <a:srgbClr val="737373"/>
                      </a:solidFill>
                      <a:prstDash val="solid"/>
                      <a:round/>
                      <a:headEnd type="none" w="med" len="med"/>
                      <a:tailEnd type="none" w="med" len="med"/>
                    </a:lnR>
                    <a:lnT w="6382" cap="flat" cmpd="sng" algn="ctr">
                      <a:solidFill>
                        <a:srgbClr val="737373"/>
                      </a:solidFill>
                      <a:prstDash val="solid"/>
                      <a:round/>
                      <a:headEnd type="none" w="med" len="med"/>
                      <a:tailEnd type="none" w="med" len="med"/>
                    </a:lnT>
                    <a:lnB w="9525" cap="flat" cmpd="sng" algn="ctr">
                      <a:solidFill>
                        <a:srgbClr val="737373"/>
                      </a:solidFill>
                      <a:prstDash val="solid"/>
                      <a:round/>
                      <a:headEnd type="none" w="med" len="med"/>
                      <a:tailEnd type="none" w="med" len="med"/>
                    </a:lnB>
                    <a:solidFill>
                      <a:srgbClr val="DB543E"/>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096545141"/>
                  </a:ext>
                </a:extLst>
              </a:tr>
              <a:tr h="1326162">
                <a:tc>
                  <a:txBody>
                    <a:bodyPr/>
                    <a:lstStyle/>
                    <a:p>
                      <a:pPr algn="ctr">
                        <a:buNone/>
                      </a:pPr>
                      <a:r>
                        <a:rPr lang="en-IE" sz="2000" b="1">
                          <a:solidFill>
                            <a:srgbClr val="FFFFFF"/>
                          </a:solidFill>
                          <a:effectLst/>
                        </a:rPr>
                        <a:t>Price</a:t>
                      </a:r>
                    </a:p>
                  </a:txBody>
                  <a:tcPr marL="67315" marR="67315" marT="33657" marB="33657" anchor="ctr">
                    <a:lnL w="6382" cap="flat" cmpd="sng" algn="ctr">
                      <a:solidFill>
                        <a:srgbClr val="737373"/>
                      </a:solidFill>
                      <a:prstDash val="solid"/>
                      <a:round/>
                      <a:headEnd type="none" w="med" len="med"/>
                      <a:tailEnd type="none" w="med" len="med"/>
                    </a:lnL>
                    <a:lnR w="9525" cap="flat" cmpd="sng" algn="ctr">
                      <a:solidFill>
                        <a:srgbClr val="737373"/>
                      </a:solidFill>
                      <a:prstDash val="solid"/>
                      <a:round/>
                      <a:headEnd type="none" w="med" len="med"/>
                      <a:tailEnd type="none" w="med" len="med"/>
                    </a:lnR>
                    <a:lnT w="9525" cap="flat" cmpd="sng" algn="ctr">
                      <a:solidFill>
                        <a:srgbClr val="737373"/>
                      </a:solidFill>
                      <a:prstDash val="solid"/>
                      <a:round/>
                      <a:headEnd type="none" w="med" len="med"/>
                      <a:tailEnd type="none" w="med" len="med"/>
                    </a:lnT>
                    <a:lnB w="9525" cap="flat" cmpd="sng" algn="ctr">
                      <a:solidFill>
                        <a:srgbClr val="737373"/>
                      </a:solidFill>
                      <a:prstDash val="solid"/>
                      <a:round/>
                      <a:headEnd type="none" w="med" len="med"/>
                      <a:tailEnd type="none" w="med" len="med"/>
                    </a:lnB>
                    <a:solidFill>
                      <a:srgbClr val="F49B54"/>
                    </a:solidFill>
                  </a:tcPr>
                </a:tc>
                <a:tc>
                  <a:txBody>
                    <a:bodyPr/>
                    <a:lstStyle/>
                    <a:p>
                      <a:pPr algn="ctr">
                        <a:buNone/>
                      </a:pPr>
                      <a:r>
                        <a:rPr lang="en-IE" sz="2000" b="1">
                          <a:solidFill>
                            <a:srgbClr val="FFFFFF"/>
                          </a:solidFill>
                          <a:effectLst/>
                        </a:rPr>
                        <a:t>Quantity Demanded (000's units)</a:t>
                      </a:r>
                    </a:p>
                  </a:txBody>
                  <a:tcPr marL="67315" marR="67315" marT="33657" marB="33657" anchor="ctr">
                    <a:lnL w="9525" cap="flat" cmpd="sng" algn="ctr">
                      <a:solidFill>
                        <a:srgbClr val="737373"/>
                      </a:solidFill>
                      <a:prstDash val="solid"/>
                      <a:round/>
                      <a:headEnd type="none" w="med" len="med"/>
                      <a:tailEnd type="none" w="med" len="med"/>
                    </a:lnL>
                    <a:lnR w="9525" cap="flat" cmpd="sng" algn="ctr">
                      <a:solidFill>
                        <a:srgbClr val="737373"/>
                      </a:solidFill>
                      <a:prstDash val="solid"/>
                      <a:round/>
                      <a:headEnd type="none" w="med" len="med"/>
                      <a:tailEnd type="none" w="med" len="med"/>
                    </a:lnR>
                    <a:lnT w="9525" cap="flat" cmpd="sng" algn="ctr">
                      <a:solidFill>
                        <a:srgbClr val="737373"/>
                      </a:solidFill>
                      <a:prstDash val="solid"/>
                      <a:round/>
                      <a:headEnd type="none" w="med" len="med"/>
                      <a:tailEnd type="none" w="med" len="med"/>
                    </a:lnT>
                    <a:lnB w="9525" cap="flat" cmpd="sng" algn="ctr">
                      <a:solidFill>
                        <a:srgbClr val="737373"/>
                      </a:solidFill>
                      <a:prstDash val="solid"/>
                      <a:round/>
                      <a:headEnd type="none" w="med" len="med"/>
                      <a:tailEnd type="none" w="med" len="med"/>
                    </a:lnB>
                    <a:solidFill>
                      <a:srgbClr val="3E7992"/>
                    </a:solidFill>
                  </a:tcPr>
                </a:tc>
                <a:tc>
                  <a:txBody>
                    <a:bodyPr/>
                    <a:lstStyle/>
                    <a:p>
                      <a:pPr algn="ctr">
                        <a:buNone/>
                      </a:pPr>
                      <a:r>
                        <a:rPr lang="en-IE" sz="2000" b="1">
                          <a:solidFill>
                            <a:srgbClr val="FFFFFF"/>
                          </a:solidFill>
                          <a:effectLst/>
                        </a:rPr>
                        <a:t>Quantity Supplied (000's units)</a:t>
                      </a:r>
                    </a:p>
                  </a:txBody>
                  <a:tcPr marL="67315" marR="67315" marT="33657" marB="33657" anchor="ctr">
                    <a:lnL w="9525" cap="flat" cmpd="sng" algn="ctr">
                      <a:solidFill>
                        <a:srgbClr val="737373"/>
                      </a:solidFill>
                      <a:prstDash val="solid"/>
                      <a:round/>
                      <a:headEnd type="none" w="med" len="med"/>
                      <a:tailEnd type="none" w="med" len="med"/>
                    </a:lnL>
                    <a:lnR w="6382" cap="flat" cmpd="sng" algn="ctr">
                      <a:solidFill>
                        <a:srgbClr val="737373"/>
                      </a:solidFill>
                      <a:prstDash val="solid"/>
                      <a:round/>
                      <a:headEnd type="none" w="med" len="med"/>
                      <a:tailEnd type="none" w="med" len="med"/>
                    </a:lnR>
                    <a:lnT w="9525" cap="flat" cmpd="sng" algn="ctr">
                      <a:solidFill>
                        <a:srgbClr val="737373"/>
                      </a:solidFill>
                      <a:prstDash val="solid"/>
                      <a:round/>
                      <a:headEnd type="none" w="med" len="med"/>
                      <a:tailEnd type="none" w="med" len="med"/>
                    </a:lnT>
                    <a:lnB w="9525" cap="flat" cmpd="sng" algn="ctr">
                      <a:solidFill>
                        <a:srgbClr val="737373"/>
                      </a:solidFill>
                      <a:prstDash val="solid"/>
                      <a:round/>
                      <a:headEnd type="none" w="med" len="med"/>
                      <a:tailEnd type="none" w="med" len="med"/>
                    </a:lnB>
                    <a:solidFill>
                      <a:srgbClr val="3D887B"/>
                    </a:solidFill>
                  </a:tcPr>
                </a:tc>
                <a:extLst>
                  <a:ext uri="{0D108BD9-81ED-4DB2-BD59-A6C34878D82A}">
                    <a16:rowId xmlns:a16="http://schemas.microsoft.com/office/drawing/2014/main" val="3724162724"/>
                  </a:ext>
                </a:extLst>
              </a:tr>
              <a:tr h="624088">
                <a:tc>
                  <a:txBody>
                    <a:bodyPr/>
                    <a:lstStyle/>
                    <a:p>
                      <a:pPr algn="ctr">
                        <a:buNone/>
                      </a:pPr>
                      <a:r>
                        <a:rPr lang="en-IE" sz="2000" b="1">
                          <a:effectLst/>
                        </a:rPr>
                        <a:t>€25</a:t>
                      </a:r>
                    </a:p>
                  </a:txBody>
                  <a:tcPr marL="67315" marR="67315" marT="33657" marB="33657" anchor="ctr">
                    <a:lnL w="6382" cap="flat" cmpd="sng" algn="ctr">
                      <a:solidFill>
                        <a:srgbClr val="737373"/>
                      </a:solidFill>
                      <a:prstDash val="solid"/>
                      <a:round/>
                      <a:headEnd type="none" w="med" len="med"/>
                      <a:tailEnd type="none" w="med" len="med"/>
                    </a:lnL>
                    <a:lnR w="9525" cap="flat" cmpd="sng" algn="ctr">
                      <a:solidFill>
                        <a:srgbClr val="737373"/>
                      </a:solidFill>
                      <a:prstDash val="solid"/>
                      <a:round/>
                      <a:headEnd type="none" w="med" len="med"/>
                      <a:tailEnd type="none" w="med" len="med"/>
                    </a:lnR>
                    <a:lnT w="9525" cap="flat" cmpd="sng" algn="ctr">
                      <a:solidFill>
                        <a:srgbClr val="737373"/>
                      </a:solidFill>
                      <a:prstDash val="solid"/>
                      <a:round/>
                      <a:headEnd type="none" w="med" len="med"/>
                      <a:tailEnd type="none" w="med" len="med"/>
                    </a:lnT>
                    <a:lnB w="9525" cap="flat" cmpd="sng" algn="ctr">
                      <a:solidFill>
                        <a:srgbClr val="737373"/>
                      </a:solidFill>
                      <a:prstDash val="solid"/>
                      <a:round/>
                      <a:headEnd type="none" w="med" len="med"/>
                      <a:tailEnd type="none" w="med" len="med"/>
                    </a:lnB>
                    <a:solidFill>
                      <a:srgbClr val="FFFFFF"/>
                    </a:solidFill>
                  </a:tcPr>
                </a:tc>
                <a:tc>
                  <a:txBody>
                    <a:bodyPr/>
                    <a:lstStyle/>
                    <a:p>
                      <a:pPr algn="ctr">
                        <a:buNone/>
                      </a:pPr>
                      <a:r>
                        <a:rPr lang="en-IE" sz="2000" b="1">
                          <a:effectLst/>
                        </a:rPr>
                        <a:t>30</a:t>
                      </a:r>
                    </a:p>
                  </a:txBody>
                  <a:tcPr marL="67315" marR="67315" marT="33657" marB="33657" anchor="ctr">
                    <a:lnL w="9525" cap="flat" cmpd="sng" algn="ctr">
                      <a:solidFill>
                        <a:srgbClr val="737373"/>
                      </a:solidFill>
                      <a:prstDash val="solid"/>
                      <a:round/>
                      <a:headEnd type="none" w="med" len="med"/>
                      <a:tailEnd type="none" w="med" len="med"/>
                    </a:lnL>
                    <a:lnR w="9525" cap="flat" cmpd="sng" algn="ctr">
                      <a:solidFill>
                        <a:srgbClr val="737373"/>
                      </a:solidFill>
                      <a:prstDash val="solid"/>
                      <a:round/>
                      <a:headEnd type="none" w="med" len="med"/>
                      <a:tailEnd type="none" w="med" len="med"/>
                    </a:lnR>
                    <a:lnT w="9525" cap="flat" cmpd="sng" algn="ctr">
                      <a:solidFill>
                        <a:srgbClr val="737373"/>
                      </a:solidFill>
                      <a:prstDash val="solid"/>
                      <a:round/>
                      <a:headEnd type="none" w="med" len="med"/>
                      <a:tailEnd type="none" w="med" len="med"/>
                    </a:lnT>
                    <a:lnB w="9525" cap="flat" cmpd="sng" algn="ctr">
                      <a:solidFill>
                        <a:srgbClr val="737373"/>
                      </a:solidFill>
                      <a:prstDash val="solid"/>
                      <a:round/>
                      <a:headEnd type="none" w="med" len="med"/>
                      <a:tailEnd type="none" w="med" len="med"/>
                    </a:lnB>
                    <a:solidFill>
                      <a:srgbClr val="FFFFFF"/>
                    </a:solidFill>
                  </a:tcPr>
                </a:tc>
                <a:tc>
                  <a:txBody>
                    <a:bodyPr/>
                    <a:lstStyle/>
                    <a:p>
                      <a:pPr algn="ctr">
                        <a:buNone/>
                      </a:pPr>
                      <a:r>
                        <a:rPr lang="en-IE" sz="2000" b="1">
                          <a:effectLst/>
                        </a:rPr>
                        <a:t>10</a:t>
                      </a:r>
                    </a:p>
                  </a:txBody>
                  <a:tcPr marL="67315" marR="67315" marT="33657" marB="33657" anchor="ctr">
                    <a:lnL w="9525" cap="flat" cmpd="sng" algn="ctr">
                      <a:solidFill>
                        <a:srgbClr val="737373"/>
                      </a:solidFill>
                      <a:prstDash val="solid"/>
                      <a:round/>
                      <a:headEnd type="none" w="med" len="med"/>
                      <a:tailEnd type="none" w="med" len="med"/>
                    </a:lnL>
                    <a:lnR w="6382" cap="flat" cmpd="sng" algn="ctr">
                      <a:solidFill>
                        <a:srgbClr val="737373"/>
                      </a:solidFill>
                      <a:prstDash val="solid"/>
                      <a:round/>
                      <a:headEnd type="none" w="med" len="med"/>
                      <a:tailEnd type="none" w="med" len="med"/>
                    </a:lnR>
                    <a:lnT w="9525" cap="flat" cmpd="sng" algn="ctr">
                      <a:solidFill>
                        <a:srgbClr val="737373"/>
                      </a:solidFill>
                      <a:prstDash val="solid"/>
                      <a:round/>
                      <a:headEnd type="none" w="med" len="med"/>
                      <a:tailEnd type="none" w="med" len="med"/>
                    </a:lnT>
                    <a:lnB w="9525" cap="flat" cmpd="sng" algn="ctr">
                      <a:solidFill>
                        <a:srgbClr val="737373"/>
                      </a:solidFill>
                      <a:prstDash val="solid"/>
                      <a:round/>
                      <a:headEnd type="none" w="med" len="med"/>
                      <a:tailEnd type="none" w="med" len="med"/>
                    </a:lnB>
                    <a:solidFill>
                      <a:srgbClr val="FFFFFF"/>
                    </a:solidFill>
                  </a:tcPr>
                </a:tc>
                <a:extLst>
                  <a:ext uri="{0D108BD9-81ED-4DB2-BD59-A6C34878D82A}">
                    <a16:rowId xmlns:a16="http://schemas.microsoft.com/office/drawing/2014/main" val="3570408652"/>
                  </a:ext>
                </a:extLst>
              </a:tr>
              <a:tr h="624088">
                <a:tc>
                  <a:txBody>
                    <a:bodyPr/>
                    <a:lstStyle/>
                    <a:p>
                      <a:pPr algn="ctr">
                        <a:buNone/>
                      </a:pPr>
                      <a:r>
                        <a:rPr lang="en-IE" sz="2000" b="1">
                          <a:effectLst/>
                        </a:rPr>
                        <a:t>€50</a:t>
                      </a:r>
                    </a:p>
                  </a:txBody>
                  <a:tcPr marL="67315" marR="67315" marT="33657" marB="33657" anchor="ctr">
                    <a:lnL w="6382" cap="flat" cmpd="sng" algn="ctr">
                      <a:solidFill>
                        <a:srgbClr val="737373"/>
                      </a:solidFill>
                      <a:prstDash val="solid"/>
                      <a:round/>
                      <a:headEnd type="none" w="med" len="med"/>
                      <a:tailEnd type="none" w="med" len="med"/>
                    </a:lnL>
                    <a:lnR w="9525" cap="flat" cmpd="sng" algn="ctr">
                      <a:solidFill>
                        <a:srgbClr val="737373"/>
                      </a:solidFill>
                      <a:prstDash val="solid"/>
                      <a:round/>
                      <a:headEnd type="none" w="med" len="med"/>
                      <a:tailEnd type="none" w="med" len="med"/>
                    </a:lnR>
                    <a:lnT w="9525" cap="flat" cmpd="sng" algn="ctr">
                      <a:solidFill>
                        <a:srgbClr val="737373"/>
                      </a:solidFill>
                      <a:prstDash val="solid"/>
                      <a:round/>
                      <a:headEnd type="none" w="med" len="med"/>
                      <a:tailEnd type="none" w="med" len="med"/>
                    </a:lnT>
                    <a:lnB w="9525" cap="flat" cmpd="sng" algn="ctr">
                      <a:solidFill>
                        <a:srgbClr val="737373"/>
                      </a:solidFill>
                      <a:prstDash val="solid"/>
                      <a:round/>
                      <a:headEnd type="none" w="med" len="med"/>
                      <a:tailEnd type="none" w="med" len="med"/>
                    </a:lnB>
                    <a:solidFill>
                      <a:srgbClr val="FFFFFF"/>
                    </a:solidFill>
                  </a:tcPr>
                </a:tc>
                <a:tc>
                  <a:txBody>
                    <a:bodyPr/>
                    <a:lstStyle/>
                    <a:p>
                      <a:pPr algn="ctr">
                        <a:buNone/>
                      </a:pPr>
                      <a:r>
                        <a:rPr lang="en-IE" sz="2000" b="1">
                          <a:effectLst/>
                        </a:rPr>
                        <a:t>25</a:t>
                      </a:r>
                    </a:p>
                  </a:txBody>
                  <a:tcPr marL="67315" marR="67315" marT="33657" marB="33657" anchor="ctr">
                    <a:lnL w="9525" cap="flat" cmpd="sng" algn="ctr">
                      <a:solidFill>
                        <a:srgbClr val="737373"/>
                      </a:solidFill>
                      <a:prstDash val="solid"/>
                      <a:round/>
                      <a:headEnd type="none" w="med" len="med"/>
                      <a:tailEnd type="none" w="med" len="med"/>
                    </a:lnL>
                    <a:lnR w="9525" cap="flat" cmpd="sng" algn="ctr">
                      <a:solidFill>
                        <a:srgbClr val="737373"/>
                      </a:solidFill>
                      <a:prstDash val="solid"/>
                      <a:round/>
                      <a:headEnd type="none" w="med" len="med"/>
                      <a:tailEnd type="none" w="med" len="med"/>
                    </a:lnR>
                    <a:lnT w="9525" cap="flat" cmpd="sng" algn="ctr">
                      <a:solidFill>
                        <a:srgbClr val="737373"/>
                      </a:solidFill>
                      <a:prstDash val="solid"/>
                      <a:round/>
                      <a:headEnd type="none" w="med" len="med"/>
                      <a:tailEnd type="none" w="med" len="med"/>
                    </a:lnT>
                    <a:lnB w="9525" cap="flat" cmpd="sng" algn="ctr">
                      <a:solidFill>
                        <a:srgbClr val="737373"/>
                      </a:solidFill>
                      <a:prstDash val="solid"/>
                      <a:round/>
                      <a:headEnd type="none" w="med" len="med"/>
                      <a:tailEnd type="none" w="med" len="med"/>
                    </a:lnB>
                    <a:solidFill>
                      <a:srgbClr val="FFFFFF"/>
                    </a:solidFill>
                  </a:tcPr>
                </a:tc>
                <a:tc>
                  <a:txBody>
                    <a:bodyPr/>
                    <a:lstStyle/>
                    <a:p>
                      <a:pPr algn="ctr">
                        <a:buNone/>
                      </a:pPr>
                      <a:r>
                        <a:rPr lang="en-IE" sz="2000" b="1">
                          <a:effectLst/>
                        </a:rPr>
                        <a:t>15</a:t>
                      </a:r>
                    </a:p>
                  </a:txBody>
                  <a:tcPr marL="67315" marR="67315" marT="33657" marB="33657" anchor="ctr">
                    <a:lnL w="9525" cap="flat" cmpd="sng" algn="ctr">
                      <a:solidFill>
                        <a:srgbClr val="737373"/>
                      </a:solidFill>
                      <a:prstDash val="solid"/>
                      <a:round/>
                      <a:headEnd type="none" w="med" len="med"/>
                      <a:tailEnd type="none" w="med" len="med"/>
                    </a:lnL>
                    <a:lnR w="6382" cap="flat" cmpd="sng" algn="ctr">
                      <a:solidFill>
                        <a:srgbClr val="737373"/>
                      </a:solidFill>
                      <a:prstDash val="solid"/>
                      <a:round/>
                      <a:headEnd type="none" w="med" len="med"/>
                      <a:tailEnd type="none" w="med" len="med"/>
                    </a:lnR>
                    <a:lnT w="9525" cap="flat" cmpd="sng" algn="ctr">
                      <a:solidFill>
                        <a:srgbClr val="737373"/>
                      </a:solidFill>
                      <a:prstDash val="solid"/>
                      <a:round/>
                      <a:headEnd type="none" w="med" len="med"/>
                      <a:tailEnd type="none" w="med" len="med"/>
                    </a:lnT>
                    <a:lnB w="9525" cap="flat" cmpd="sng" algn="ctr">
                      <a:solidFill>
                        <a:srgbClr val="737373"/>
                      </a:solidFill>
                      <a:prstDash val="solid"/>
                      <a:round/>
                      <a:headEnd type="none" w="med" len="med"/>
                      <a:tailEnd type="none" w="med" len="med"/>
                    </a:lnB>
                    <a:solidFill>
                      <a:srgbClr val="FFFFFF"/>
                    </a:solidFill>
                  </a:tcPr>
                </a:tc>
                <a:extLst>
                  <a:ext uri="{0D108BD9-81ED-4DB2-BD59-A6C34878D82A}">
                    <a16:rowId xmlns:a16="http://schemas.microsoft.com/office/drawing/2014/main" val="768505973"/>
                  </a:ext>
                </a:extLst>
              </a:tr>
              <a:tr h="624088">
                <a:tc>
                  <a:txBody>
                    <a:bodyPr/>
                    <a:lstStyle/>
                    <a:p>
                      <a:pPr algn="ctr">
                        <a:buNone/>
                      </a:pPr>
                      <a:r>
                        <a:rPr lang="en-IE" sz="2000" b="1">
                          <a:effectLst/>
                        </a:rPr>
                        <a:t>€75</a:t>
                      </a:r>
                    </a:p>
                  </a:txBody>
                  <a:tcPr marL="67315" marR="67315" marT="33657" marB="33657" anchor="ctr">
                    <a:lnL w="6382" cap="flat" cmpd="sng" algn="ctr">
                      <a:solidFill>
                        <a:srgbClr val="737373"/>
                      </a:solidFill>
                      <a:prstDash val="solid"/>
                      <a:round/>
                      <a:headEnd type="none" w="med" len="med"/>
                      <a:tailEnd type="none" w="med" len="med"/>
                    </a:lnL>
                    <a:lnR w="9525" cap="flat" cmpd="sng" algn="ctr">
                      <a:solidFill>
                        <a:srgbClr val="737373"/>
                      </a:solidFill>
                      <a:prstDash val="solid"/>
                      <a:round/>
                      <a:headEnd type="none" w="med" len="med"/>
                      <a:tailEnd type="none" w="med" len="med"/>
                    </a:lnR>
                    <a:lnT w="9525" cap="flat" cmpd="sng" algn="ctr">
                      <a:solidFill>
                        <a:srgbClr val="737373"/>
                      </a:solidFill>
                      <a:prstDash val="solid"/>
                      <a:round/>
                      <a:headEnd type="none" w="med" len="med"/>
                      <a:tailEnd type="none" w="med" len="med"/>
                    </a:lnT>
                    <a:lnB w="9525" cap="flat" cmpd="sng" algn="ctr">
                      <a:solidFill>
                        <a:srgbClr val="737373"/>
                      </a:solidFill>
                      <a:prstDash val="solid"/>
                      <a:round/>
                      <a:headEnd type="none" w="med" len="med"/>
                      <a:tailEnd type="none" w="med" len="med"/>
                    </a:lnB>
                    <a:solidFill>
                      <a:srgbClr val="FFFFFF"/>
                    </a:solidFill>
                  </a:tcPr>
                </a:tc>
                <a:tc>
                  <a:txBody>
                    <a:bodyPr/>
                    <a:lstStyle/>
                    <a:p>
                      <a:pPr algn="ctr">
                        <a:buNone/>
                      </a:pPr>
                      <a:r>
                        <a:rPr lang="en-IE" sz="2000" b="1">
                          <a:effectLst/>
                        </a:rPr>
                        <a:t>20</a:t>
                      </a:r>
                    </a:p>
                  </a:txBody>
                  <a:tcPr marL="67315" marR="67315" marT="33657" marB="33657" anchor="ctr">
                    <a:lnL w="9525" cap="flat" cmpd="sng" algn="ctr">
                      <a:solidFill>
                        <a:srgbClr val="737373"/>
                      </a:solidFill>
                      <a:prstDash val="solid"/>
                      <a:round/>
                      <a:headEnd type="none" w="med" len="med"/>
                      <a:tailEnd type="none" w="med" len="med"/>
                    </a:lnL>
                    <a:lnR w="9525" cap="flat" cmpd="sng" algn="ctr">
                      <a:solidFill>
                        <a:srgbClr val="737373"/>
                      </a:solidFill>
                      <a:prstDash val="solid"/>
                      <a:round/>
                      <a:headEnd type="none" w="med" len="med"/>
                      <a:tailEnd type="none" w="med" len="med"/>
                    </a:lnR>
                    <a:lnT w="9525" cap="flat" cmpd="sng" algn="ctr">
                      <a:solidFill>
                        <a:srgbClr val="737373"/>
                      </a:solidFill>
                      <a:prstDash val="solid"/>
                      <a:round/>
                      <a:headEnd type="none" w="med" len="med"/>
                      <a:tailEnd type="none" w="med" len="med"/>
                    </a:lnT>
                    <a:lnB w="9525" cap="flat" cmpd="sng" algn="ctr">
                      <a:solidFill>
                        <a:srgbClr val="737373"/>
                      </a:solidFill>
                      <a:prstDash val="solid"/>
                      <a:round/>
                      <a:headEnd type="none" w="med" len="med"/>
                      <a:tailEnd type="none" w="med" len="med"/>
                    </a:lnB>
                    <a:solidFill>
                      <a:srgbClr val="FFFFFF"/>
                    </a:solidFill>
                  </a:tcPr>
                </a:tc>
                <a:tc>
                  <a:txBody>
                    <a:bodyPr/>
                    <a:lstStyle/>
                    <a:p>
                      <a:pPr algn="ctr">
                        <a:buNone/>
                      </a:pPr>
                      <a:r>
                        <a:rPr lang="en-IE" sz="2000" b="1">
                          <a:effectLst/>
                        </a:rPr>
                        <a:t>20</a:t>
                      </a:r>
                    </a:p>
                  </a:txBody>
                  <a:tcPr marL="67315" marR="67315" marT="33657" marB="33657" anchor="ctr">
                    <a:lnL w="9525" cap="flat" cmpd="sng" algn="ctr">
                      <a:solidFill>
                        <a:srgbClr val="737373"/>
                      </a:solidFill>
                      <a:prstDash val="solid"/>
                      <a:round/>
                      <a:headEnd type="none" w="med" len="med"/>
                      <a:tailEnd type="none" w="med" len="med"/>
                    </a:lnL>
                    <a:lnR w="6382" cap="flat" cmpd="sng" algn="ctr">
                      <a:solidFill>
                        <a:srgbClr val="737373"/>
                      </a:solidFill>
                      <a:prstDash val="solid"/>
                      <a:round/>
                      <a:headEnd type="none" w="med" len="med"/>
                      <a:tailEnd type="none" w="med" len="med"/>
                    </a:lnR>
                    <a:lnT w="9525" cap="flat" cmpd="sng" algn="ctr">
                      <a:solidFill>
                        <a:srgbClr val="737373"/>
                      </a:solidFill>
                      <a:prstDash val="solid"/>
                      <a:round/>
                      <a:headEnd type="none" w="med" len="med"/>
                      <a:tailEnd type="none" w="med" len="med"/>
                    </a:lnT>
                    <a:lnB w="9525" cap="flat" cmpd="sng" algn="ctr">
                      <a:solidFill>
                        <a:srgbClr val="737373"/>
                      </a:solidFill>
                      <a:prstDash val="solid"/>
                      <a:round/>
                      <a:headEnd type="none" w="med" len="med"/>
                      <a:tailEnd type="none" w="med" len="med"/>
                    </a:lnB>
                    <a:solidFill>
                      <a:srgbClr val="FFFFFF"/>
                    </a:solidFill>
                  </a:tcPr>
                </a:tc>
                <a:extLst>
                  <a:ext uri="{0D108BD9-81ED-4DB2-BD59-A6C34878D82A}">
                    <a16:rowId xmlns:a16="http://schemas.microsoft.com/office/drawing/2014/main" val="285379260"/>
                  </a:ext>
                </a:extLst>
              </a:tr>
              <a:tr h="624088">
                <a:tc>
                  <a:txBody>
                    <a:bodyPr/>
                    <a:lstStyle/>
                    <a:p>
                      <a:pPr algn="ctr">
                        <a:buNone/>
                      </a:pPr>
                      <a:r>
                        <a:rPr lang="en-IE" sz="2000" b="1">
                          <a:effectLst/>
                        </a:rPr>
                        <a:t>€100</a:t>
                      </a:r>
                    </a:p>
                  </a:txBody>
                  <a:tcPr marL="67315" marR="67315" marT="33657" marB="33657" anchor="ctr">
                    <a:lnL w="6382" cap="flat" cmpd="sng" algn="ctr">
                      <a:solidFill>
                        <a:srgbClr val="737373"/>
                      </a:solidFill>
                      <a:prstDash val="solid"/>
                      <a:round/>
                      <a:headEnd type="none" w="med" len="med"/>
                      <a:tailEnd type="none" w="med" len="med"/>
                    </a:lnL>
                    <a:lnR w="9525" cap="flat" cmpd="sng" algn="ctr">
                      <a:solidFill>
                        <a:srgbClr val="737373"/>
                      </a:solidFill>
                      <a:prstDash val="solid"/>
                      <a:round/>
                      <a:headEnd type="none" w="med" len="med"/>
                      <a:tailEnd type="none" w="med" len="med"/>
                    </a:lnR>
                    <a:lnT w="9525" cap="flat" cmpd="sng" algn="ctr">
                      <a:solidFill>
                        <a:srgbClr val="737373"/>
                      </a:solidFill>
                      <a:prstDash val="solid"/>
                      <a:round/>
                      <a:headEnd type="none" w="med" len="med"/>
                      <a:tailEnd type="none" w="med" len="med"/>
                    </a:lnT>
                    <a:lnB w="9525" cap="flat" cmpd="sng" algn="ctr">
                      <a:solidFill>
                        <a:srgbClr val="737373"/>
                      </a:solidFill>
                      <a:prstDash val="solid"/>
                      <a:round/>
                      <a:headEnd type="none" w="med" len="med"/>
                      <a:tailEnd type="none" w="med" len="med"/>
                    </a:lnB>
                    <a:solidFill>
                      <a:srgbClr val="FFFFFF"/>
                    </a:solidFill>
                  </a:tcPr>
                </a:tc>
                <a:tc>
                  <a:txBody>
                    <a:bodyPr/>
                    <a:lstStyle/>
                    <a:p>
                      <a:pPr algn="ctr">
                        <a:buNone/>
                      </a:pPr>
                      <a:r>
                        <a:rPr lang="en-IE" sz="2000" b="1">
                          <a:effectLst/>
                        </a:rPr>
                        <a:t>15</a:t>
                      </a:r>
                    </a:p>
                  </a:txBody>
                  <a:tcPr marL="67315" marR="67315" marT="33657" marB="33657" anchor="ctr">
                    <a:lnL w="9525" cap="flat" cmpd="sng" algn="ctr">
                      <a:solidFill>
                        <a:srgbClr val="737373"/>
                      </a:solidFill>
                      <a:prstDash val="solid"/>
                      <a:round/>
                      <a:headEnd type="none" w="med" len="med"/>
                      <a:tailEnd type="none" w="med" len="med"/>
                    </a:lnL>
                    <a:lnR w="9525" cap="flat" cmpd="sng" algn="ctr">
                      <a:solidFill>
                        <a:srgbClr val="737373"/>
                      </a:solidFill>
                      <a:prstDash val="solid"/>
                      <a:round/>
                      <a:headEnd type="none" w="med" len="med"/>
                      <a:tailEnd type="none" w="med" len="med"/>
                    </a:lnR>
                    <a:lnT w="9525" cap="flat" cmpd="sng" algn="ctr">
                      <a:solidFill>
                        <a:srgbClr val="737373"/>
                      </a:solidFill>
                      <a:prstDash val="solid"/>
                      <a:round/>
                      <a:headEnd type="none" w="med" len="med"/>
                      <a:tailEnd type="none" w="med" len="med"/>
                    </a:lnT>
                    <a:lnB w="9525" cap="flat" cmpd="sng" algn="ctr">
                      <a:solidFill>
                        <a:srgbClr val="737373"/>
                      </a:solidFill>
                      <a:prstDash val="solid"/>
                      <a:round/>
                      <a:headEnd type="none" w="med" len="med"/>
                      <a:tailEnd type="none" w="med" len="med"/>
                    </a:lnB>
                    <a:solidFill>
                      <a:srgbClr val="FFFFFF"/>
                    </a:solidFill>
                  </a:tcPr>
                </a:tc>
                <a:tc>
                  <a:txBody>
                    <a:bodyPr/>
                    <a:lstStyle/>
                    <a:p>
                      <a:pPr algn="ctr">
                        <a:buNone/>
                      </a:pPr>
                      <a:r>
                        <a:rPr lang="en-IE" sz="2000" b="1">
                          <a:effectLst/>
                        </a:rPr>
                        <a:t>25</a:t>
                      </a:r>
                    </a:p>
                  </a:txBody>
                  <a:tcPr marL="67315" marR="67315" marT="33657" marB="33657" anchor="ctr">
                    <a:lnL w="9525" cap="flat" cmpd="sng" algn="ctr">
                      <a:solidFill>
                        <a:srgbClr val="737373"/>
                      </a:solidFill>
                      <a:prstDash val="solid"/>
                      <a:round/>
                      <a:headEnd type="none" w="med" len="med"/>
                      <a:tailEnd type="none" w="med" len="med"/>
                    </a:lnL>
                    <a:lnR w="6382" cap="flat" cmpd="sng" algn="ctr">
                      <a:solidFill>
                        <a:srgbClr val="737373"/>
                      </a:solidFill>
                      <a:prstDash val="solid"/>
                      <a:round/>
                      <a:headEnd type="none" w="med" len="med"/>
                      <a:tailEnd type="none" w="med" len="med"/>
                    </a:lnR>
                    <a:lnT w="9525" cap="flat" cmpd="sng" algn="ctr">
                      <a:solidFill>
                        <a:srgbClr val="737373"/>
                      </a:solidFill>
                      <a:prstDash val="solid"/>
                      <a:round/>
                      <a:headEnd type="none" w="med" len="med"/>
                      <a:tailEnd type="none" w="med" len="med"/>
                    </a:lnT>
                    <a:lnB w="9525" cap="flat" cmpd="sng" algn="ctr">
                      <a:solidFill>
                        <a:srgbClr val="737373"/>
                      </a:solidFill>
                      <a:prstDash val="solid"/>
                      <a:round/>
                      <a:headEnd type="none" w="med" len="med"/>
                      <a:tailEnd type="none" w="med" len="med"/>
                    </a:lnB>
                    <a:solidFill>
                      <a:srgbClr val="FFFFFF"/>
                    </a:solidFill>
                  </a:tcPr>
                </a:tc>
                <a:extLst>
                  <a:ext uri="{0D108BD9-81ED-4DB2-BD59-A6C34878D82A}">
                    <a16:rowId xmlns:a16="http://schemas.microsoft.com/office/drawing/2014/main" val="3375568080"/>
                  </a:ext>
                </a:extLst>
              </a:tr>
              <a:tr h="624088">
                <a:tc>
                  <a:txBody>
                    <a:bodyPr/>
                    <a:lstStyle/>
                    <a:p>
                      <a:pPr algn="ctr">
                        <a:buNone/>
                      </a:pPr>
                      <a:r>
                        <a:rPr lang="en-IE" sz="2000" b="1" dirty="0">
                          <a:effectLst/>
                        </a:rPr>
                        <a:t>€125</a:t>
                      </a:r>
                    </a:p>
                  </a:txBody>
                  <a:tcPr marL="67315" marR="67315" marT="33657" marB="33657" anchor="ctr">
                    <a:lnL w="6382" cap="flat" cmpd="sng" algn="ctr">
                      <a:solidFill>
                        <a:srgbClr val="737373"/>
                      </a:solidFill>
                      <a:prstDash val="solid"/>
                      <a:round/>
                      <a:headEnd type="none" w="med" len="med"/>
                      <a:tailEnd type="none" w="med" len="med"/>
                    </a:lnL>
                    <a:lnR w="9525" cap="flat" cmpd="sng" algn="ctr">
                      <a:solidFill>
                        <a:srgbClr val="737373"/>
                      </a:solidFill>
                      <a:prstDash val="solid"/>
                      <a:round/>
                      <a:headEnd type="none" w="med" len="med"/>
                      <a:tailEnd type="none" w="med" len="med"/>
                    </a:lnR>
                    <a:lnT w="9525" cap="flat" cmpd="sng" algn="ctr">
                      <a:solidFill>
                        <a:srgbClr val="737373"/>
                      </a:solidFill>
                      <a:prstDash val="solid"/>
                      <a:round/>
                      <a:headEnd type="none" w="med" len="med"/>
                      <a:tailEnd type="none" w="med" len="med"/>
                    </a:lnT>
                    <a:lnB w="6382" cap="flat" cmpd="sng" algn="ctr">
                      <a:solidFill>
                        <a:srgbClr val="737373"/>
                      </a:solidFill>
                      <a:prstDash val="solid"/>
                      <a:round/>
                      <a:headEnd type="none" w="med" len="med"/>
                      <a:tailEnd type="none" w="med" len="med"/>
                    </a:lnB>
                    <a:solidFill>
                      <a:srgbClr val="FFFFFF"/>
                    </a:solidFill>
                  </a:tcPr>
                </a:tc>
                <a:tc>
                  <a:txBody>
                    <a:bodyPr/>
                    <a:lstStyle/>
                    <a:p>
                      <a:pPr algn="ctr">
                        <a:buNone/>
                      </a:pPr>
                      <a:r>
                        <a:rPr lang="en-IE" sz="2000" b="1">
                          <a:effectLst/>
                        </a:rPr>
                        <a:t>10</a:t>
                      </a:r>
                    </a:p>
                  </a:txBody>
                  <a:tcPr marL="67315" marR="67315" marT="33657" marB="33657" anchor="ctr">
                    <a:lnL w="9525" cap="flat" cmpd="sng" algn="ctr">
                      <a:solidFill>
                        <a:srgbClr val="737373"/>
                      </a:solidFill>
                      <a:prstDash val="solid"/>
                      <a:round/>
                      <a:headEnd type="none" w="med" len="med"/>
                      <a:tailEnd type="none" w="med" len="med"/>
                    </a:lnL>
                    <a:lnR w="9525" cap="flat" cmpd="sng" algn="ctr">
                      <a:solidFill>
                        <a:srgbClr val="737373"/>
                      </a:solidFill>
                      <a:prstDash val="solid"/>
                      <a:round/>
                      <a:headEnd type="none" w="med" len="med"/>
                      <a:tailEnd type="none" w="med" len="med"/>
                    </a:lnR>
                    <a:lnT w="9525" cap="flat" cmpd="sng" algn="ctr">
                      <a:solidFill>
                        <a:srgbClr val="737373"/>
                      </a:solidFill>
                      <a:prstDash val="solid"/>
                      <a:round/>
                      <a:headEnd type="none" w="med" len="med"/>
                      <a:tailEnd type="none" w="med" len="med"/>
                    </a:lnT>
                    <a:lnB w="6382" cap="flat" cmpd="sng" algn="ctr">
                      <a:solidFill>
                        <a:srgbClr val="737373"/>
                      </a:solidFill>
                      <a:prstDash val="solid"/>
                      <a:round/>
                      <a:headEnd type="none" w="med" len="med"/>
                      <a:tailEnd type="none" w="med" len="med"/>
                    </a:lnB>
                    <a:solidFill>
                      <a:srgbClr val="FFFFFF"/>
                    </a:solidFill>
                  </a:tcPr>
                </a:tc>
                <a:tc>
                  <a:txBody>
                    <a:bodyPr/>
                    <a:lstStyle/>
                    <a:p>
                      <a:pPr algn="ctr">
                        <a:buNone/>
                      </a:pPr>
                      <a:r>
                        <a:rPr lang="en-IE" sz="2000" b="1" dirty="0">
                          <a:effectLst/>
                        </a:rPr>
                        <a:t>30</a:t>
                      </a:r>
                    </a:p>
                  </a:txBody>
                  <a:tcPr marL="67315" marR="67315" marT="33657" marB="33657" anchor="ctr">
                    <a:lnL w="9525" cap="flat" cmpd="sng" algn="ctr">
                      <a:solidFill>
                        <a:srgbClr val="737373"/>
                      </a:solidFill>
                      <a:prstDash val="solid"/>
                      <a:round/>
                      <a:headEnd type="none" w="med" len="med"/>
                      <a:tailEnd type="none" w="med" len="med"/>
                    </a:lnL>
                    <a:lnR w="6382" cap="flat" cmpd="sng" algn="ctr">
                      <a:solidFill>
                        <a:srgbClr val="737373"/>
                      </a:solidFill>
                      <a:prstDash val="solid"/>
                      <a:round/>
                      <a:headEnd type="none" w="med" len="med"/>
                      <a:tailEnd type="none" w="med" len="med"/>
                    </a:lnR>
                    <a:lnT w="9525" cap="flat" cmpd="sng" algn="ctr">
                      <a:solidFill>
                        <a:srgbClr val="737373"/>
                      </a:solidFill>
                      <a:prstDash val="solid"/>
                      <a:round/>
                      <a:headEnd type="none" w="med" len="med"/>
                      <a:tailEnd type="none" w="med" len="med"/>
                    </a:lnT>
                    <a:lnB w="6382" cap="flat" cmpd="sng" algn="ctr">
                      <a:solidFill>
                        <a:srgbClr val="737373"/>
                      </a:solidFill>
                      <a:prstDash val="solid"/>
                      <a:round/>
                      <a:headEnd type="none" w="med" len="med"/>
                      <a:tailEnd type="none" w="med" len="med"/>
                    </a:lnB>
                    <a:solidFill>
                      <a:srgbClr val="FFFFFF"/>
                    </a:solidFill>
                  </a:tcPr>
                </a:tc>
                <a:extLst>
                  <a:ext uri="{0D108BD9-81ED-4DB2-BD59-A6C34878D82A}">
                    <a16:rowId xmlns:a16="http://schemas.microsoft.com/office/drawing/2014/main" val="3609054069"/>
                  </a:ext>
                </a:extLst>
              </a:tr>
            </a:tbl>
          </a:graphicData>
        </a:graphic>
      </p:graphicFrame>
      <p:sp>
        <p:nvSpPr>
          <p:cNvPr id="25" name="Rectangle 1">
            <a:extLst>
              <a:ext uri="{FF2B5EF4-FFF2-40B4-BE49-F238E27FC236}">
                <a16:creationId xmlns:a16="http://schemas.microsoft.com/office/drawing/2014/main" id="{C5B716AB-D88D-EA55-3E31-9FB8825AB900}"/>
              </a:ext>
            </a:extLst>
          </p:cNvPr>
          <p:cNvSpPr>
            <a:spLocks noChangeArrowheads="1"/>
          </p:cNvSpPr>
          <p:nvPr/>
        </p:nvSpPr>
        <p:spPr bwMode="auto">
          <a:xfrm>
            <a:off x="1543050" y="1423004"/>
            <a:ext cx="12134289"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a:endParaRPr lang="en-US" sz="20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9968777" y="1967777"/>
            <a:ext cx="802671" cy="15835774"/>
            <a:chOff x="0" y="0"/>
            <a:chExt cx="182880" cy="3608017"/>
          </a:xfrm>
        </p:grpSpPr>
        <p:sp>
          <p:nvSpPr>
            <p:cNvPr id="3" name="Freeform 3"/>
            <p:cNvSpPr/>
            <p:nvPr/>
          </p:nvSpPr>
          <p:spPr>
            <a:xfrm>
              <a:off x="0" y="0"/>
              <a:ext cx="182880" cy="3608017"/>
            </a:xfrm>
            <a:custGeom>
              <a:avLst/>
              <a:gdLst/>
              <a:ahLst/>
              <a:cxnLst/>
              <a:rect l="l" t="t" r="r" b="b"/>
              <a:pathLst>
                <a:path w="182880" h="3608017">
                  <a:moveTo>
                    <a:pt x="0" y="0"/>
                  </a:moveTo>
                  <a:lnTo>
                    <a:pt x="182880" y="0"/>
                  </a:lnTo>
                  <a:lnTo>
                    <a:pt x="182880" y="3608017"/>
                  </a:lnTo>
                  <a:lnTo>
                    <a:pt x="0" y="3608017"/>
                  </a:lnTo>
                  <a:close/>
                </a:path>
              </a:pathLst>
            </a:custGeom>
            <a:solidFill>
              <a:srgbClr val="203D48"/>
            </a:solidFill>
          </p:spPr>
          <p:txBody>
            <a:bodyPr/>
            <a:lstStyle/>
            <a:p>
              <a:endParaRPr lang="en-US"/>
            </a:p>
          </p:txBody>
        </p:sp>
        <p:sp>
          <p:nvSpPr>
            <p:cNvPr id="4" name="TextBox 4"/>
            <p:cNvSpPr txBox="1"/>
            <p:nvPr/>
          </p:nvSpPr>
          <p:spPr>
            <a:xfrm>
              <a:off x="0" y="-57150"/>
              <a:ext cx="182880" cy="3665167"/>
            </a:xfrm>
            <a:prstGeom prst="rect">
              <a:avLst/>
            </a:prstGeom>
          </p:spPr>
          <p:txBody>
            <a:bodyPr lIns="50800" tIns="50800" rIns="50800" bIns="50800" rtlCol="0" anchor="ctr"/>
            <a:lstStyle/>
            <a:p>
              <a:pPr algn="ctr">
                <a:lnSpc>
                  <a:spcPts val="1960"/>
                </a:lnSpc>
              </a:pPr>
              <a:endParaRPr/>
            </a:p>
          </p:txBody>
        </p:sp>
      </p:grpSp>
      <p:grpSp>
        <p:nvGrpSpPr>
          <p:cNvPr id="5" name="Group 5"/>
          <p:cNvGrpSpPr/>
          <p:nvPr/>
        </p:nvGrpSpPr>
        <p:grpSpPr>
          <a:xfrm rot="-5400000">
            <a:off x="824777" y="8659552"/>
            <a:ext cx="802671" cy="2452226"/>
            <a:chOff x="0" y="0"/>
            <a:chExt cx="182880" cy="558714"/>
          </a:xfrm>
        </p:grpSpPr>
        <p:sp>
          <p:nvSpPr>
            <p:cNvPr id="6" name="Freeform 6"/>
            <p:cNvSpPr/>
            <p:nvPr/>
          </p:nvSpPr>
          <p:spPr>
            <a:xfrm>
              <a:off x="0" y="0"/>
              <a:ext cx="182880" cy="558714"/>
            </a:xfrm>
            <a:custGeom>
              <a:avLst/>
              <a:gdLst/>
              <a:ahLst/>
              <a:cxnLst/>
              <a:rect l="l" t="t" r="r" b="b"/>
              <a:pathLst>
                <a:path w="182880" h="558714">
                  <a:moveTo>
                    <a:pt x="0" y="0"/>
                  </a:moveTo>
                  <a:lnTo>
                    <a:pt x="182880" y="0"/>
                  </a:lnTo>
                  <a:lnTo>
                    <a:pt x="182880" y="558714"/>
                  </a:lnTo>
                  <a:lnTo>
                    <a:pt x="0" y="558714"/>
                  </a:lnTo>
                  <a:close/>
                </a:path>
              </a:pathLst>
            </a:custGeom>
            <a:solidFill>
              <a:srgbClr val="38B6FF"/>
            </a:solidFill>
          </p:spPr>
          <p:txBody>
            <a:bodyPr/>
            <a:lstStyle/>
            <a:p>
              <a:endParaRPr lang="en-US"/>
            </a:p>
          </p:txBody>
        </p:sp>
        <p:sp>
          <p:nvSpPr>
            <p:cNvPr id="7" name="TextBox 7"/>
            <p:cNvSpPr txBox="1"/>
            <p:nvPr/>
          </p:nvSpPr>
          <p:spPr>
            <a:xfrm>
              <a:off x="0" y="-57150"/>
              <a:ext cx="182880" cy="615864"/>
            </a:xfrm>
            <a:prstGeom prst="rect">
              <a:avLst/>
            </a:prstGeom>
          </p:spPr>
          <p:txBody>
            <a:bodyPr lIns="50800" tIns="50800" rIns="50800" bIns="50800" rtlCol="0" anchor="ctr"/>
            <a:lstStyle/>
            <a:p>
              <a:pPr algn="ctr">
                <a:lnSpc>
                  <a:spcPts val="1960"/>
                </a:lnSpc>
              </a:pPr>
              <a:endParaRPr/>
            </a:p>
          </p:txBody>
        </p:sp>
      </p:grpSp>
      <p:sp>
        <p:nvSpPr>
          <p:cNvPr id="8" name="Freeform 8"/>
          <p:cNvSpPr/>
          <p:nvPr/>
        </p:nvSpPr>
        <p:spPr>
          <a:xfrm rot="-597275">
            <a:off x="-3368911" y="-2959270"/>
            <a:ext cx="4075990" cy="4075990"/>
          </a:xfrm>
          <a:custGeom>
            <a:avLst/>
            <a:gdLst/>
            <a:ahLst/>
            <a:cxnLst/>
            <a:rect l="l" t="t" r="r" b="b"/>
            <a:pathLst>
              <a:path w="4075990" h="4075990">
                <a:moveTo>
                  <a:pt x="0" y="0"/>
                </a:moveTo>
                <a:lnTo>
                  <a:pt x="4075990" y="0"/>
                </a:lnTo>
                <a:lnTo>
                  <a:pt x="4075990" y="4075989"/>
                </a:lnTo>
                <a:lnTo>
                  <a:pt x="0" y="407598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9" name="TextBox 9"/>
          <p:cNvSpPr txBox="1"/>
          <p:nvPr/>
        </p:nvSpPr>
        <p:spPr>
          <a:xfrm>
            <a:off x="1028700" y="516081"/>
            <a:ext cx="16009683" cy="1392307"/>
          </a:xfrm>
          <a:prstGeom prst="rect">
            <a:avLst/>
          </a:prstGeom>
        </p:spPr>
        <p:txBody>
          <a:bodyPr lIns="0" tIns="0" rIns="0" bIns="0" rtlCol="0" anchor="t">
            <a:spAutoFit/>
          </a:bodyPr>
          <a:lstStyle/>
          <a:p>
            <a:pPr algn="l">
              <a:lnSpc>
                <a:spcPts val="11458"/>
              </a:lnSpc>
            </a:pPr>
            <a:r>
              <a:rPr lang="en-US" sz="8184" b="1">
                <a:solidFill>
                  <a:srgbClr val="38B6FF"/>
                </a:solidFill>
                <a:latin typeface="Garet Bold"/>
                <a:ea typeface="Garet Bold"/>
                <a:cs typeface="Garet Bold"/>
                <a:sym typeface="Garet Bold"/>
              </a:rPr>
              <a:t>The Black (Shadow) Market</a:t>
            </a:r>
          </a:p>
        </p:txBody>
      </p:sp>
      <p:grpSp>
        <p:nvGrpSpPr>
          <p:cNvPr id="10" name="Group 10"/>
          <p:cNvGrpSpPr/>
          <p:nvPr/>
        </p:nvGrpSpPr>
        <p:grpSpPr>
          <a:xfrm rot="-5400000">
            <a:off x="16670603" y="-571804"/>
            <a:ext cx="893192" cy="2170151"/>
            <a:chOff x="0" y="0"/>
            <a:chExt cx="1190923" cy="2893535"/>
          </a:xfrm>
        </p:grpSpPr>
        <p:grpSp>
          <p:nvGrpSpPr>
            <p:cNvPr id="11" name="Group 11"/>
            <p:cNvGrpSpPr/>
            <p:nvPr/>
          </p:nvGrpSpPr>
          <p:grpSpPr>
            <a:xfrm>
              <a:off x="141517" y="2519095"/>
              <a:ext cx="1028813" cy="374440"/>
              <a:chOff x="0" y="0"/>
              <a:chExt cx="1886901" cy="686745"/>
            </a:xfrm>
          </p:grpSpPr>
          <p:sp>
            <p:nvSpPr>
              <p:cNvPr id="12" name="Freeform 12"/>
              <p:cNvSpPr/>
              <p:nvPr/>
            </p:nvSpPr>
            <p:spPr>
              <a:xfrm>
                <a:off x="0" y="0"/>
                <a:ext cx="1886901" cy="686745"/>
              </a:xfrm>
              <a:custGeom>
                <a:avLst/>
                <a:gdLst/>
                <a:ahLst/>
                <a:cxnLst/>
                <a:rect l="l" t="t" r="r" b="b"/>
                <a:pathLst>
                  <a:path w="1886901" h="686745">
                    <a:moveTo>
                      <a:pt x="343372" y="0"/>
                    </a:moveTo>
                    <a:lnTo>
                      <a:pt x="1543529" y="0"/>
                    </a:lnTo>
                    <a:cubicBezTo>
                      <a:pt x="1733168" y="0"/>
                      <a:pt x="1886901" y="153733"/>
                      <a:pt x="1886901" y="343372"/>
                    </a:cubicBezTo>
                    <a:lnTo>
                      <a:pt x="1886901" y="343372"/>
                    </a:lnTo>
                    <a:cubicBezTo>
                      <a:pt x="1886901" y="533012"/>
                      <a:pt x="1733168" y="686745"/>
                      <a:pt x="1543529" y="686745"/>
                    </a:cubicBezTo>
                    <a:lnTo>
                      <a:pt x="343372" y="686745"/>
                    </a:lnTo>
                    <a:cubicBezTo>
                      <a:pt x="153733" y="686745"/>
                      <a:pt x="0" y="533012"/>
                      <a:pt x="0" y="343372"/>
                    </a:cubicBezTo>
                    <a:lnTo>
                      <a:pt x="0" y="343372"/>
                    </a:lnTo>
                    <a:cubicBezTo>
                      <a:pt x="0" y="153733"/>
                      <a:pt x="153733" y="0"/>
                      <a:pt x="343372" y="0"/>
                    </a:cubicBezTo>
                    <a:close/>
                  </a:path>
                </a:pathLst>
              </a:custGeom>
              <a:solidFill>
                <a:srgbClr val="94E3FF"/>
              </a:solidFill>
              <a:ln cap="rnd">
                <a:noFill/>
                <a:prstDash val="solid"/>
                <a:round/>
              </a:ln>
            </p:spPr>
            <p:txBody>
              <a:bodyPr/>
              <a:lstStyle/>
              <a:p>
                <a:endParaRPr lang="en-US"/>
              </a:p>
            </p:txBody>
          </p:sp>
          <p:sp>
            <p:nvSpPr>
              <p:cNvPr id="13" name="TextBox 13"/>
              <p:cNvSpPr txBox="1"/>
              <p:nvPr/>
            </p:nvSpPr>
            <p:spPr>
              <a:xfrm>
                <a:off x="0" y="-9525"/>
                <a:ext cx="1886901" cy="696270"/>
              </a:xfrm>
              <a:prstGeom prst="rect">
                <a:avLst/>
              </a:prstGeom>
            </p:spPr>
            <p:txBody>
              <a:bodyPr lIns="50800" tIns="50800" rIns="50800" bIns="50800" rtlCol="0" anchor="ctr"/>
              <a:lstStyle/>
              <a:p>
                <a:pPr algn="ctr">
                  <a:lnSpc>
                    <a:spcPts val="308"/>
                  </a:lnSpc>
                </a:pPr>
                <a:endParaRPr/>
              </a:p>
            </p:txBody>
          </p:sp>
        </p:grpSp>
        <p:sp>
          <p:nvSpPr>
            <p:cNvPr id="14" name="TextBox 14"/>
            <p:cNvSpPr txBox="1"/>
            <p:nvPr/>
          </p:nvSpPr>
          <p:spPr>
            <a:xfrm>
              <a:off x="441088" y="2698700"/>
              <a:ext cx="429671" cy="150386"/>
            </a:xfrm>
            <a:prstGeom prst="rect">
              <a:avLst/>
            </a:prstGeom>
          </p:spPr>
          <p:txBody>
            <a:bodyPr lIns="0" tIns="0" rIns="0" bIns="0" rtlCol="0" anchor="t">
              <a:spAutoFit/>
            </a:bodyPr>
            <a:lstStyle/>
            <a:p>
              <a:pPr algn="ctr">
                <a:lnSpc>
                  <a:spcPts val="581"/>
                </a:lnSpc>
              </a:pPr>
              <a:r>
                <a:rPr lang="en-US" sz="1163">
                  <a:solidFill>
                    <a:srgbClr val="203D48"/>
                  </a:solidFill>
                  <a:latin typeface="League Spartan"/>
                  <a:ea typeface="League Spartan"/>
                  <a:cs typeface="League Spartan"/>
                  <a:sym typeface="League Spartan"/>
                </a:rPr>
                <a:t>HUB</a:t>
              </a:r>
            </a:p>
          </p:txBody>
        </p:sp>
        <p:sp>
          <p:nvSpPr>
            <p:cNvPr id="15" name="TextBox 15"/>
            <p:cNvSpPr txBox="1"/>
            <p:nvPr/>
          </p:nvSpPr>
          <p:spPr>
            <a:xfrm rot="5400000">
              <a:off x="-972822" y="972822"/>
              <a:ext cx="2485990" cy="540345"/>
            </a:xfrm>
            <a:prstGeom prst="rect">
              <a:avLst/>
            </a:prstGeom>
          </p:spPr>
          <p:txBody>
            <a:bodyPr lIns="0" tIns="0" rIns="0" bIns="0" rtlCol="0" anchor="t">
              <a:spAutoFit/>
            </a:bodyPr>
            <a:lstStyle/>
            <a:p>
              <a:pPr algn="ctr">
                <a:lnSpc>
                  <a:spcPts val="2752"/>
                </a:lnSpc>
              </a:pPr>
              <a:r>
                <a:rPr lang="en-US" sz="3127" spc="-200">
                  <a:solidFill>
                    <a:srgbClr val="203D48"/>
                  </a:solidFill>
                  <a:latin typeface="League Spartan"/>
                  <a:ea typeface="League Spartan"/>
                  <a:cs typeface="League Spartan"/>
                  <a:sym typeface="League Spartan"/>
                </a:rPr>
                <a:t>BUSINESS</a:t>
              </a:r>
            </a:p>
          </p:txBody>
        </p:sp>
        <p:sp>
          <p:nvSpPr>
            <p:cNvPr id="16" name="TextBox 16"/>
            <p:cNvSpPr txBox="1"/>
            <p:nvPr/>
          </p:nvSpPr>
          <p:spPr>
            <a:xfrm rot="5400000">
              <a:off x="-511064" y="994145"/>
              <a:ext cx="2522727" cy="622797"/>
            </a:xfrm>
            <a:prstGeom prst="rect">
              <a:avLst/>
            </a:prstGeom>
          </p:spPr>
          <p:txBody>
            <a:bodyPr lIns="0" tIns="0" rIns="0" bIns="0" rtlCol="0" anchor="t">
              <a:spAutoFit/>
            </a:bodyPr>
            <a:lstStyle/>
            <a:p>
              <a:pPr algn="l">
                <a:lnSpc>
                  <a:spcPts val="3194"/>
                </a:lnSpc>
              </a:pPr>
              <a:r>
                <a:rPr lang="en-US" sz="3630" spc="-232">
                  <a:solidFill>
                    <a:srgbClr val="203D48"/>
                  </a:solidFill>
                  <a:latin typeface="League Spartan"/>
                  <a:ea typeface="League Spartan"/>
                  <a:cs typeface="League Spartan"/>
                  <a:sym typeface="League Spartan"/>
                </a:rPr>
                <a:t>JC</a:t>
              </a:r>
            </a:p>
          </p:txBody>
        </p:sp>
        <p:sp>
          <p:nvSpPr>
            <p:cNvPr id="17" name="Freeform 17"/>
            <p:cNvSpPr/>
            <p:nvPr/>
          </p:nvSpPr>
          <p:spPr>
            <a:xfrm rot="5400000">
              <a:off x="244242" y="1424020"/>
              <a:ext cx="1379498" cy="513863"/>
            </a:xfrm>
            <a:custGeom>
              <a:avLst/>
              <a:gdLst/>
              <a:ahLst/>
              <a:cxnLst/>
              <a:rect l="l" t="t" r="r" b="b"/>
              <a:pathLst>
                <a:path w="1379498" h="513863">
                  <a:moveTo>
                    <a:pt x="0" y="0"/>
                  </a:moveTo>
                  <a:lnTo>
                    <a:pt x="1379498" y="0"/>
                  </a:lnTo>
                  <a:lnTo>
                    <a:pt x="1379498" y="513863"/>
                  </a:lnTo>
                  <a:lnTo>
                    <a:pt x="0" y="51386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sp>
        <p:nvSpPr>
          <p:cNvPr id="18" name="Freeform 18"/>
          <p:cNvSpPr/>
          <p:nvPr/>
        </p:nvSpPr>
        <p:spPr>
          <a:xfrm>
            <a:off x="11688956" y="3731284"/>
            <a:ext cx="5745127" cy="3827691"/>
          </a:xfrm>
          <a:custGeom>
            <a:avLst/>
            <a:gdLst/>
            <a:ahLst/>
            <a:cxnLst/>
            <a:rect l="l" t="t" r="r" b="b"/>
            <a:pathLst>
              <a:path w="5745127" h="3827691">
                <a:moveTo>
                  <a:pt x="0" y="0"/>
                </a:moveTo>
                <a:lnTo>
                  <a:pt x="5745127" y="0"/>
                </a:lnTo>
                <a:lnTo>
                  <a:pt x="5745127" y="3827691"/>
                </a:lnTo>
                <a:lnTo>
                  <a:pt x="0" y="3827691"/>
                </a:lnTo>
                <a:lnTo>
                  <a:pt x="0" y="0"/>
                </a:lnTo>
                <a:close/>
              </a:path>
            </a:pathLst>
          </a:custGeom>
          <a:blipFill>
            <a:blip r:embed="rId4"/>
            <a:stretch>
              <a:fillRect/>
            </a:stretch>
          </a:blipFill>
        </p:spPr>
        <p:txBody>
          <a:bodyPr/>
          <a:lstStyle/>
          <a:p>
            <a:endParaRPr lang="en-US"/>
          </a:p>
        </p:txBody>
      </p:sp>
      <p:sp>
        <p:nvSpPr>
          <p:cNvPr id="19" name="TextBox 19"/>
          <p:cNvSpPr txBox="1"/>
          <p:nvPr/>
        </p:nvSpPr>
        <p:spPr>
          <a:xfrm>
            <a:off x="1028700" y="2297409"/>
            <a:ext cx="10660256" cy="3347720"/>
          </a:xfrm>
          <a:prstGeom prst="rect">
            <a:avLst/>
          </a:prstGeom>
        </p:spPr>
        <p:txBody>
          <a:bodyPr lIns="0" tIns="0" rIns="0" bIns="0" rtlCol="0" anchor="t">
            <a:spAutoFit/>
          </a:bodyPr>
          <a:lstStyle/>
          <a:p>
            <a:pPr algn="l">
              <a:lnSpc>
                <a:spcPts val="4480"/>
              </a:lnSpc>
            </a:pPr>
            <a:r>
              <a:rPr lang="en-US" sz="3200">
                <a:solidFill>
                  <a:srgbClr val="203C48"/>
                </a:solidFill>
                <a:latin typeface="Garet"/>
                <a:ea typeface="Garet"/>
                <a:cs typeface="Garet"/>
                <a:sym typeface="Garet"/>
              </a:rPr>
              <a:t>Fake football jerseys, dodgy boxes and counterfeit handbags are examples of black market activities.</a:t>
            </a:r>
          </a:p>
          <a:p>
            <a:pPr algn="l">
              <a:lnSpc>
                <a:spcPts val="4480"/>
              </a:lnSpc>
            </a:pPr>
            <a:endParaRPr lang="en-US" sz="3200">
              <a:solidFill>
                <a:srgbClr val="203C48"/>
              </a:solidFill>
              <a:latin typeface="Garet"/>
              <a:ea typeface="Garet"/>
              <a:cs typeface="Garet"/>
              <a:sym typeface="Garet"/>
            </a:endParaRPr>
          </a:p>
          <a:p>
            <a:pPr algn="l">
              <a:lnSpc>
                <a:spcPts val="4480"/>
              </a:lnSpc>
            </a:pPr>
            <a:r>
              <a:rPr lang="en-US" sz="3200" b="1">
                <a:solidFill>
                  <a:srgbClr val="203C48"/>
                </a:solidFill>
                <a:latin typeface="Garet Bold"/>
                <a:ea typeface="Garet Bold"/>
                <a:cs typeface="Garet Bold"/>
                <a:sym typeface="Garet Bold"/>
              </a:rPr>
              <a:t>Black Market: </a:t>
            </a:r>
            <a:r>
              <a:rPr lang="en-US" sz="3200">
                <a:solidFill>
                  <a:srgbClr val="203C48"/>
                </a:solidFill>
                <a:latin typeface="Garet"/>
                <a:ea typeface="Garet"/>
                <a:cs typeface="Garet"/>
                <a:sym typeface="Garet"/>
              </a:rPr>
              <a:t>Illegal transactions that go unrecorded by Revenue so no tax is paid on them.</a:t>
            </a:r>
          </a:p>
          <a:p>
            <a:pPr algn="l">
              <a:lnSpc>
                <a:spcPts val="4480"/>
              </a:lnSpc>
            </a:pPr>
            <a:endParaRPr lang="en-US" sz="3200">
              <a:solidFill>
                <a:srgbClr val="203C48"/>
              </a:solidFill>
              <a:latin typeface="Garet"/>
              <a:ea typeface="Garet"/>
              <a:cs typeface="Garet"/>
              <a:sym typeface="Garet"/>
            </a:endParaRPr>
          </a:p>
        </p:txBody>
      </p:sp>
      <p:sp>
        <p:nvSpPr>
          <p:cNvPr id="20" name="TextBox 20"/>
          <p:cNvSpPr txBox="1"/>
          <p:nvPr/>
        </p:nvSpPr>
        <p:spPr>
          <a:xfrm>
            <a:off x="2752518" y="9591295"/>
            <a:ext cx="1724348" cy="531587"/>
          </a:xfrm>
          <a:prstGeom prst="rect">
            <a:avLst/>
          </a:prstGeom>
        </p:spPr>
        <p:txBody>
          <a:bodyPr lIns="0" tIns="0" rIns="0" bIns="0" rtlCol="0" anchor="t">
            <a:spAutoFit/>
          </a:bodyPr>
          <a:lstStyle/>
          <a:p>
            <a:pPr algn="ctr">
              <a:lnSpc>
                <a:spcPts val="4404"/>
              </a:lnSpc>
            </a:pPr>
            <a:r>
              <a:rPr lang="en-US" sz="3145">
                <a:solidFill>
                  <a:srgbClr val="FFFFFF"/>
                </a:solidFill>
                <a:latin typeface="League Spartan"/>
                <a:ea typeface="League Spartan"/>
                <a:cs typeface="League Spartan"/>
                <a:sym typeface="League Spartan"/>
              </a:rPr>
              <a:t>CH 29:</a:t>
            </a:r>
          </a:p>
        </p:txBody>
      </p:sp>
      <p:sp>
        <p:nvSpPr>
          <p:cNvPr id="21" name="TextBox 21"/>
          <p:cNvSpPr txBox="1"/>
          <p:nvPr/>
        </p:nvSpPr>
        <p:spPr>
          <a:xfrm>
            <a:off x="4781666" y="9515095"/>
            <a:ext cx="4911099" cy="607788"/>
          </a:xfrm>
          <a:prstGeom prst="rect">
            <a:avLst/>
          </a:prstGeom>
        </p:spPr>
        <p:txBody>
          <a:bodyPr lIns="0" tIns="0" rIns="0" bIns="0" rtlCol="0" anchor="t">
            <a:spAutoFit/>
          </a:bodyPr>
          <a:lstStyle/>
          <a:p>
            <a:pPr algn="l">
              <a:lnSpc>
                <a:spcPts val="4404"/>
              </a:lnSpc>
              <a:spcBef>
                <a:spcPct val="0"/>
              </a:spcBef>
            </a:pPr>
            <a:r>
              <a:rPr lang="en-US" sz="3145" b="1" i="1">
                <a:solidFill>
                  <a:srgbClr val="FFFFFF"/>
                </a:solidFill>
                <a:latin typeface="Calibri (MS) Bold Italics"/>
                <a:ea typeface="Calibri (MS) Bold Italics"/>
                <a:cs typeface="Calibri (MS) Bold Italics"/>
                <a:sym typeface="Calibri (MS) Bold Italics"/>
              </a:rPr>
              <a:t>LO 3.3</a:t>
            </a:r>
            <a:r>
              <a:rPr lang="en-US" sz="3145" i="1">
                <a:solidFill>
                  <a:srgbClr val="FFFFFF"/>
                </a:solidFill>
                <a:latin typeface="Calibri (MS) Italics"/>
                <a:ea typeface="Calibri (MS) Italics"/>
                <a:cs typeface="Calibri (MS) Italics"/>
                <a:sym typeface="Calibri (MS) Italics"/>
              </a:rPr>
              <a:t>: Demand &amp; Supply</a:t>
            </a:r>
          </a:p>
        </p:txBody>
      </p:sp>
      <p:sp>
        <p:nvSpPr>
          <p:cNvPr id="22" name="TextBox 22"/>
          <p:cNvSpPr txBox="1"/>
          <p:nvPr/>
        </p:nvSpPr>
        <p:spPr>
          <a:xfrm>
            <a:off x="1562693" y="6035654"/>
            <a:ext cx="9592270" cy="2187045"/>
          </a:xfrm>
          <a:prstGeom prst="rect">
            <a:avLst/>
          </a:prstGeom>
        </p:spPr>
        <p:txBody>
          <a:bodyPr lIns="0" tIns="0" rIns="0" bIns="0" rtlCol="0" anchor="t">
            <a:spAutoFit/>
          </a:bodyPr>
          <a:lstStyle/>
          <a:p>
            <a:pPr algn="l">
              <a:lnSpc>
                <a:spcPts val="4404"/>
              </a:lnSpc>
            </a:pPr>
            <a:r>
              <a:rPr lang="en-US" sz="3145" b="1">
                <a:solidFill>
                  <a:srgbClr val="203D48"/>
                </a:solidFill>
                <a:latin typeface="League Spartan"/>
                <a:ea typeface="League Spartan"/>
                <a:cs typeface="League Spartan"/>
                <a:sym typeface="League Spartan"/>
              </a:rPr>
              <a:t>• It is illegal</a:t>
            </a:r>
          </a:p>
          <a:p>
            <a:pPr algn="l">
              <a:lnSpc>
                <a:spcPts val="4404"/>
              </a:lnSpc>
            </a:pPr>
            <a:r>
              <a:rPr lang="en-US" sz="3145" b="1">
                <a:solidFill>
                  <a:srgbClr val="203D48"/>
                </a:solidFill>
                <a:latin typeface="League Spartan"/>
                <a:ea typeface="League Spartan"/>
                <a:cs typeface="League Spartan"/>
                <a:sym typeface="League Spartan"/>
              </a:rPr>
              <a:t>• No VAT or tax is received by the government</a:t>
            </a:r>
          </a:p>
          <a:p>
            <a:pPr algn="l">
              <a:lnSpc>
                <a:spcPts val="4404"/>
              </a:lnSpc>
            </a:pPr>
            <a:r>
              <a:rPr lang="en-US" sz="3145" b="1">
                <a:solidFill>
                  <a:srgbClr val="203D48"/>
                </a:solidFill>
                <a:latin typeface="League Spartan"/>
                <a:ea typeface="League Spartan"/>
                <a:cs typeface="League Spartan"/>
                <a:sym typeface="League Spartan"/>
              </a:rPr>
              <a:t>• Consumers have no legal protection</a:t>
            </a:r>
          </a:p>
          <a:p>
            <a:pPr algn="l">
              <a:lnSpc>
                <a:spcPts val="4404"/>
              </a:lnSpc>
            </a:pPr>
            <a:r>
              <a:rPr lang="en-US" sz="3145" b="1">
                <a:solidFill>
                  <a:srgbClr val="203D48"/>
                </a:solidFill>
                <a:latin typeface="League Spartan"/>
                <a:ea typeface="League Spartan"/>
                <a:cs typeface="League Spartan"/>
                <a:sym typeface="League Spartan"/>
              </a:rPr>
              <a:t>• Harms legitimate businesses</a:t>
            </a:r>
          </a:p>
        </p:txBody>
      </p:sp>
      <p:sp>
        <p:nvSpPr>
          <p:cNvPr id="23" name="TextBox 23"/>
          <p:cNvSpPr txBox="1"/>
          <p:nvPr/>
        </p:nvSpPr>
        <p:spPr>
          <a:xfrm>
            <a:off x="0" y="9591295"/>
            <a:ext cx="2567934" cy="531587"/>
          </a:xfrm>
          <a:prstGeom prst="rect">
            <a:avLst/>
          </a:prstGeom>
        </p:spPr>
        <p:txBody>
          <a:bodyPr lIns="0" tIns="0" rIns="0" bIns="0" rtlCol="0" anchor="t">
            <a:spAutoFit/>
          </a:bodyPr>
          <a:lstStyle/>
          <a:p>
            <a:pPr algn="ctr">
              <a:lnSpc>
                <a:spcPts val="4404"/>
              </a:lnSpc>
            </a:pPr>
            <a:r>
              <a:rPr lang="en-US" sz="3145">
                <a:solidFill>
                  <a:srgbClr val="FFFFFF"/>
                </a:solidFill>
                <a:latin typeface="League Spartan"/>
                <a:ea typeface="League Spartan"/>
                <a:cs typeface="League Spartan"/>
                <a:sym typeface="League Spartan"/>
              </a:rPr>
              <a:t>STRAND 3</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rgbClr val="D96C4C"/>
        </a:solidFill>
        <a:effectLst/>
      </p:bgPr>
    </p:bg>
    <p:spTree>
      <p:nvGrpSpPr>
        <p:cNvPr id="1" name=""/>
        <p:cNvGrpSpPr/>
        <p:nvPr/>
      </p:nvGrpSpPr>
      <p:grpSpPr>
        <a:xfrm>
          <a:off x="0" y="0"/>
          <a:ext cx="0" cy="0"/>
          <a:chOff x="0" y="0"/>
          <a:chExt cx="0" cy="0"/>
        </a:xfrm>
      </p:grpSpPr>
      <p:sp>
        <p:nvSpPr>
          <p:cNvPr id="2" name="TextBox 2"/>
          <p:cNvSpPr txBox="1"/>
          <p:nvPr/>
        </p:nvSpPr>
        <p:spPr>
          <a:xfrm>
            <a:off x="1139158" y="5778499"/>
            <a:ext cx="16009683" cy="3479801"/>
          </a:xfrm>
          <a:prstGeom prst="rect">
            <a:avLst/>
          </a:prstGeom>
        </p:spPr>
        <p:txBody>
          <a:bodyPr lIns="0" tIns="0" rIns="0" bIns="0" rtlCol="0" anchor="t">
            <a:spAutoFit/>
          </a:bodyPr>
          <a:lstStyle/>
          <a:p>
            <a:pPr algn="ctr">
              <a:lnSpc>
                <a:spcPts val="13999"/>
              </a:lnSpc>
            </a:pPr>
            <a:r>
              <a:rPr lang="en-US" sz="9999" b="1">
                <a:solidFill>
                  <a:srgbClr val="FFFFFF"/>
                </a:solidFill>
                <a:latin typeface="Garet Bold"/>
                <a:ea typeface="Garet Bold"/>
                <a:cs typeface="Garet Bold"/>
                <a:sym typeface="Garet Bold"/>
              </a:rPr>
              <a:t>Workbook Qs</a:t>
            </a:r>
          </a:p>
          <a:p>
            <a:pPr algn="ctr">
              <a:lnSpc>
                <a:spcPts val="13999"/>
              </a:lnSpc>
            </a:pPr>
            <a:r>
              <a:rPr lang="en-US" sz="9999" b="1">
                <a:solidFill>
                  <a:srgbClr val="FFFFFF"/>
                </a:solidFill>
                <a:latin typeface="Garet Bold"/>
                <a:ea typeface="Garet Bold"/>
                <a:cs typeface="Garet Bold"/>
                <a:sym typeface="Garet Bold"/>
              </a:rPr>
              <a:t>Q27 -&gt; Q28</a:t>
            </a:r>
          </a:p>
        </p:txBody>
      </p:sp>
      <p:sp>
        <p:nvSpPr>
          <p:cNvPr id="3" name="Freeform 3"/>
          <p:cNvSpPr/>
          <p:nvPr/>
        </p:nvSpPr>
        <p:spPr>
          <a:xfrm>
            <a:off x="184584" y="-3567882"/>
            <a:ext cx="18103416" cy="7135763"/>
          </a:xfrm>
          <a:custGeom>
            <a:avLst/>
            <a:gdLst/>
            <a:ahLst/>
            <a:cxnLst/>
            <a:rect l="l" t="t" r="r" b="b"/>
            <a:pathLst>
              <a:path w="18103416" h="7135763">
                <a:moveTo>
                  <a:pt x="0" y="0"/>
                </a:moveTo>
                <a:lnTo>
                  <a:pt x="18103416" y="0"/>
                </a:lnTo>
                <a:lnTo>
                  <a:pt x="18103416" y="7135764"/>
                </a:lnTo>
                <a:lnTo>
                  <a:pt x="0" y="713576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4" name="Freeform 4"/>
          <p:cNvSpPr/>
          <p:nvPr/>
        </p:nvSpPr>
        <p:spPr>
          <a:xfrm>
            <a:off x="7041931" y="1028700"/>
            <a:ext cx="4204138" cy="4114800"/>
          </a:xfrm>
          <a:custGeom>
            <a:avLst/>
            <a:gdLst/>
            <a:ahLst/>
            <a:cxnLst/>
            <a:rect l="l" t="t" r="r" b="b"/>
            <a:pathLst>
              <a:path w="4204138" h="4114800">
                <a:moveTo>
                  <a:pt x="0" y="0"/>
                </a:moveTo>
                <a:lnTo>
                  <a:pt x="4204138" y="0"/>
                </a:lnTo>
                <a:lnTo>
                  <a:pt x="4204138" y="4114800"/>
                </a:lnTo>
                <a:lnTo>
                  <a:pt x="0" y="411480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9968777" y="1967777"/>
            <a:ext cx="802671" cy="15835774"/>
            <a:chOff x="0" y="0"/>
            <a:chExt cx="182880" cy="3608017"/>
          </a:xfrm>
        </p:grpSpPr>
        <p:sp>
          <p:nvSpPr>
            <p:cNvPr id="3" name="Freeform 3"/>
            <p:cNvSpPr/>
            <p:nvPr/>
          </p:nvSpPr>
          <p:spPr>
            <a:xfrm>
              <a:off x="0" y="0"/>
              <a:ext cx="182880" cy="3608017"/>
            </a:xfrm>
            <a:custGeom>
              <a:avLst/>
              <a:gdLst/>
              <a:ahLst/>
              <a:cxnLst/>
              <a:rect l="l" t="t" r="r" b="b"/>
              <a:pathLst>
                <a:path w="182880" h="3608017">
                  <a:moveTo>
                    <a:pt x="0" y="0"/>
                  </a:moveTo>
                  <a:lnTo>
                    <a:pt x="182880" y="0"/>
                  </a:lnTo>
                  <a:lnTo>
                    <a:pt x="182880" y="3608017"/>
                  </a:lnTo>
                  <a:lnTo>
                    <a:pt x="0" y="3608017"/>
                  </a:lnTo>
                  <a:close/>
                </a:path>
              </a:pathLst>
            </a:custGeom>
            <a:solidFill>
              <a:srgbClr val="203D48"/>
            </a:solidFill>
          </p:spPr>
          <p:txBody>
            <a:bodyPr/>
            <a:lstStyle/>
            <a:p>
              <a:endParaRPr lang="en-US"/>
            </a:p>
          </p:txBody>
        </p:sp>
        <p:sp>
          <p:nvSpPr>
            <p:cNvPr id="4" name="TextBox 4"/>
            <p:cNvSpPr txBox="1"/>
            <p:nvPr/>
          </p:nvSpPr>
          <p:spPr>
            <a:xfrm>
              <a:off x="0" y="-57150"/>
              <a:ext cx="182880" cy="3665167"/>
            </a:xfrm>
            <a:prstGeom prst="rect">
              <a:avLst/>
            </a:prstGeom>
          </p:spPr>
          <p:txBody>
            <a:bodyPr lIns="50800" tIns="50800" rIns="50800" bIns="50800" rtlCol="0" anchor="ctr"/>
            <a:lstStyle/>
            <a:p>
              <a:pPr algn="ctr">
                <a:lnSpc>
                  <a:spcPts val="1960"/>
                </a:lnSpc>
              </a:pPr>
              <a:endParaRPr/>
            </a:p>
          </p:txBody>
        </p:sp>
      </p:grpSp>
      <p:grpSp>
        <p:nvGrpSpPr>
          <p:cNvPr id="5" name="Group 5"/>
          <p:cNvGrpSpPr/>
          <p:nvPr/>
        </p:nvGrpSpPr>
        <p:grpSpPr>
          <a:xfrm rot="-5400000">
            <a:off x="824777" y="8659552"/>
            <a:ext cx="802671" cy="2452226"/>
            <a:chOff x="0" y="0"/>
            <a:chExt cx="182880" cy="558714"/>
          </a:xfrm>
        </p:grpSpPr>
        <p:sp>
          <p:nvSpPr>
            <p:cNvPr id="6" name="Freeform 6"/>
            <p:cNvSpPr/>
            <p:nvPr/>
          </p:nvSpPr>
          <p:spPr>
            <a:xfrm>
              <a:off x="0" y="0"/>
              <a:ext cx="182880" cy="558714"/>
            </a:xfrm>
            <a:custGeom>
              <a:avLst/>
              <a:gdLst/>
              <a:ahLst/>
              <a:cxnLst/>
              <a:rect l="l" t="t" r="r" b="b"/>
              <a:pathLst>
                <a:path w="182880" h="558714">
                  <a:moveTo>
                    <a:pt x="0" y="0"/>
                  </a:moveTo>
                  <a:lnTo>
                    <a:pt x="182880" y="0"/>
                  </a:lnTo>
                  <a:lnTo>
                    <a:pt x="182880" y="558714"/>
                  </a:lnTo>
                  <a:lnTo>
                    <a:pt x="0" y="558714"/>
                  </a:lnTo>
                  <a:close/>
                </a:path>
              </a:pathLst>
            </a:custGeom>
            <a:solidFill>
              <a:srgbClr val="38B6FF"/>
            </a:solidFill>
          </p:spPr>
          <p:txBody>
            <a:bodyPr/>
            <a:lstStyle/>
            <a:p>
              <a:endParaRPr lang="en-US"/>
            </a:p>
          </p:txBody>
        </p:sp>
        <p:sp>
          <p:nvSpPr>
            <p:cNvPr id="7" name="TextBox 7"/>
            <p:cNvSpPr txBox="1"/>
            <p:nvPr/>
          </p:nvSpPr>
          <p:spPr>
            <a:xfrm>
              <a:off x="0" y="-57150"/>
              <a:ext cx="182880" cy="615864"/>
            </a:xfrm>
            <a:prstGeom prst="rect">
              <a:avLst/>
            </a:prstGeom>
          </p:spPr>
          <p:txBody>
            <a:bodyPr lIns="50800" tIns="50800" rIns="50800" bIns="50800" rtlCol="0" anchor="ctr"/>
            <a:lstStyle/>
            <a:p>
              <a:pPr algn="ctr">
                <a:lnSpc>
                  <a:spcPts val="1960"/>
                </a:lnSpc>
              </a:pPr>
              <a:endParaRPr/>
            </a:p>
          </p:txBody>
        </p:sp>
      </p:grpSp>
      <p:sp>
        <p:nvSpPr>
          <p:cNvPr id="8" name="Freeform 8"/>
          <p:cNvSpPr/>
          <p:nvPr/>
        </p:nvSpPr>
        <p:spPr>
          <a:xfrm rot="-597275">
            <a:off x="-3368911" y="-2959270"/>
            <a:ext cx="4075990" cy="4075990"/>
          </a:xfrm>
          <a:custGeom>
            <a:avLst/>
            <a:gdLst/>
            <a:ahLst/>
            <a:cxnLst/>
            <a:rect l="l" t="t" r="r" b="b"/>
            <a:pathLst>
              <a:path w="4075990" h="4075990">
                <a:moveTo>
                  <a:pt x="0" y="0"/>
                </a:moveTo>
                <a:lnTo>
                  <a:pt x="4075990" y="0"/>
                </a:lnTo>
                <a:lnTo>
                  <a:pt x="4075990" y="4075989"/>
                </a:lnTo>
                <a:lnTo>
                  <a:pt x="0" y="407598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9" name="TextBox 9"/>
          <p:cNvSpPr txBox="1"/>
          <p:nvPr/>
        </p:nvSpPr>
        <p:spPr>
          <a:xfrm>
            <a:off x="942975" y="2446020"/>
            <a:ext cx="15089149" cy="2697480"/>
          </a:xfrm>
          <a:prstGeom prst="rect">
            <a:avLst/>
          </a:prstGeom>
        </p:spPr>
        <p:txBody>
          <a:bodyPr lIns="0" tIns="0" rIns="0" bIns="0" rtlCol="0" anchor="t">
            <a:spAutoFit/>
          </a:bodyPr>
          <a:lstStyle/>
          <a:p>
            <a:pPr algn="l">
              <a:lnSpc>
                <a:spcPts val="5459"/>
              </a:lnSpc>
            </a:pPr>
            <a:r>
              <a:rPr lang="en-US" sz="3499">
                <a:solidFill>
                  <a:srgbClr val="203C48"/>
                </a:solidFill>
                <a:latin typeface="Garet"/>
                <a:ea typeface="Garet"/>
                <a:cs typeface="Garet"/>
                <a:sym typeface="Garet"/>
              </a:rPr>
              <a:t>A </a:t>
            </a:r>
            <a:r>
              <a:rPr lang="en-US" sz="3499" b="1">
                <a:solidFill>
                  <a:srgbClr val="203C48"/>
                </a:solidFill>
                <a:latin typeface="Garet Bold"/>
                <a:ea typeface="Garet Bold"/>
                <a:cs typeface="Garet Bold"/>
                <a:sym typeface="Garet Bold"/>
              </a:rPr>
              <a:t>change in the demand or supply</a:t>
            </a:r>
            <a:r>
              <a:rPr lang="en-US" sz="3499">
                <a:solidFill>
                  <a:srgbClr val="203C48"/>
                </a:solidFill>
                <a:latin typeface="Garet"/>
                <a:ea typeface="Garet"/>
                <a:cs typeface="Garet"/>
                <a:sym typeface="Garet"/>
              </a:rPr>
              <a:t> of a good or service will </a:t>
            </a:r>
            <a:r>
              <a:rPr lang="en-US" sz="3499" b="1">
                <a:solidFill>
                  <a:srgbClr val="203C48"/>
                </a:solidFill>
                <a:latin typeface="Garet Bold"/>
                <a:ea typeface="Garet Bold"/>
                <a:cs typeface="Garet Bold"/>
                <a:sym typeface="Garet Bold"/>
              </a:rPr>
              <a:t>put a market out of equilibrium</a:t>
            </a:r>
            <a:r>
              <a:rPr lang="en-US" sz="3499">
                <a:solidFill>
                  <a:srgbClr val="203C48"/>
                </a:solidFill>
                <a:latin typeface="Garet"/>
                <a:ea typeface="Garet"/>
                <a:cs typeface="Garet"/>
                <a:sym typeface="Garet"/>
              </a:rPr>
              <a:t> and leave the market in a </a:t>
            </a:r>
            <a:r>
              <a:rPr lang="en-US" sz="3499" b="1" u="sng">
                <a:solidFill>
                  <a:srgbClr val="203C48"/>
                </a:solidFill>
                <a:latin typeface="Garet Bold"/>
                <a:ea typeface="Garet Bold"/>
                <a:cs typeface="Garet Bold"/>
                <a:sym typeface="Garet Bold"/>
              </a:rPr>
              <a:t>shortage</a:t>
            </a:r>
            <a:r>
              <a:rPr lang="en-US" sz="3499">
                <a:solidFill>
                  <a:srgbClr val="203C48"/>
                </a:solidFill>
                <a:latin typeface="Garet"/>
                <a:ea typeface="Garet"/>
                <a:cs typeface="Garet"/>
                <a:sym typeface="Garet"/>
              </a:rPr>
              <a:t> (more demand than supply) or a </a:t>
            </a:r>
            <a:r>
              <a:rPr lang="en-US" sz="3499" b="1" u="sng">
                <a:solidFill>
                  <a:srgbClr val="203C48"/>
                </a:solidFill>
                <a:latin typeface="Garet Bold"/>
                <a:ea typeface="Garet Bold"/>
                <a:cs typeface="Garet Bold"/>
                <a:sym typeface="Garet Bold"/>
              </a:rPr>
              <a:t>surplus</a:t>
            </a:r>
            <a:r>
              <a:rPr lang="en-US" sz="3499">
                <a:solidFill>
                  <a:srgbClr val="203C48"/>
                </a:solidFill>
                <a:latin typeface="Garet"/>
                <a:ea typeface="Garet"/>
                <a:cs typeface="Garet"/>
                <a:sym typeface="Garet"/>
              </a:rPr>
              <a:t> (more supply than demand).</a:t>
            </a:r>
          </a:p>
        </p:txBody>
      </p:sp>
      <p:sp>
        <p:nvSpPr>
          <p:cNvPr id="10" name="TextBox 10"/>
          <p:cNvSpPr txBox="1"/>
          <p:nvPr/>
        </p:nvSpPr>
        <p:spPr>
          <a:xfrm>
            <a:off x="2752518" y="9591295"/>
            <a:ext cx="1724348" cy="531587"/>
          </a:xfrm>
          <a:prstGeom prst="rect">
            <a:avLst/>
          </a:prstGeom>
        </p:spPr>
        <p:txBody>
          <a:bodyPr lIns="0" tIns="0" rIns="0" bIns="0" rtlCol="0" anchor="t">
            <a:spAutoFit/>
          </a:bodyPr>
          <a:lstStyle/>
          <a:p>
            <a:pPr algn="ctr">
              <a:lnSpc>
                <a:spcPts val="4404"/>
              </a:lnSpc>
            </a:pPr>
            <a:r>
              <a:rPr lang="en-US" sz="3145">
                <a:solidFill>
                  <a:srgbClr val="FFFFFF"/>
                </a:solidFill>
                <a:latin typeface="League Spartan"/>
                <a:ea typeface="League Spartan"/>
                <a:cs typeface="League Spartan"/>
                <a:sym typeface="League Spartan"/>
              </a:rPr>
              <a:t>CH 29:</a:t>
            </a:r>
          </a:p>
        </p:txBody>
      </p:sp>
      <p:sp>
        <p:nvSpPr>
          <p:cNvPr id="11" name="TextBox 11"/>
          <p:cNvSpPr txBox="1"/>
          <p:nvPr/>
        </p:nvSpPr>
        <p:spPr>
          <a:xfrm>
            <a:off x="4781666" y="9515095"/>
            <a:ext cx="4911099" cy="607788"/>
          </a:xfrm>
          <a:prstGeom prst="rect">
            <a:avLst/>
          </a:prstGeom>
        </p:spPr>
        <p:txBody>
          <a:bodyPr lIns="0" tIns="0" rIns="0" bIns="0" rtlCol="0" anchor="t">
            <a:spAutoFit/>
          </a:bodyPr>
          <a:lstStyle/>
          <a:p>
            <a:pPr algn="l">
              <a:lnSpc>
                <a:spcPts val="4404"/>
              </a:lnSpc>
              <a:spcBef>
                <a:spcPct val="0"/>
              </a:spcBef>
            </a:pPr>
            <a:r>
              <a:rPr lang="en-US" sz="3145" b="1" i="1">
                <a:solidFill>
                  <a:srgbClr val="FFFFFF"/>
                </a:solidFill>
                <a:latin typeface="Calibri (MS) Bold Italics"/>
                <a:ea typeface="Calibri (MS) Bold Italics"/>
                <a:cs typeface="Calibri (MS) Bold Italics"/>
                <a:sym typeface="Calibri (MS) Bold Italics"/>
              </a:rPr>
              <a:t>LO 3.3</a:t>
            </a:r>
            <a:r>
              <a:rPr lang="en-US" sz="3145" i="1">
                <a:solidFill>
                  <a:srgbClr val="FFFFFF"/>
                </a:solidFill>
                <a:latin typeface="Calibri (MS) Italics"/>
                <a:ea typeface="Calibri (MS) Italics"/>
                <a:cs typeface="Calibri (MS) Italics"/>
                <a:sym typeface="Calibri (MS) Italics"/>
              </a:rPr>
              <a:t>: Demand &amp; Supply</a:t>
            </a:r>
          </a:p>
        </p:txBody>
      </p:sp>
      <p:sp>
        <p:nvSpPr>
          <p:cNvPr id="12" name="TextBox 12"/>
          <p:cNvSpPr txBox="1"/>
          <p:nvPr/>
        </p:nvSpPr>
        <p:spPr>
          <a:xfrm>
            <a:off x="942975" y="697056"/>
            <a:ext cx="16009683" cy="1271971"/>
          </a:xfrm>
          <a:prstGeom prst="rect">
            <a:avLst/>
          </a:prstGeom>
        </p:spPr>
        <p:txBody>
          <a:bodyPr lIns="0" tIns="0" rIns="0" bIns="0" rtlCol="0" anchor="t">
            <a:spAutoFit/>
          </a:bodyPr>
          <a:lstStyle/>
          <a:p>
            <a:pPr algn="l">
              <a:lnSpc>
                <a:spcPts val="10478"/>
              </a:lnSpc>
            </a:pPr>
            <a:r>
              <a:rPr lang="en-US" sz="7484" b="1">
                <a:solidFill>
                  <a:srgbClr val="38B6FF"/>
                </a:solidFill>
                <a:latin typeface="Garet Bold"/>
                <a:ea typeface="Garet Bold"/>
                <a:cs typeface="Garet Bold"/>
                <a:sym typeface="Garet Bold"/>
              </a:rPr>
              <a:t>How prices change in a market</a:t>
            </a:r>
          </a:p>
        </p:txBody>
      </p:sp>
      <p:sp>
        <p:nvSpPr>
          <p:cNvPr id="13" name="TextBox 13"/>
          <p:cNvSpPr txBox="1"/>
          <p:nvPr/>
        </p:nvSpPr>
        <p:spPr>
          <a:xfrm>
            <a:off x="0" y="9591295"/>
            <a:ext cx="2567934" cy="531587"/>
          </a:xfrm>
          <a:prstGeom prst="rect">
            <a:avLst/>
          </a:prstGeom>
        </p:spPr>
        <p:txBody>
          <a:bodyPr lIns="0" tIns="0" rIns="0" bIns="0" rtlCol="0" anchor="t">
            <a:spAutoFit/>
          </a:bodyPr>
          <a:lstStyle/>
          <a:p>
            <a:pPr algn="ctr">
              <a:lnSpc>
                <a:spcPts val="4404"/>
              </a:lnSpc>
            </a:pPr>
            <a:r>
              <a:rPr lang="en-US" sz="3145">
                <a:solidFill>
                  <a:srgbClr val="FFFFFF"/>
                </a:solidFill>
                <a:latin typeface="League Spartan"/>
                <a:ea typeface="League Spartan"/>
                <a:cs typeface="League Spartan"/>
                <a:sym typeface="League Spartan"/>
              </a:rPr>
              <a:t>STRAND 3</a:t>
            </a:r>
          </a:p>
        </p:txBody>
      </p:sp>
      <p:grpSp>
        <p:nvGrpSpPr>
          <p:cNvPr id="14" name="Group 14"/>
          <p:cNvGrpSpPr/>
          <p:nvPr/>
        </p:nvGrpSpPr>
        <p:grpSpPr>
          <a:xfrm rot="-5400000">
            <a:off x="16670603" y="-571804"/>
            <a:ext cx="893192" cy="2170151"/>
            <a:chOff x="0" y="0"/>
            <a:chExt cx="1190923" cy="2893535"/>
          </a:xfrm>
        </p:grpSpPr>
        <p:grpSp>
          <p:nvGrpSpPr>
            <p:cNvPr id="15" name="Group 15"/>
            <p:cNvGrpSpPr/>
            <p:nvPr/>
          </p:nvGrpSpPr>
          <p:grpSpPr>
            <a:xfrm>
              <a:off x="141517" y="2519095"/>
              <a:ext cx="1028813" cy="374440"/>
              <a:chOff x="0" y="0"/>
              <a:chExt cx="1886901" cy="686745"/>
            </a:xfrm>
          </p:grpSpPr>
          <p:sp>
            <p:nvSpPr>
              <p:cNvPr id="16" name="Freeform 16"/>
              <p:cNvSpPr/>
              <p:nvPr/>
            </p:nvSpPr>
            <p:spPr>
              <a:xfrm>
                <a:off x="0" y="0"/>
                <a:ext cx="1886901" cy="686745"/>
              </a:xfrm>
              <a:custGeom>
                <a:avLst/>
                <a:gdLst/>
                <a:ahLst/>
                <a:cxnLst/>
                <a:rect l="l" t="t" r="r" b="b"/>
                <a:pathLst>
                  <a:path w="1886901" h="686745">
                    <a:moveTo>
                      <a:pt x="343372" y="0"/>
                    </a:moveTo>
                    <a:lnTo>
                      <a:pt x="1543529" y="0"/>
                    </a:lnTo>
                    <a:cubicBezTo>
                      <a:pt x="1733168" y="0"/>
                      <a:pt x="1886901" y="153733"/>
                      <a:pt x="1886901" y="343372"/>
                    </a:cubicBezTo>
                    <a:lnTo>
                      <a:pt x="1886901" y="343372"/>
                    </a:lnTo>
                    <a:cubicBezTo>
                      <a:pt x="1886901" y="533012"/>
                      <a:pt x="1733168" y="686745"/>
                      <a:pt x="1543529" y="686745"/>
                    </a:cubicBezTo>
                    <a:lnTo>
                      <a:pt x="343372" y="686745"/>
                    </a:lnTo>
                    <a:cubicBezTo>
                      <a:pt x="153733" y="686745"/>
                      <a:pt x="0" y="533012"/>
                      <a:pt x="0" y="343372"/>
                    </a:cubicBezTo>
                    <a:lnTo>
                      <a:pt x="0" y="343372"/>
                    </a:lnTo>
                    <a:cubicBezTo>
                      <a:pt x="0" y="153733"/>
                      <a:pt x="153733" y="0"/>
                      <a:pt x="343372" y="0"/>
                    </a:cubicBezTo>
                    <a:close/>
                  </a:path>
                </a:pathLst>
              </a:custGeom>
              <a:solidFill>
                <a:srgbClr val="94E3FF"/>
              </a:solidFill>
              <a:ln cap="rnd">
                <a:noFill/>
                <a:prstDash val="solid"/>
                <a:round/>
              </a:ln>
            </p:spPr>
            <p:txBody>
              <a:bodyPr/>
              <a:lstStyle/>
              <a:p>
                <a:endParaRPr lang="en-US"/>
              </a:p>
            </p:txBody>
          </p:sp>
          <p:sp>
            <p:nvSpPr>
              <p:cNvPr id="17" name="TextBox 17"/>
              <p:cNvSpPr txBox="1"/>
              <p:nvPr/>
            </p:nvSpPr>
            <p:spPr>
              <a:xfrm>
                <a:off x="0" y="-9525"/>
                <a:ext cx="1886901" cy="696270"/>
              </a:xfrm>
              <a:prstGeom prst="rect">
                <a:avLst/>
              </a:prstGeom>
            </p:spPr>
            <p:txBody>
              <a:bodyPr lIns="50800" tIns="50800" rIns="50800" bIns="50800" rtlCol="0" anchor="ctr"/>
              <a:lstStyle/>
              <a:p>
                <a:pPr algn="ctr">
                  <a:lnSpc>
                    <a:spcPts val="308"/>
                  </a:lnSpc>
                </a:pPr>
                <a:endParaRPr/>
              </a:p>
            </p:txBody>
          </p:sp>
        </p:grpSp>
        <p:sp>
          <p:nvSpPr>
            <p:cNvPr id="18" name="TextBox 18"/>
            <p:cNvSpPr txBox="1"/>
            <p:nvPr/>
          </p:nvSpPr>
          <p:spPr>
            <a:xfrm>
              <a:off x="441088" y="2698700"/>
              <a:ext cx="429671" cy="150386"/>
            </a:xfrm>
            <a:prstGeom prst="rect">
              <a:avLst/>
            </a:prstGeom>
          </p:spPr>
          <p:txBody>
            <a:bodyPr lIns="0" tIns="0" rIns="0" bIns="0" rtlCol="0" anchor="t">
              <a:spAutoFit/>
            </a:bodyPr>
            <a:lstStyle/>
            <a:p>
              <a:pPr algn="ctr">
                <a:lnSpc>
                  <a:spcPts val="581"/>
                </a:lnSpc>
              </a:pPr>
              <a:r>
                <a:rPr lang="en-US" sz="1163">
                  <a:solidFill>
                    <a:srgbClr val="203D48"/>
                  </a:solidFill>
                  <a:latin typeface="League Spartan"/>
                  <a:ea typeface="League Spartan"/>
                  <a:cs typeface="League Spartan"/>
                  <a:sym typeface="League Spartan"/>
                </a:rPr>
                <a:t>HUB</a:t>
              </a:r>
            </a:p>
          </p:txBody>
        </p:sp>
        <p:sp>
          <p:nvSpPr>
            <p:cNvPr id="19" name="TextBox 19"/>
            <p:cNvSpPr txBox="1"/>
            <p:nvPr/>
          </p:nvSpPr>
          <p:spPr>
            <a:xfrm rot="5400000">
              <a:off x="-972822" y="972822"/>
              <a:ext cx="2485990" cy="540345"/>
            </a:xfrm>
            <a:prstGeom prst="rect">
              <a:avLst/>
            </a:prstGeom>
          </p:spPr>
          <p:txBody>
            <a:bodyPr lIns="0" tIns="0" rIns="0" bIns="0" rtlCol="0" anchor="t">
              <a:spAutoFit/>
            </a:bodyPr>
            <a:lstStyle/>
            <a:p>
              <a:pPr algn="ctr">
                <a:lnSpc>
                  <a:spcPts val="2752"/>
                </a:lnSpc>
              </a:pPr>
              <a:r>
                <a:rPr lang="en-US" sz="3127" spc="-200">
                  <a:solidFill>
                    <a:srgbClr val="203D48"/>
                  </a:solidFill>
                  <a:latin typeface="League Spartan"/>
                  <a:ea typeface="League Spartan"/>
                  <a:cs typeface="League Spartan"/>
                  <a:sym typeface="League Spartan"/>
                </a:rPr>
                <a:t>BUSINESS</a:t>
              </a:r>
            </a:p>
          </p:txBody>
        </p:sp>
        <p:sp>
          <p:nvSpPr>
            <p:cNvPr id="20" name="TextBox 20"/>
            <p:cNvSpPr txBox="1"/>
            <p:nvPr/>
          </p:nvSpPr>
          <p:spPr>
            <a:xfrm rot="5400000">
              <a:off x="-511064" y="994145"/>
              <a:ext cx="2522727" cy="622797"/>
            </a:xfrm>
            <a:prstGeom prst="rect">
              <a:avLst/>
            </a:prstGeom>
          </p:spPr>
          <p:txBody>
            <a:bodyPr lIns="0" tIns="0" rIns="0" bIns="0" rtlCol="0" anchor="t">
              <a:spAutoFit/>
            </a:bodyPr>
            <a:lstStyle/>
            <a:p>
              <a:pPr algn="l">
                <a:lnSpc>
                  <a:spcPts val="3194"/>
                </a:lnSpc>
              </a:pPr>
              <a:r>
                <a:rPr lang="en-US" sz="3630" spc="-232">
                  <a:solidFill>
                    <a:srgbClr val="203D48"/>
                  </a:solidFill>
                  <a:latin typeface="League Spartan"/>
                  <a:ea typeface="League Spartan"/>
                  <a:cs typeface="League Spartan"/>
                  <a:sym typeface="League Spartan"/>
                </a:rPr>
                <a:t>JC</a:t>
              </a:r>
            </a:p>
          </p:txBody>
        </p:sp>
        <p:sp>
          <p:nvSpPr>
            <p:cNvPr id="21" name="Freeform 21"/>
            <p:cNvSpPr/>
            <p:nvPr/>
          </p:nvSpPr>
          <p:spPr>
            <a:xfrm rot="5400000">
              <a:off x="244242" y="1424020"/>
              <a:ext cx="1379498" cy="513863"/>
            </a:xfrm>
            <a:custGeom>
              <a:avLst/>
              <a:gdLst/>
              <a:ahLst/>
              <a:cxnLst/>
              <a:rect l="l" t="t" r="r" b="b"/>
              <a:pathLst>
                <a:path w="1379498" h="513863">
                  <a:moveTo>
                    <a:pt x="0" y="0"/>
                  </a:moveTo>
                  <a:lnTo>
                    <a:pt x="1379498" y="0"/>
                  </a:lnTo>
                  <a:lnTo>
                    <a:pt x="1379498" y="513863"/>
                  </a:lnTo>
                  <a:lnTo>
                    <a:pt x="0" y="51386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sp>
        <p:nvSpPr>
          <p:cNvPr id="22" name="TextBox 22"/>
          <p:cNvSpPr txBox="1"/>
          <p:nvPr/>
        </p:nvSpPr>
        <p:spPr>
          <a:xfrm>
            <a:off x="2567934" y="5174557"/>
            <a:ext cx="15189752" cy="3521075"/>
          </a:xfrm>
          <a:prstGeom prst="rect">
            <a:avLst/>
          </a:prstGeom>
        </p:spPr>
        <p:txBody>
          <a:bodyPr lIns="0" tIns="0" rIns="0" bIns="0" rtlCol="0" anchor="t">
            <a:spAutoFit/>
          </a:bodyPr>
          <a:lstStyle/>
          <a:p>
            <a:pPr algn="l">
              <a:lnSpc>
                <a:spcPts val="7000"/>
              </a:lnSpc>
            </a:pPr>
            <a:r>
              <a:rPr lang="en-US" sz="5000">
                <a:solidFill>
                  <a:srgbClr val="203D48"/>
                </a:solidFill>
                <a:latin typeface="League Spartan"/>
                <a:ea typeface="League Spartan"/>
                <a:cs typeface="League Spartan"/>
                <a:sym typeface="League Spartan"/>
              </a:rPr>
              <a:t>A </a:t>
            </a:r>
            <a:r>
              <a:rPr lang="en-US" sz="5000">
                <a:solidFill>
                  <a:srgbClr val="38B6FF"/>
                </a:solidFill>
                <a:latin typeface="League Spartan"/>
                <a:ea typeface="League Spartan"/>
                <a:cs typeface="League Spartan"/>
                <a:sym typeface="League Spartan"/>
              </a:rPr>
              <a:t>shortage</a:t>
            </a:r>
            <a:r>
              <a:rPr lang="en-US" sz="5000">
                <a:solidFill>
                  <a:srgbClr val="203D48"/>
                </a:solidFill>
                <a:latin typeface="League Spartan"/>
                <a:ea typeface="League Spartan"/>
                <a:cs typeface="League Spartan"/>
                <a:sym typeface="League Spartan"/>
              </a:rPr>
              <a:t> occurs when </a:t>
            </a:r>
            <a:r>
              <a:rPr lang="en-US" sz="5000">
                <a:solidFill>
                  <a:srgbClr val="38B6FF"/>
                </a:solidFill>
                <a:latin typeface="League Spartan"/>
                <a:ea typeface="League Spartan"/>
                <a:cs typeface="League Spartan"/>
                <a:sym typeface="League Spartan"/>
              </a:rPr>
              <a:t>demand is greater than supply </a:t>
            </a:r>
            <a:r>
              <a:rPr lang="en-US" sz="5000">
                <a:solidFill>
                  <a:srgbClr val="203D48"/>
                </a:solidFill>
                <a:latin typeface="League Spartan"/>
                <a:ea typeface="League Spartan"/>
                <a:cs typeface="League Spartan"/>
                <a:sym typeface="League Spartan"/>
              </a:rPr>
              <a:t>in a market</a:t>
            </a:r>
          </a:p>
          <a:p>
            <a:pPr algn="l">
              <a:lnSpc>
                <a:spcPts val="7000"/>
              </a:lnSpc>
            </a:pPr>
            <a:r>
              <a:rPr lang="en-US" sz="5000" b="1">
                <a:solidFill>
                  <a:srgbClr val="203D48"/>
                </a:solidFill>
                <a:latin typeface="League Spartan"/>
                <a:ea typeface="League Spartan"/>
                <a:cs typeface="League Spartan"/>
                <a:sym typeface="League Spartan"/>
              </a:rPr>
              <a:t>A </a:t>
            </a:r>
            <a:r>
              <a:rPr lang="en-US" sz="5000" b="1">
                <a:solidFill>
                  <a:srgbClr val="DB543E"/>
                </a:solidFill>
                <a:latin typeface="League Spartan"/>
                <a:ea typeface="League Spartan"/>
                <a:cs typeface="League Spartan"/>
                <a:sym typeface="League Spartan"/>
              </a:rPr>
              <a:t>surplus</a:t>
            </a:r>
            <a:r>
              <a:rPr lang="en-US" sz="5000" b="1">
                <a:solidFill>
                  <a:srgbClr val="203D48"/>
                </a:solidFill>
                <a:latin typeface="League Spartan"/>
                <a:ea typeface="League Spartan"/>
                <a:cs typeface="League Spartan"/>
                <a:sym typeface="League Spartan"/>
              </a:rPr>
              <a:t> occurs when </a:t>
            </a:r>
            <a:r>
              <a:rPr lang="en-US" sz="5000" b="1">
                <a:solidFill>
                  <a:srgbClr val="DB543E"/>
                </a:solidFill>
                <a:latin typeface="League Spartan"/>
                <a:ea typeface="League Spartan"/>
                <a:cs typeface="League Spartan"/>
                <a:sym typeface="League Spartan"/>
              </a:rPr>
              <a:t>supply is greater than demand</a:t>
            </a:r>
            <a:r>
              <a:rPr lang="en-US" sz="5000" b="1">
                <a:solidFill>
                  <a:srgbClr val="203D48"/>
                </a:solidFill>
                <a:latin typeface="League Spartan"/>
                <a:ea typeface="League Spartan"/>
                <a:cs typeface="League Spartan"/>
                <a:sym typeface="League Spartan"/>
              </a:rPr>
              <a:t> in a market</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9968777" y="1967777"/>
            <a:ext cx="802671" cy="15835774"/>
            <a:chOff x="0" y="0"/>
            <a:chExt cx="182880" cy="3608017"/>
          </a:xfrm>
        </p:grpSpPr>
        <p:sp>
          <p:nvSpPr>
            <p:cNvPr id="3" name="Freeform 3"/>
            <p:cNvSpPr/>
            <p:nvPr/>
          </p:nvSpPr>
          <p:spPr>
            <a:xfrm>
              <a:off x="0" y="0"/>
              <a:ext cx="182880" cy="3608017"/>
            </a:xfrm>
            <a:custGeom>
              <a:avLst/>
              <a:gdLst/>
              <a:ahLst/>
              <a:cxnLst/>
              <a:rect l="l" t="t" r="r" b="b"/>
              <a:pathLst>
                <a:path w="182880" h="3608017">
                  <a:moveTo>
                    <a:pt x="0" y="0"/>
                  </a:moveTo>
                  <a:lnTo>
                    <a:pt x="182880" y="0"/>
                  </a:lnTo>
                  <a:lnTo>
                    <a:pt x="182880" y="3608017"/>
                  </a:lnTo>
                  <a:lnTo>
                    <a:pt x="0" y="3608017"/>
                  </a:lnTo>
                  <a:close/>
                </a:path>
              </a:pathLst>
            </a:custGeom>
            <a:solidFill>
              <a:srgbClr val="203D48"/>
            </a:solidFill>
          </p:spPr>
          <p:txBody>
            <a:bodyPr/>
            <a:lstStyle/>
            <a:p>
              <a:endParaRPr lang="en-US"/>
            </a:p>
          </p:txBody>
        </p:sp>
        <p:sp>
          <p:nvSpPr>
            <p:cNvPr id="4" name="TextBox 4"/>
            <p:cNvSpPr txBox="1"/>
            <p:nvPr/>
          </p:nvSpPr>
          <p:spPr>
            <a:xfrm>
              <a:off x="0" y="-57150"/>
              <a:ext cx="182880" cy="3665167"/>
            </a:xfrm>
            <a:prstGeom prst="rect">
              <a:avLst/>
            </a:prstGeom>
          </p:spPr>
          <p:txBody>
            <a:bodyPr lIns="50800" tIns="50800" rIns="50800" bIns="50800" rtlCol="0" anchor="ctr"/>
            <a:lstStyle/>
            <a:p>
              <a:pPr algn="ctr">
                <a:lnSpc>
                  <a:spcPts val="1960"/>
                </a:lnSpc>
              </a:pPr>
              <a:endParaRPr/>
            </a:p>
          </p:txBody>
        </p:sp>
      </p:grpSp>
      <p:grpSp>
        <p:nvGrpSpPr>
          <p:cNvPr id="5" name="Group 5"/>
          <p:cNvGrpSpPr/>
          <p:nvPr/>
        </p:nvGrpSpPr>
        <p:grpSpPr>
          <a:xfrm rot="-5400000">
            <a:off x="824777" y="8659552"/>
            <a:ext cx="802671" cy="2452226"/>
            <a:chOff x="0" y="0"/>
            <a:chExt cx="182880" cy="558714"/>
          </a:xfrm>
        </p:grpSpPr>
        <p:sp>
          <p:nvSpPr>
            <p:cNvPr id="6" name="Freeform 6"/>
            <p:cNvSpPr/>
            <p:nvPr/>
          </p:nvSpPr>
          <p:spPr>
            <a:xfrm>
              <a:off x="0" y="0"/>
              <a:ext cx="182880" cy="558714"/>
            </a:xfrm>
            <a:custGeom>
              <a:avLst/>
              <a:gdLst/>
              <a:ahLst/>
              <a:cxnLst/>
              <a:rect l="l" t="t" r="r" b="b"/>
              <a:pathLst>
                <a:path w="182880" h="558714">
                  <a:moveTo>
                    <a:pt x="0" y="0"/>
                  </a:moveTo>
                  <a:lnTo>
                    <a:pt x="182880" y="0"/>
                  </a:lnTo>
                  <a:lnTo>
                    <a:pt x="182880" y="558714"/>
                  </a:lnTo>
                  <a:lnTo>
                    <a:pt x="0" y="558714"/>
                  </a:lnTo>
                  <a:close/>
                </a:path>
              </a:pathLst>
            </a:custGeom>
            <a:solidFill>
              <a:srgbClr val="38B6FF"/>
            </a:solidFill>
          </p:spPr>
          <p:txBody>
            <a:bodyPr/>
            <a:lstStyle/>
            <a:p>
              <a:endParaRPr lang="en-US"/>
            </a:p>
          </p:txBody>
        </p:sp>
        <p:sp>
          <p:nvSpPr>
            <p:cNvPr id="7" name="TextBox 7"/>
            <p:cNvSpPr txBox="1"/>
            <p:nvPr/>
          </p:nvSpPr>
          <p:spPr>
            <a:xfrm>
              <a:off x="0" y="-57150"/>
              <a:ext cx="182880" cy="615864"/>
            </a:xfrm>
            <a:prstGeom prst="rect">
              <a:avLst/>
            </a:prstGeom>
          </p:spPr>
          <p:txBody>
            <a:bodyPr lIns="50800" tIns="50800" rIns="50800" bIns="50800" rtlCol="0" anchor="ctr"/>
            <a:lstStyle/>
            <a:p>
              <a:pPr algn="ctr">
                <a:lnSpc>
                  <a:spcPts val="1960"/>
                </a:lnSpc>
              </a:pPr>
              <a:endParaRPr/>
            </a:p>
          </p:txBody>
        </p:sp>
      </p:grpSp>
      <p:sp>
        <p:nvSpPr>
          <p:cNvPr id="8" name="Freeform 8"/>
          <p:cNvSpPr/>
          <p:nvPr/>
        </p:nvSpPr>
        <p:spPr>
          <a:xfrm rot="-597275">
            <a:off x="-3368911" y="-2959270"/>
            <a:ext cx="4075990" cy="4075990"/>
          </a:xfrm>
          <a:custGeom>
            <a:avLst/>
            <a:gdLst/>
            <a:ahLst/>
            <a:cxnLst/>
            <a:rect l="l" t="t" r="r" b="b"/>
            <a:pathLst>
              <a:path w="4075990" h="4075990">
                <a:moveTo>
                  <a:pt x="0" y="0"/>
                </a:moveTo>
                <a:lnTo>
                  <a:pt x="4075990" y="0"/>
                </a:lnTo>
                <a:lnTo>
                  <a:pt x="4075990" y="4075989"/>
                </a:lnTo>
                <a:lnTo>
                  <a:pt x="0" y="407598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9" name="TextBox 9"/>
          <p:cNvSpPr txBox="1"/>
          <p:nvPr/>
        </p:nvSpPr>
        <p:spPr>
          <a:xfrm>
            <a:off x="942975" y="2446020"/>
            <a:ext cx="15594523" cy="2697480"/>
          </a:xfrm>
          <a:prstGeom prst="rect">
            <a:avLst/>
          </a:prstGeom>
        </p:spPr>
        <p:txBody>
          <a:bodyPr lIns="0" tIns="0" rIns="0" bIns="0" rtlCol="0" anchor="t">
            <a:spAutoFit/>
          </a:bodyPr>
          <a:lstStyle/>
          <a:p>
            <a:pPr algn="l">
              <a:lnSpc>
                <a:spcPts val="5459"/>
              </a:lnSpc>
            </a:pPr>
            <a:r>
              <a:rPr lang="en-US" sz="3499">
                <a:solidFill>
                  <a:srgbClr val="203C48"/>
                </a:solidFill>
                <a:latin typeface="Garet"/>
                <a:ea typeface="Garet"/>
                <a:cs typeface="Garet"/>
                <a:sym typeface="Garet"/>
              </a:rPr>
              <a:t>When the demand is above the supply in a market, it creates a shortage or scarcity of the goods or services – more people want to buy the goods/services than is available, so </a:t>
            </a:r>
            <a:r>
              <a:rPr lang="en-US" sz="3499" b="1">
                <a:solidFill>
                  <a:srgbClr val="203C48"/>
                </a:solidFill>
                <a:latin typeface="Garet Bold"/>
                <a:ea typeface="Garet Bold"/>
                <a:cs typeface="Garet Bold"/>
                <a:sym typeface="Garet Bold"/>
              </a:rPr>
              <a:t>prices will increase.</a:t>
            </a:r>
          </a:p>
          <a:p>
            <a:pPr algn="l">
              <a:lnSpc>
                <a:spcPts val="5459"/>
              </a:lnSpc>
            </a:pPr>
            <a:endParaRPr lang="en-US" sz="3499" b="1">
              <a:solidFill>
                <a:srgbClr val="203C48"/>
              </a:solidFill>
              <a:latin typeface="Garet Bold"/>
              <a:ea typeface="Garet Bold"/>
              <a:cs typeface="Garet Bold"/>
              <a:sym typeface="Garet Bold"/>
            </a:endParaRPr>
          </a:p>
        </p:txBody>
      </p:sp>
      <p:sp>
        <p:nvSpPr>
          <p:cNvPr id="10" name="TextBox 10"/>
          <p:cNvSpPr txBox="1"/>
          <p:nvPr/>
        </p:nvSpPr>
        <p:spPr>
          <a:xfrm>
            <a:off x="2752518" y="9591295"/>
            <a:ext cx="1724348" cy="531587"/>
          </a:xfrm>
          <a:prstGeom prst="rect">
            <a:avLst/>
          </a:prstGeom>
        </p:spPr>
        <p:txBody>
          <a:bodyPr lIns="0" tIns="0" rIns="0" bIns="0" rtlCol="0" anchor="t">
            <a:spAutoFit/>
          </a:bodyPr>
          <a:lstStyle/>
          <a:p>
            <a:pPr algn="ctr">
              <a:lnSpc>
                <a:spcPts val="4404"/>
              </a:lnSpc>
            </a:pPr>
            <a:r>
              <a:rPr lang="en-US" sz="3145">
                <a:solidFill>
                  <a:srgbClr val="FFFFFF"/>
                </a:solidFill>
                <a:latin typeface="League Spartan"/>
                <a:ea typeface="League Spartan"/>
                <a:cs typeface="League Spartan"/>
                <a:sym typeface="League Spartan"/>
              </a:rPr>
              <a:t>CH 29:</a:t>
            </a:r>
          </a:p>
        </p:txBody>
      </p:sp>
      <p:sp>
        <p:nvSpPr>
          <p:cNvPr id="11" name="TextBox 11"/>
          <p:cNvSpPr txBox="1"/>
          <p:nvPr/>
        </p:nvSpPr>
        <p:spPr>
          <a:xfrm>
            <a:off x="4781666" y="9515095"/>
            <a:ext cx="4911099" cy="607788"/>
          </a:xfrm>
          <a:prstGeom prst="rect">
            <a:avLst/>
          </a:prstGeom>
        </p:spPr>
        <p:txBody>
          <a:bodyPr lIns="0" tIns="0" rIns="0" bIns="0" rtlCol="0" anchor="t">
            <a:spAutoFit/>
          </a:bodyPr>
          <a:lstStyle/>
          <a:p>
            <a:pPr algn="l">
              <a:lnSpc>
                <a:spcPts val="4404"/>
              </a:lnSpc>
              <a:spcBef>
                <a:spcPct val="0"/>
              </a:spcBef>
            </a:pPr>
            <a:r>
              <a:rPr lang="en-US" sz="3145" b="1" i="1">
                <a:solidFill>
                  <a:srgbClr val="FFFFFF"/>
                </a:solidFill>
                <a:latin typeface="Calibri (MS) Bold Italics"/>
                <a:ea typeface="Calibri (MS) Bold Italics"/>
                <a:cs typeface="Calibri (MS) Bold Italics"/>
                <a:sym typeface="Calibri (MS) Bold Italics"/>
              </a:rPr>
              <a:t>LO 3.3</a:t>
            </a:r>
            <a:r>
              <a:rPr lang="en-US" sz="3145" i="1">
                <a:solidFill>
                  <a:srgbClr val="FFFFFF"/>
                </a:solidFill>
                <a:latin typeface="Calibri (MS) Italics"/>
                <a:ea typeface="Calibri (MS) Italics"/>
                <a:cs typeface="Calibri (MS) Italics"/>
                <a:sym typeface="Calibri (MS) Italics"/>
              </a:rPr>
              <a:t>: Demand &amp; Supply</a:t>
            </a:r>
          </a:p>
        </p:txBody>
      </p:sp>
      <p:sp>
        <p:nvSpPr>
          <p:cNvPr id="12" name="TextBox 12"/>
          <p:cNvSpPr txBox="1"/>
          <p:nvPr/>
        </p:nvSpPr>
        <p:spPr>
          <a:xfrm>
            <a:off x="942975" y="697056"/>
            <a:ext cx="16009683" cy="1271971"/>
          </a:xfrm>
          <a:prstGeom prst="rect">
            <a:avLst/>
          </a:prstGeom>
        </p:spPr>
        <p:txBody>
          <a:bodyPr lIns="0" tIns="0" rIns="0" bIns="0" rtlCol="0" anchor="t">
            <a:spAutoFit/>
          </a:bodyPr>
          <a:lstStyle/>
          <a:p>
            <a:pPr algn="l">
              <a:lnSpc>
                <a:spcPts val="10478"/>
              </a:lnSpc>
            </a:pPr>
            <a:r>
              <a:rPr lang="en-US" sz="7484" b="1">
                <a:solidFill>
                  <a:srgbClr val="38B6FF"/>
                </a:solidFill>
                <a:latin typeface="Garet Bold"/>
                <a:ea typeface="Garet Bold"/>
                <a:cs typeface="Garet Bold"/>
                <a:sym typeface="Garet Bold"/>
              </a:rPr>
              <a:t>A Market Shortage </a:t>
            </a:r>
          </a:p>
        </p:txBody>
      </p:sp>
      <p:sp>
        <p:nvSpPr>
          <p:cNvPr id="13" name="TextBox 13"/>
          <p:cNvSpPr txBox="1"/>
          <p:nvPr/>
        </p:nvSpPr>
        <p:spPr>
          <a:xfrm>
            <a:off x="0" y="9591295"/>
            <a:ext cx="2567934" cy="531587"/>
          </a:xfrm>
          <a:prstGeom prst="rect">
            <a:avLst/>
          </a:prstGeom>
        </p:spPr>
        <p:txBody>
          <a:bodyPr lIns="0" tIns="0" rIns="0" bIns="0" rtlCol="0" anchor="t">
            <a:spAutoFit/>
          </a:bodyPr>
          <a:lstStyle/>
          <a:p>
            <a:pPr algn="ctr">
              <a:lnSpc>
                <a:spcPts val="4404"/>
              </a:lnSpc>
            </a:pPr>
            <a:r>
              <a:rPr lang="en-US" sz="3145">
                <a:solidFill>
                  <a:srgbClr val="FFFFFF"/>
                </a:solidFill>
                <a:latin typeface="League Spartan"/>
                <a:ea typeface="League Spartan"/>
                <a:cs typeface="League Spartan"/>
                <a:sym typeface="League Spartan"/>
              </a:rPr>
              <a:t>STRAND 3</a:t>
            </a:r>
          </a:p>
        </p:txBody>
      </p:sp>
      <p:grpSp>
        <p:nvGrpSpPr>
          <p:cNvPr id="14" name="Group 14"/>
          <p:cNvGrpSpPr/>
          <p:nvPr/>
        </p:nvGrpSpPr>
        <p:grpSpPr>
          <a:xfrm rot="-5400000">
            <a:off x="16670603" y="-571804"/>
            <a:ext cx="893192" cy="2170151"/>
            <a:chOff x="0" y="0"/>
            <a:chExt cx="1190923" cy="2893535"/>
          </a:xfrm>
        </p:grpSpPr>
        <p:grpSp>
          <p:nvGrpSpPr>
            <p:cNvPr id="15" name="Group 15"/>
            <p:cNvGrpSpPr/>
            <p:nvPr/>
          </p:nvGrpSpPr>
          <p:grpSpPr>
            <a:xfrm>
              <a:off x="141517" y="2519095"/>
              <a:ext cx="1028813" cy="374440"/>
              <a:chOff x="0" y="0"/>
              <a:chExt cx="1886901" cy="686745"/>
            </a:xfrm>
          </p:grpSpPr>
          <p:sp>
            <p:nvSpPr>
              <p:cNvPr id="16" name="Freeform 16"/>
              <p:cNvSpPr/>
              <p:nvPr/>
            </p:nvSpPr>
            <p:spPr>
              <a:xfrm>
                <a:off x="0" y="0"/>
                <a:ext cx="1886901" cy="686745"/>
              </a:xfrm>
              <a:custGeom>
                <a:avLst/>
                <a:gdLst/>
                <a:ahLst/>
                <a:cxnLst/>
                <a:rect l="l" t="t" r="r" b="b"/>
                <a:pathLst>
                  <a:path w="1886901" h="686745">
                    <a:moveTo>
                      <a:pt x="343372" y="0"/>
                    </a:moveTo>
                    <a:lnTo>
                      <a:pt x="1543529" y="0"/>
                    </a:lnTo>
                    <a:cubicBezTo>
                      <a:pt x="1733168" y="0"/>
                      <a:pt x="1886901" y="153733"/>
                      <a:pt x="1886901" y="343372"/>
                    </a:cubicBezTo>
                    <a:lnTo>
                      <a:pt x="1886901" y="343372"/>
                    </a:lnTo>
                    <a:cubicBezTo>
                      <a:pt x="1886901" y="533012"/>
                      <a:pt x="1733168" y="686745"/>
                      <a:pt x="1543529" y="686745"/>
                    </a:cubicBezTo>
                    <a:lnTo>
                      <a:pt x="343372" y="686745"/>
                    </a:lnTo>
                    <a:cubicBezTo>
                      <a:pt x="153733" y="686745"/>
                      <a:pt x="0" y="533012"/>
                      <a:pt x="0" y="343372"/>
                    </a:cubicBezTo>
                    <a:lnTo>
                      <a:pt x="0" y="343372"/>
                    </a:lnTo>
                    <a:cubicBezTo>
                      <a:pt x="0" y="153733"/>
                      <a:pt x="153733" y="0"/>
                      <a:pt x="343372" y="0"/>
                    </a:cubicBezTo>
                    <a:close/>
                  </a:path>
                </a:pathLst>
              </a:custGeom>
              <a:solidFill>
                <a:srgbClr val="94E3FF"/>
              </a:solidFill>
              <a:ln cap="rnd">
                <a:noFill/>
                <a:prstDash val="solid"/>
                <a:round/>
              </a:ln>
            </p:spPr>
            <p:txBody>
              <a:bodyPr/>
              <a:lstStyle/>
              <a:p>
                <a:endParaRPr lang="en-US"/>
              </a:p>
            </p:txBody>
          </p:sp>
          <p:sp>
            <p:nvSpPr>
              <p:cNvPr id="17" name="TextBox 17"/>
              <p:cNvSpPr txBox="1"/>
              <p:nvPr/>
            </p:nvSpPr>
            <p:spPr>
              <a:xfrm>
                <a:off x="0" y="-9525"/>
                <a:ext cx="1886901" cy="696270"/>
              </a:xfrm>
              <a:prstGeom prst="rect">
                <a:avLst/>
              </a:prstGeom>
            </p:spPr>
            <p:txBody>
              <a:bodyPr lIns="50800" tIns="50800" rIns="50800" bIns="50800" rtlCol="0" anchor="ctr"/>
              <a:lstStyle/>
              <a:p>
                <a:pPr algn="ctr">
                  <a:lnSpc>
                    <a:spcPts val="308"/>
                  </a:lnSpc>
                </a:pPr>
                <a:endParaRPr/>
              </a:p>
            </p:txBody>
          </p:sp>
        </p:grpSp>
        <p:sp>
          <p:nvSpPr>
            <p:cNvPr id="18" name="TextBox 18"/>
            <p:cNvSpPr txBox="1"/>
            <p:nvPr/>
          </p:nvSpPr>
          <p:spPr>
            <a:xfrm>
              <a:off x="441088" y="2698700"/>
              <a:ext cx="429671" cy="150386"/>
            </a:xfrm>
            <a:prstGeom prst="rect">
              <a:avLst/>
            </a:prstGeom>
          </p:spPr>
          <p:txBody>
            <a:bodyPr lIns="0" tIns="0" rIns="0" bIns="0" rtlCol="0" anchor="t">
              <a:spAutoFit/>
            </a:bodyPr>
            <a:lstStyle/>
            <a:p>
              <a:pPr algn="ctr">
                <a:lnSpc>
                  <a:spcPts val="581"/>
                </a:lnSpc>
              </a:pPr>
              <a:r>
                <a:rPr lang="en-US" sz="1163">
                  <a:solidFill>
                    <a:srgbClr val="203D48"/>
                  </a:solidFill>
                  <a:latin typeface="League Spartan"/>
                  <a:ea typeface="League Spartan"/>
                  <a:cs typeface="League Spartan"/>
                  <a:sym typeface="League Spartan"/>
                </a:rPr>
                <a:t>HUB</a:t>
              </a:r>
            </a:p>
          </p:txBody>
        </p:sp>
        <p:sp>
          <p:nvSpPr>
            <p:cNvPr id="19" name="TextBox 19"/>
            <p:cNvSpPr txBox="1"/>
            <p:nvPr/>
          </p:nvSpPr>
          <p:spPr>
            <a:xfrm rot="5400000">
              <a:off x="-972822" y="972822"/>
              <a:ext cx="2485990" cy="540345"/>
            </a:xfrm>
            <a:prstGeom prst="rect">
              <a:avLst/>
            </a:prstGeom>
          </p:spPr>
          <p:txBody>
            <a:bodyPr lIns="0" tIns="0" rIns="0" bIns="0" rtlCol="0" anchor="t">
              <a:spAutoFit/>
            </a:bodyPr>
            <a:lstStyle/>
            <a:p>
              <a:pPr algn="ctr">
                <a:lnSpc>
                  <a:spcPts val="2752"/>
                </a:lnSpc>
              </a:pPr>
              <a:r>
                <a:rPr lang="en-US" sz="3127" spc="-200">
                  <a:solidFill>
                    <a:srgbClr val="203D48"/>
                  </a:solidFill>
                  <a:latin typeface="League Spartan"/>
                  <a:ea typeface="League Spartan"/>
                  <a:cs typeface="League Spartan"/>
                  <a:sym typeface="League Spartan"/>
                </a:rPr>
                <a:t>BUSINESS</a:t>
              </a:r>
            </a:p>
          </p:txBody>
        </p:sp>
        <p:sp>
          <p:nvSpPr>
            <p:cNvPr id="20" name="TextBox 20"/>
            <p:cNvSpPr txBox="1"/>
            <p:nvPr/>
          </p:nvSpPr>
          <p:spPr>
            <a:xfrm rot="5400000">
              <a:off x="-511064" y="994145"/>
              <a:ext cx="2522727" cy="622797"/>
            </a:xfrm>
            <a:prstGeom prst="rect">
              <a:avLst/>
            </a:prstGeom>
          </p:spPr>
          <p:txBody>
            <a:bodyPr lIns="0" tIns="0" rIns="0" bIns="0" rtlCol="0" anchor="t">
              <a:spAutoFit/>
            </a:bodyPr>
            <a:lstStyle/>
            <a:p>
              <a:pPr algn="l">
                <a:lnSpc>
                  <a:spcPts val="3194"/>
                </a:lnSpc>
              </a:pPr>
              <a:r>
                <a:rPr lang="en-US" sz="3630" spc="-232">
                  <a:solidFill>
                    <a:srgbClr val="203D48"/>
                  </a:solidFill>
                  <a:latin typeface="League Spartan"/>
                  <a:ea typeface="League Spartan"/>
                  <a:cs typeface="League Spartan"/>
                  <a:sym typeface="League Spartan"/>
                </a:rPr>
                <a:t>JC</a:t>
              </a:r>
            </a:p>
          </p:txBody>
        </p:sp>
        <p:sp>
          <p:nvSpPr>
            <p:cNvPr id="21" name="Freeform 21"/>
            <p:cNvSpPr/>
            <p:nvPr/>
          </p:nvSpPr>
          <p:spPr>
            <a:xfrm rot="5400000">
              <a:off x="244242" y="1424020"/>
              <a:ext cx="1379498" cy="513863"/>
            </a:xfrm>
            <a:custGeom>
              <a:avLst/>
              <a:gdLst/>
              <a:ahLst/>
              <a:cxnLst/>
              <a:rect l="l" t="t" r="r" b="b"/>
              <a:pathLst>
                <a:path w="1379498" h="513863">
                  <a:moveTo>
                    <a:pt x="0" y="0"/>
                  </a:moveTo>
                  <a:lnTo>
                    <a:pt x="1379498" y="0"/>
                  </a:lnTo>
                  <a:lnTo>
                    <a:pt x="1379498" y="513863"/>
                  </a:lnTo>
                  <a:lnTo>
                    <a:pt x="0" y="51386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sp>
        <p:nvSpPr>
          <p:cNvPr id="22" name="TextBox 22"/>
          <p:cNvSpPr txBox="1"/>
          <p:nvPr/>
        </p:nvSpPr>
        <p:spPr>
          <a:xfrm>
            <a:off x="2452226" y="5629275"/>
            <a:ext cx="15189752" cy="2635250"/>
          </a:xfrm>
          <a:prstGeom prst="rect">
            <a:avLst/>
          </a:prstGeom>
        </p:spPr>
        <p:txBody>
          <a:bodyPr lIns="0" tIns="0" rIns="0" bIns="0" rtlCol="0" anchor="t">
            <a:spAutoFit/>
          </a:bodyPr>
          <a:lstStyle/>
          <a:p>
            <a:pPr algn="l">
              <a:lnSpc>
                <a:spcPts val="7000"/>
              </a:lnSpc>
            </a:pPr>
            <a:r>
              <a:rPr lang="en-US" sz="5000">
                <a:solidFill>
                  <a:srgbClr val="203D48"/>
                </a:solidFill>
                <a:latin typeface="League Spartan"/>
                <a:ea typeface="League Spartan"/>
                <a:cs typeface="League Spartan"/>
                <a:sym typeface="League Spartan"/>
              </a:rPr>
              <a:t>A </a:t>
            </a:r>
            <a:r>
              <a:rPr lang="en-US" sz="5000">
                <a:solidFill>
                  <a:srgbClr val="38B6FF"/>
                </a:solidFill>
                <a:latin typeface="League Spartan"/>
                <a:ea typeface="League Spartan"/>
                <a:cs typeface="League Spartan"/>
                <a:sym typeface="League Spartan"/>
              </a:rPr>
              <a:t>shortage</a:t>
            </a:r>
            <a:r>
              <a:rPr lang="en-US" sz="5000">
                <a:solidFill>
                  <a:srgbClr val="203D48"/>
                </a:solidFill>
                <a:latin typeface="League Spartan"/>
                <a:ea typeface="League Spartan"/>
                <a:cs typeface="League Spartan"/>
                <a:sym typeface="League Spartan"/>
              </a:rPr>
              <a:t> occurs when </a:t>
            </a:r>
            <a:r>
              <a:rPr lang="en-US" sz="5000">
                <a:solidFill>
                  <a:srgbClr val="38B6FF"/>
                </a:solidFill>
                <a:latin typeface="League Spartan"/>
                <a:ea typeface="League Spartan"/>
                <a:cs typeface="League Spartan"/>
                <a:sym typeface="League Spartan"/>
              </a:rPr>
              <a:t>demand is greater than supply </a:t>
            </a:r>
            <a:r>
              <a:rPr lang="en-US" sz="5000">
                <a:solidFill>
                  <a:srgbClr val="203D48"/>
                </a:solidFill>
                <a:latin typeface="League Spartan"/>
                <a:ea typeface="League Spartan"/>
                <a:cs typeface="League Spartan"/>
                <a:sym typeface="League Spartan"/>
              </a:rPr>
              <a:t>in a market</a:t>
            </a:r>
          </a:p>
          <a:p>
            <a:pPr algn="l">
              <a:lnSpc>
                <a:spcPts val="7000"/>
              </a:lnSpc>
            </a:pPr>
            <a:r>
              <a:rPr lang="en-US" sz="5000">
                <a:solidFill>
                  <a:srgbClr val="203D48"/>
                </a:solidFill>
                <a:latin typeface="League Spartan"/>
                <a:ea typeface="League Spartan"/>
                <a:cs typeface="League Spartan"/>
                <a:sym typeface="League Spartan"/>
              </a:rPr>
              <a:t>A </a:t>
            </a:r>
            <a:r>
              <a:rPr lang="en-US" sz="5000">
                <a:solidFill>
                  <a:srgbClr val="00B2FF"/>
                </a:solidFill>
                <a:latin typeface="League Spartan"/>
                <a:ea typeface="League Spartan"/>
                <a:cs typeface="League Spartan"/>
                <a:sym typeface="League Spartan"/>
              </a:rPr>
              <a:t>shortage</a:t>
            </a:r>
            <a:r>
              <a:rPr lang="en-US" sz="5000">
                <a:solidFill>
                  <a:srgbClr val="203D48"/>
                </a:solidFill>
                <a:latin typeface="League Spartan"/>
                <a:ea typeface="League Spartan"/>
                <a:cs typeface="League Spartan"/>
                <a:sym typeface="League Spartan"/>
              </a:rPr>
              <a:t> causes </a:t>
            </a:r>
            <a:r>
              <a:rPr lang="en-US" sz="5000">
                <a:solidFill>
                  <a:srgbClr val="00B2FF"/>
                </a:solidFill>
                <a:latin typeface="League Spartan"/>
                <a:ea typeface="League Spartan"/>
                <a:cs typeface="League Spartan"/>
                <a:sym typeface="League Spartan"/>
              </a:rPr>
              <a:t>prices to increase</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9968777" y="1967777"/>
            <a:ext cx="802671" cy="15835774"/>
            <a:chOff x="0" y="0"/>
            <a:chExt cx="182880" cy="3608017"/>
          </a:xfrm>
        </p:grpSpPr>
        <p:sp>
          <p:nvSpPr>
            <p:cNvPr id="3" name="Freeform 3"/>
            <p:cNvSpPr/>
            <p:nvPr/>
          </p:nvSpPr>
          <p:spPr>
            <a:xfrm>
              <a:off x="0" y="0"/>
              <a:ext cx="182880" cy="3608017"/>
            </a:xfrm>
            <a:custGeom>
              <a:avLst/>
              <a:gdLst/>
              <a:ahLst/>
              <a:cxnLst/>
              <a:rect l="l" t="t" r="r" b="b"/>
              <a:pathLst>
                <a:path w="182880" h="3608017">
                  <a:moveTo>
                    <a:pt x="0" y="0"/>
                  </a:moveTo>
                  <a:lnTo>
                    <a:pt x="182880" y="0"/>
                  </a:lnTo>
                  <a:lnTo>
                    <a:pt x="182880" y="3608017"/>
                  </a:lnTo>
                  <a:lnTo>
                    <a:pt x="0" y="3608017"/>
                  </a:lnTo>
                  <a:close/>
                </a:path>
              </a:pathLst>
            </a:custGeom>
            <a:solidFill>
              <a:srgbClr val="203D48"/>
            </a:solidFill>
          </p:spPr>
          <p:txBody>
            <a:bodyPr/>
            <a:lstStyle/>
            <a:p>
              <a:endParaRPr lang="en-US"/>
            </a:p>
          </p:txBody>
        </p:sp>
        <p:sp>
          <p:nvSpPr>
            <p:cNvPr id="4" name="TextBox 4"/>
            <p:cNvSpPr txBox="1"/>
            <p:nvPr/>
          </p:nvSpPr>
          <p:spPr>
            <a:xfrm>
              <a:off x="0" y="-57150"/>
              <a:ext cx="182880" cy="3665167"/>
            </a:xfrm>
            <a:prstGeom prst="rect">
              <a:avLst/>
            </a:prstGeom>
          </p:spPr>
          <p:txBody>
            <a:bodyPr lIns="50800" tIns="50800" rIns="50800" bIns="50800" rtlCol="0" anchor="ctr"/>
            <a:lstStyle/>
            <a:p>
              <a:pPr algn="ctr">
                <a:lnSpc>
                  <a:spcPts val="1960"/>
                </a:lnSpc>
              </a:pPr>
              <a:endParaRPr/>
            </a:p>
          </p:txBody>
        </p:sp>
      </p:grpSp>
      <p:grpSp>
        <p:nvGrpSpPr>
          <p:cNvPr id="5" name="Group 5"/>
          <p:cNvGrpSpPr/>
          <p:nvPr/>
        </p:nvGrpSpPr>
        <p:grpSpPr>
          <a:xfrm rot="-5400000">
            <a:off x="824777" y="8659552"/>
            <a:ext cx="802671" cy="2452226"/>
            <a:chOff x="0" y="0"/>
            <a:chExt cx="182880" cy="558714"/>
          </a:xfrm>
        </p:grpSpPr>
        <p:sp>
          <p:nvSpPr>
            <p:cNvPr id="6" name="Freeform 6"/>
            <p:cNvSpPr/>
            <p:nvPr/>
          </p:nvSpPr>
          <p:spPr>
            <a:xfrm>
              <a:off x="0" y="0"/>
              <a:ext cx="182880" cy="558714"/>
            </a:xfrm>
            <a:custGeom>
              <a:avLst/>
              <a:gdLst/>
              <a:ahLst/>
              <a:cxnLst/>
              <a:rect l="l" t="t" r="r" b="b"/>
              <a:pathLst>
                <a:path w="182880" h="558714">
                  <a:moveTo>
                    <a:pt x="0" y="0"/>
                  </a:moveTo>
                  <a:lnTo>
                    <a:pt x="182880" y="0"/>
                  </a:lnTo>
                  <a:lnTo>
                    <a:pt x="182880" y="558714"/>
                  </a:lnTo>
                  <a:lnTo>
                    <a:pt x="0" y="558714"/>
                  </a:lnTo>
                  <a:close/>
                </a:path>
              </a:pathLst>
            </a:custGeom>
            <a:solidFill>
              <a:srgbClr val="38B6FF"/>
            </a:solidFill>
          </p:spPr>
          <p:txBody>
            <a:bodyPr/>
            <a:lstStyle/>
            <a:p>
              <a:endParaRPr lang="en-US"/>
            </a:p>
          </p:txBody>
        </p:sp>
        <p:sp>
          <p:nvSpPr>
            <p:cNvPr id="7" name="TextBox 7"/>
            <p:cNvSpPr txBox="1"/>
            <p:nvPr/>
          </p:nvSpPr>
          <p:spPr>
            <a:xfrm>
              <a:off x="0" y="-57150"/>
              <a:ext cx="182880" cy="615864"/>
            </a:xfrm>
            <a:prstGeom prst="rect">
              <a:avLst/>
            </a:prstGeom>
          </p:spPr>
          <p:txBody>
            <a:bodyPr lIns="50800" tIns="50800" rIns="50800" bIns="50800" rtlCol="0" anchor="ctr"/>
            <a:lstStyle/>
            <a:p>
              <a:pPr algn="ctr">
                <a:lnSpc>
                  <a:spcPts val="1960"/>
                </a:lnSpc>
              </a:pPr>
              <a:endParaRPr/>
            </a:p>
          </p:txBody>
        </p:sp>
      </p:grpSp>
      <p:sp>
        <p:nvSpPr>
          <p:cNvPr id="8" name="Freeform 8"/>
          <p:cNvSpPr/>
          <p:nvPr/>
        </p:nvSpPr>
        <p:spPr>
          <a:xfrm rot="-597275">
            <a:off x="-3368911" y="-2959270"/>
            <a:ext cx="4075990" cy="4075990"/>
          </a:xfrm>
          <a:custGeom>
            <a:avLst/>
            <a:gdLst/>
            <a:ahLst/>
            <a:cxnLst/>
            <a:rect l="l" t="t" r="r" b="b"/>
            <a:pathLst>
              <a:path w="4075990" h="4075990">
                <a:moveTo>
                  <a:pt x="0" y="0"/>
                </a:moveTo>
                <a:lnTo>
                  <a:pt x="4075990" y="0"/>
                </a:lnTo>
                <a:lnTo>
                  <a:pt x="4075990" y="4075989"/>
                </a:lnTo>
                <a:lnTo>
                  <a:pt x="0" y="407598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9" name="TextBox 9"/>
          <p:cNvSpPr txBox="1"/>
          <p:nvPr/>
        </p:nvSpPr>
        <p:spPr>
          <a:xfrm>
            <a:off x="942975" y="697056"/>
            <a:ext cx="16009683" cy="1271971"/>
          </a:xfrm>
          <a:prstGeom prst="rect">
            <a:avLst/>
          </a:prstGeom>
        </p:spPr>
        <p:txBody>
          <a:bodyPr lIns="0" tIns="0" rIns="0" bIns="0" rtlCol="0" anchor="t">
            <a:spAutoFit/>
          </a:bodyPr>
          <a:lstStyle/>
          <a:p>
            <a:pPr algn="l">
              <a:lnSpc>
                <a:spcPts val="10478"/>
              </a:lnSpc>
            </a:pPr>
            <a:r>
              <a:rPr lang="en-US" sz="7484" b="1">
                <a:solidFill>
                  <a:srgbClr val="DB543E"/>
                </a:solidFill>
                <a:latin typeface="Garet Bold"/>
                <a:ea typeface="Garet Bold"/>
                <a:cs typeface="Garet Bold"/>
                <a:sym typeface="Garet Bold"/>
              </a:rPr>
              <a:t>A Market Surplus </a:t>
            </a:r>
          </a:p>
        </p:txBody>
      </p:sp>
      <p:grpSp>
        <p:nvGrpSpPr>
          <p:cNvPr id="10" name="Group 10"/>
          <p:cNvGrpSpPr/>
          <p:nvPr/>
        </p:nvGrpSpPr>
        <p:grpSpPr>
          <a:xfrm rot="-5400000">
            <a:off x="16670603" y="-571804"/>
            <a:ext cx="893192" cy="2170151"/>
            <a:chOff x="0" y="0"/>
            <a:chExt cx="1190923" cy="2893535"/>
          </a:xfrm>
        </p:grpSpPr>
        <p:grpSp>
          <p:nvGrpSpPr>
            <p:cNvPr id="11" name="Group 11"/>
            <p:cNvGrpSpPr/>
            <p:nvPr/>
          </p:nvGrpSpPr>
          <p:grpSpPr>
            <a:xfrm>
              <a:off x="141517" y="2519095"/>
              <a:ext cx="1028813" cy="374440"/>
              <a:chOff x="0" y="0"/>
              <a:chExt cx="1886901" cy="686745"/>
            </a:xfrm>
          </p:grpSpPr>
          <p:sp>
            <p:nvSpPr>
              <p:cNvPr id="12" name="Freeform 12"/>
              <p:cNvSpPr/>
              <p:nvPr/>
            </p:nvSpPr>
            <p:spPr>
              <a:xfrm>
                <a:off x="0" y="0"/>
                <a:ext cx="1886901" cy="686745"/>
              </a:xfrm>
              <a:custGeom>
                <a:avLst/>
                <a:gdLst/>
                <a:ahLst/>
                <a:cxnLst/>
                <a:rect l="l" t="t" r="r" b="b"/>
                <a:pathLst>
                  <a:path w="1886901" h="686745">
                    <a:moveTo>
                      <a:pt x="343372" y="0"/>
                    </a:moveTo>
                    <a:lnTo>
                      <a:pt x="1543529" y="0"/>
                    </a:lnTo>
                    <a:cubicBezTo>
                      <a:pt x="1733168" y="0"/>
                      <a:pt x="1886901" y="153733"/>
                      <a:pt x="1886901" y="343372"/>
                    </a:cubicBezTo>
                    <a:lnTo>
                      <a:pt x="1886901" y="343372"/>
                    </a:lnTo>
                    <a:cubicBezTo>
                      <a:pt x="1886901" y="533012"/>
                      <a:pt x="1733168" y="686745"/>
                      <a:pt x="1543529" y="686745"/>
                    </a:cubicBezTo>
                    <a:lnTo>
                      <a:pt x="343372" y="686745"/>
                    </a:lnTo>
                    <a:cubicBezTo>
                      <a:pt x="153733" y="686745"/>
                      <a:pt x="0" y="533012"/>
                      <a:pt x="0" y="343372"/>
                    </a:cubicBezTo>
                    <a:lnTo>
                      <a:pt x="0" y="343372"/>
                    </a:lnTo>
                    <a:cubicBezTo>
                      <a:pt x="0" y="153733"/>
                      <a:pt x="153733" y="0"/>
                      <a:pt x="343372" y="0"/>
                    </a:cubicBezTo>
                    <a:close/>
                  </a:path>
                </a:pathLst>
              </a:custGeom>
              <a:solidFill>
                <a:srgbClr val="94E3FF"/>
              </a:solidFill>
              <a:ln cap="rnd">
                <a:noFill/>
                <a:prstDash val="solid"/>
                <a:round/>
              </a:ln>
            </p:spPr>
            <p:txBody>
              <a:bodyPr/>
              <a:lstStyle/>
              <a:p>
                <a:endParaRPr lang="en-US"/>
              </a:p>
            </p:txBody>
          </p:sp>
          <p:sp>
            <p:nvSpPr>
              <p:cNvPr id="13" name="TextBox 13"/>
              <p:cNvSpPr txBox="1"/>
              <p:nvPr/>
            </p:nvSpPr>
            <p:spPr>
              <a:xfrm>
                <a:off x="0" y="-9525"/>
                <a:ext cx="1886901" cy="696270"/>
              </a:xfrm>
              <a:prstGeom prst="rect">
                <a:avLst/>
              </a:prstGeom>
            </p:spPr>
            <p:txBody>
              <a:bodyPr lIns="50800" tIns="50800" rIns="50800" bIns="50800" rtlCol="0" anchor="ctr"/>
              <a:lstStyle/>
              <a:p>
                <a:pPr algn="ctr">
                  <a:lnSpc>
                    <a:spcPts val="308"/>
                  </a:lnSpc>
                </a:pPr>
                <a:endParaRPr/>
              </a:p>
            </p:txBody>
          </p:sp>
        </p:grpSp>
        <p:sp>
          <p:nvSpPr>
            <p:cNvPr id="14" name="TextBox 14"/>
            <p:cNvSpPr txBox="1"/>
            <p:nvPr/>
          </p:nvSpPr>
          <p:spPr>
            <a:xfrm>
              <a:off x="441088" y="2698700"/>
              <a:ext cx="429671" cy="150386"/>
            </a:xfrm>
            <a:prstGeom prst="rect">
              <a:avLst/>
            </a:prstGeom>
          </p:spPr>
          <p:txBody>
            <a:bodyPr lIns="0" tIns="0" rIns="0" bIns="0" rtlCol="0" anchor="t">
              <a:spAutoFit/>
            </a:bodyPr>
            <a:lstStyle/>
            <a:p>
              <a:pPr algn="ctr">
                <a:lnSpc>
                  <a:spcPts val="581"/>
                </a:lnSpc>
              </a:pPr>
              <a:r>
                <a:rPr lang="en-US" sz="1163">
                  <a:solidFill>
                    <a:srgbClr val="203D48"/>
                  </a:solidFill>
                  <a:latin typeface="League Spartan"/>
                  <a:ea typeface="League Spartan"/>
                  <a:cs typeface="League Spartan"/>
                  <a:sym typeface="League Spartan"/>
                </a:rPr>
                <a:t>HUB</a:t>
              </a:r>
            </a:p>
          </p:txBody>
        </p:sp>
        <p:sp>
          <p:nvSpPr>
            <p:cNvPr id="15" name="TextBox 15"/>
            <p:cNvSpPr txBox="1"/>
            <p:nvPr/>
          </p:nvSpPr>
          <p:spPr>
            <a:xfrm rot="5400000">
              <a:off x="-972822" y="972822"/>
              <a:ext cx="2485990" cy="540345"/>
            </a:xfrm>
            <a:prstGeom prst="rect">
              <a:avLst/>
            </a:prstGeom>
          </p:spPr>
          <p:txBody>
            <a:bodyPr lIns="0" tIns="0" rIns="0" bIns="0" rtlCol="0" anchor="t">
              <a:spAutoFit/>
            </a:bodyPr>
            <a:lstStyle/>
            <a:p>
              <a:pPr algn="ctr">
                <a:lnSpc>
                  <a:spcPts val="2752"/>
                </a:lnSpc>
              </a:pPr>
              <a:r>
                <a:rPr lang="en-US" sz="3127" spc="-200">
                  <a:solidFill>
                    <a:srgbClr val="203D48"/>
                  </a:solidFill>
                  <a:latin typeface="League Spartan"/>
                  <a:ea typeface="League Spartan"/>
                  <a:cs typeface="League Spartan"/>
                  <a:sym typeface="League Spartan"/>
                </a:rPr>
                <a:t>BUSINESS</a:t>
              </a:r>
            </a:p>
          </p:txBody>
        </p:sp>
        <p:sp>
          <p:nvSpPr>
            <p:cNvPr id="16" name="TextBox 16"/>
            <p:cNvSpPr txBox="1"/>
            <p:nvPr/>
          </p:nvSpPr>
          <p:spPr>
            <a:xfrm rot="5400000">
              <a:off x="-511064" y="994145"/>
              <a:ext cx="2522727" cy="622797"/>
            </a:xfrm>
            <a:prstGeom prst="rect">
              <a:avLst/>
            </a:prstGeom>
          </p:spPr>
          <p:txBody>
            <a:bodyPr lIns="0" tIns="0" rIns="0" bIns="0" rtlCol="0" anchor="t">
              <a:spAutoFit/>
            </a:bodyPr>
            <a:lstStyle/>
            <a:p>
              <a:pPr algn="l">
                <a:lnSpc>
                  <a:spcPts val="3194"/>
                </a:lnSpc>
              </a:pPr>
              <a:r>
                <a:rPr lang="en-US" sz="3630" spc="-232">
                  <a:solidFill>
                    <a:srgbClr val="203D48"/>
                  </a:solidFill>
                  <a:latin typeface="League Spartan"/>
                  <a:ea typeface="League Spartan"/>
                  <a:cs typeface="League Spartan"/>
                  <a:sym typeface="League Spartan"/>
                </a:rPr>
                <a:t>JC</a:t>
              </a:r>
            </a:p>
          </p:txBody>
        </p:sp>
        <p:sp>
          <p:nvSpPr>
            <p:cNvPr id="17" name="Freeform 17"/>
            <p:cNvSpPr/>
            <p:nvPr/>
          </p:nvSpPr>
          <p:spPr>
            <a:xfrm rot="5400000">
              <a:off x="244242" y="1424020"/>
              <a:ext cx="1379498" cy="513863"/>
            </a:xfrm>
            <a:custGeom>
              <a:avLst/>
              <a:gdLst/>
              <a:ahLst/>
              <a:cxnLst/>
              <a:rect l="l" t="t" r="r" b="b"/>
              <a:pathLst>
                <a:path w="1379498" h="513863">
                  <a:moveTo>
                    <a:pt x="0" y="0"/>
                  </a:moveTo>
                  <a:lnTo>
                    <a:pt x="1379498" y="0"/>
                  </a:lnTo>
                  <a:lnTo>
                    <a:pt x="1379498" y="513863"/>
                  </a:lnTo>
                  <a:lnTo>
                    <a:pt x="0" y="51386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sp>
        <p:nvSpPr>
          <p:cNvPr id="18" name="TextBox 18"/>
          <p:cNvSpPr txBox="1"/>
          <p:nvPr/>
        </p:nvSpPr>
        <p:spPr>
          <a:xfrm>
            <a:off x="942975" y="2446020"/>
            <a:ext cx="15089149" cy="3383280"/>
          </a:xfrm>
          <a:prstGeom prst="rect">
            <a:avLst/>
          </a:prstGeom>
        </p:spPr>
        <p:txBody>
          <a:bodyPr lIns="0" tIns="0" rIns="0" bIns="0" rtlCol="0" anchor="t">
            <a:spAutoFit/>
          </a:bodyPr>
          <a:lstStyle/>
          <a:p>
            <a:pPr algn="l">
              <a:lnSpc>
                <a:spcPts val="5459"/>
              </a:lnSpc>
            </a:pPr>
            <a:r>
              <a:rPr lang="en-US" sz="3499">
                <a:solidFill>
                  <a:srgbClr val="203C48"/>
                </a:solidFill>
                <a:latin typeface="Garet"/>
                <a:ea typeface="Garet"/>
                <a:cs typeface="Garet"/>
                <a:sym typeface="Garet"/>
              </a:rPr>
              <a:t>When the demand is below supply in a market, it creates a surplus of goods or services – there are unsold goods leftover or unused services, so prices will decrease as sellers try to sell it. </a:t>
            </a:r>
          </a:p>
          <a:p>
            <a:pPr algn="l">
              <a:lnSpc>
                <a:spcPts val="5459"/>
              </a:lnSpc>
            </a:pPr>
            <a:r>
              <a:rPr lang="en-US" sz="3499">
                <a:solidFill>
                  <a:srgbClr val="203C48"/>
                </a:solidFill>
                <a:latin typeface="Garet"/>
                <a:ea typeface="Garet"/>
                <a:cs typeface="Garet"/>
                <a:sym typeface="Garet"/>
              </a:rPr>
              <a:t>E.g. the items that end up in the bargain bin were in a surplus.</a:t>
            </a:r>
          </a:p>
          <a:p>
            <a:pPr algn="l">
              <a:lnSpc>
                <a:spcPts val="5459"/>
              </a:lnSpc>
            </a:pPr>
            <a:endParaRPr lang="en-US" sz="3499">
              <a:solidFill>
                <a:srgbClr val="203C48"/>
              </a:solidFill>
              <a:latin typeface="Garet"/>
              <a:ea typeface="Garet"/>
              <a:cs typeface="Garet"/>
              <a:sym typeface="Garet"/>
            </a:endParaRPr>
          </a:p>
        </p:txBody>
      </p:sp>
      <p:sp>
        <p:nvSpPr>
          <p:cNvPr id="19" name="TextBox 19"/>
          <p:cNvSpPr txBox="1"/>
          <p:nvPr/>
        </p:nvSpPr>
        <p:spPr>
          <a:xfrm>
            <a:off x="2752518" y="9591295"/>
            <a:ext cx="1724348" cy="531587"/>
          </a:xfrm>
          <a:prstGeom prst="rect">
            <a:avLst/>
          </a:prstGeom>
        </p:spPr>
        <p:txBody>
          <a:bodyPr lIns="0" tIns="0" rIns="0" bIns="0" rtlCol="0" anchor="t">
            <a:spAutoFit/>
          </a:bodyPr>
          <a:lstStyle/>
          <a:p>
            <a:pPr algn="ctr">
              <a:lnSpc>
                <a:spcPts val="4404"/>
              </a:lnSpc>
            </a:pPr>
            <a:r>
              <a:rPr lang="en-US" sz="3145">
                <a:solidFill>
                  <a:srgbClr val="FFFFFF"/>
                </a:solidFill>
                <a:latin typeface="League Spartan"/>
                <a:ea typeface="League Spartan"/>
                <a:cs typeface="League Spartan"/>
                <a:sym typeface="League Spartan"/>
              </a:rPr>
              <a:t>CH 29:</a:t>
            </a:r>
          </a:p>
        </p:txBody>
      </p:sp>
      <p:sp>
        <p:nvSpPr>
          <p:cNvPr id="20" name="TextBox 20"/>
          <p:cNvSpPr txBox="1"/>
          <p:nvPr/>
        </p:nvSpPr>
        <p:spPr>
          <a:xfrm>
            <a:off x="4781666" y="9515095"/>
            <a:ext cx="4911099" cy="607788"/>
          </a:xfrm>
          <a:prstGeom prst="rect">
            <a:avLst/>
          </a:prstGeom>
        </p:spPr>
        <p:txBody>
          <a:bodyPr lIns="0" tIns="0" rIns="0" bIns="0" rtlCol="0" anchor="t">
            <a:spAutoFit/>
          </a:bodyPr>
          <a:lstStyle/>
          <a:p>
            <a:pPr algn="l">
              <a:lnSpc>
                <a:spcPts val="4404"/>
              </a:lnSpc>
              <a:spcBef>
                <a:spcPct val="0"/>
              </a:spcBef>
            </a:pPr>
            <a:r>
              <a:rPr lang="en-US" sz="3145" b="1" i="1">
                <a:solidFill>
                  <a:srgbClr val="FFFFFF"/>
                </a:solidFill>
                <a:latin typeface="Calibri (MS) Bold Italics"/>
                <a:ea typeface="Calibri (MS) Bold Italics"/>
                <a:cs typeface="Calibri (MS) Bold Italics"/>
                <a:sym typeface="Calibri (MS) Bold Italics"/>
              </a:rPr>
              <a:t>LO 3.3</a:t>
            </a:r>
            <a:r>
              <a:rPr lang="en-US" sz="3145" i="1">
                <a:solidFill>
                  <a:srgbClr val="FFFFFF"/>
                </a:solidFill>
                <a:latin typeface="Calibri (MS) Italics"/>
                <a:ea typeface="Calibri (MS) Italics"/>
                <a:cs typeface="Calibri (MS) Italics"/>
                <a:sym typeface="Calibri (MS) Italics"/>
              </a:rPr>
              <a:t>: Demand &amp; Supply</a:t>
            </a:r>
          </a:p>
        </p:txBody>
      </p:sp>
      <p:sp>
        <p:nvSpPr>
          <p:cNvPr id="21" name="TextBox 21"/>
          <p:cNvSpPr txBox="1"/>
          <p:nvPr/>
        </p:nvSpPr>
        <p:spPr>
          <a:xfrm>
            <a:off x="0" y="9591295"/>
            <a:ext cx="2567934" cy="531587"/>
          </a:xfrm>
          <a:prstGeom prst="rect">
            <a:avLst/>
          </a:prstGeom>
        </p:spPr>
        <p:txBody>
          <a:bodyPr lIns="0" tIns="0" rIns="0" bIns="0" rtlCol="0" anchor="t">
            <a:spAutoFit/>
          </a:bodyPr>
          <a:lstStyle/>
          <a:p>
            <a:pPr algn="ctr">
              <a:lnSpc>
                <a:spcPts val="4404"/>
              </a:lnSpc>
            </a:pPr>
            <a:r>
              <a:rPr lang="en-US" sz="3145">
                <a:solidFill>
                  <a:srgbClr val="FFFFFF"/>
                </a:solidFill>
                <a:latin typeface="League Spartan"/>
                <a:ea typeface="League Spartan"/>
                <a:cs typeface="League Spartan"/>
                <a:sym typeface="League Spartan"/>
              </a:rPr>
              <a:t>STRAND 3</a:t>
            </a:r>
          </a:p>
        </p:txBody>
      </p:sp>
      <p:sp>
        <p:nvSpPr>
          <p:cNvPr id="22" name="TextBox 22"/>
          <p:cNvSpPr txBox="1"/>
          <p:nvPr/>
        </p:nvSpPr>
        <p:spPr>
          <a:xfrm>
            <a:off x="2452226" y="5934679"/>
            <a:ext cx="15189752" cy="2635250"/>
          </a:xfrm>
          <a:prstGeom prst="rect">
            <a:avLst/>
          </a:prstGeom>
        </p:spPr>
        <p:txBody>
          <a:bodyPr lIns="0" tIns="0" rIns="0" bIns="0" rtlCol="0" anchor="t">
            <a:spAutoFit/>
          </a:bodyPr>
          <a:lstStyle/>
          <a:p>
            <a:pPr algn="l">
              <a:lnSpc>
                <a:spcPts val="7000"/>
              </a:lnSpc>
            </a:pPr>
            <a:r>
              <a:rPr lang="en-US" sz="5000" b="1">
                <a:solidFill>
                  <a:srgbClr val="203D48"/>
                </a:solidFill>
                <a:latin typeface="League Spartan"/>
                <a:ea typeface="League Spartan"/>
                <a:cs typeface="League Spartan"/>
                <a:sym typeface="League Spartan"/>
              </a:rPr>
              <a:t>A </a:t>
            </a:r>
            <a:r>
              <a:rPr lang="en-US" sz="5000" b="1">
                <a:solidFill>
                  <a:srgbClr val="DB543E"/>
                </a:solidFill>
                <a:latin typeface="League Spartan"/>
                <a:ea typeface="League Spartan"/>
                <a:cs typeface="League Spartan"/>
                <a:sym typeface="League Spartan"/>
              </a:rPr>
              <a:t>surplus</a:t>
            </a:r>
            <a:r>
              <a:rPr lang="en-US" sz="5000" b="1">
                <a:solidFill>
                  <a:srgbClr val="203D48"/>
                </a:solidFill>
                <a:latin typeface="League Spartan"/>
                <a:ea typeface="League Spartan"/>
                <a:cs typeface="League Spartan"/>
                <a:sym typeface="League Spartan"/>
              </a:rPr>
              <a:t> occurs when </a:t>
            </a:r>
            <a:r>
              <a:rPr lang="en-US" sz="5000" b="1">
                <a:solidFill>
                  <a:srgbClr val="DB543E"/>
                </a:solidFill>
                <a:latin typeface="League Spartan"/>
                <a:ea typeface="League Spartan"/>
                <a:cs typeface="League Spartan"/>
                <a:sym typeface="League Spartan"/>
              </a:rPr>
              <a:t>supply is greater than demand</a:t>
            </a:r>
            <a:r>
              <a:rPr lang="en-US" sz="5000" b="1">
                <a:solidFill>
                  <a:srgbClr val="203D48"/>
                </a:solidFill>
                <a:latin typeface="League Spartan"/>
                <a:ea typeface="League Spartan"/>
                <a:cs typeface="League Spartan"/>
                <a:sym typeface="League Spartan"/>
              </a:rPr>
              <a:t> in a market</a:t>
            </a:r>
          </a:p>
          <a:p>
            <a:pPr algn="l">
              <a:lnSpc>
                <a:spcPts val="7000"/>
              </a:lnSpc>
            </a:pPr>
            <a:r>
              <a:rPr lang="en-US" sz="5000" b="1">
                <a:solidFill>
                  <a:srgbClr val="203D48"/>
                </a:solidFill>
                <a:latin typeface="League Spartan"/>
                <a:ea typeface="League Spartan"/>
                <a:cs typeface="League Spartan"/>
                <a:sym typeface="League Spartan"/>
              </a:rPr>
              <a:t>A </a:t>
            </a:r>
            <a:r>
              <a:rPr lang="en-US" sz="5000" b="1">
                <a:solidFill>
                  <a:srgbClr val="DB543E"/>
                </a:solidFill>
                <a:latin typeface="League Spartan"/>
                <a:ea typeface="League Spartan"/>
                <a:cs typeface="League Spartan"/>
                <a:sym typeface="League Spartan"/>
              </a:rPr>
              <a:t>surplus</a:t>
            </a:r>
            <a:r>
              <a:rPr lang="en-US" sz="5000" b="1">
                <a:solidFill>
                  <a:srgbClr val="203D48"/>
                </a:solidFill>
                <a:latin typeface="League Spartan"/>
                <a:ea typeface="League Spartan"/>
                <a:cs typeface="League Spartan"/>
                <a:sym typeface="League Spartan"/>
              </a:rPr>
              <a:t> causes </a:t>
            </a:r>
            <a:r>
              <a:rPr lang="en-US" sz="5000" b="1">
                <a:solidFill>
                  <a:srgbClr val="DB543E"/>
                </a:solidFill>
                <a:latin typeface="League Spartan"/>
                <a:ea typeface="League Spartan"/>
                <a:cs typeface="League Spartan"/>
                <a:sym typeface="League Spartan"/>
              </a:rPr>
              <a:t>prices to decrease</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solidFill>
          <a:srgbClr val="049F84"/>
        </a:solidFill>
        <a:effectLst/>
      </p:bgPr>
    </p:bg>
    <p:spTree>
      <p:nvGrpSpPr>
        <p:cNvPr id="1" name=""/>
        <p:cNvGrpSpPr/>
        <p:nvPr/>
      </p:nvGrpSpPr>
      <p:grpSpPr>
        <a:xfrm>
          <a:off x="0" y="0"/>
          <a:ext cx="0" cy="0"/>
          <a:chOff x="0" y="0"/>
          <a:chExt cx="0" cy="0"/>
        </a:xfrm>
      </p:grpSpPr>
      <p:grpSp>
        <p:nvGrpSpPr>
          <p:cNvPr id="2" name="Group 2"/>
          <p:cNvGrpSpPr/>
          <p:nvPr/>
        </p:nvGrpSpPr>
        <p:grpSpPr>
          <a:xfrm>
            <a:off x="1226113" y="2960453"/>
            <a:ext cx="16033187" cy="6297847"/>
            <a:chOff x="0" y="0"/>
            <a:chExt cx="5183720" cy="2036169"/>
          </a:xfrm>
        </p:grpSpPr>
        <p:sp>
          <p:nvSpPr>
            <p:cNvPr id="3" name="Freeform 3"/>
            <p:cNvSpPr/>
            <p:nvPr/>
          </p:nvSpPr>
          <p:spPr>
            <a:xfrm>
              <a:off x="0" y="0"/>
              <a:ext cx="5183720" cy="2036169"/>
            </a:xfrm>
            <a:custGeom>
              <a:avLst/>
              <a:gdLst/>
              <a:ahLst/>
              <a:cxnLst/>
              <a:rect l="l" t="t" r="r" b="b"/>
              <a:pathLst>
                <a:path w="5183720" h="2036169">
                  <a:moveTo>
                    <a:pt x="21729" y="0"/>
                  </a:moveTo>
                  <a:lnTo>
                    <a:pt x="5161991" y="0"/>
                  </a:lnTo>
                  <a:cubicBezTo>
                    <a:pt x="5173991" y="0"/>
                    <a:pt x="5183720" y="9728"/>
                    <a:pt x="5183720" y="21729"/>
                  </a:cubicBezTo>
                  <a:lnTo>
                    <a:pt x="5183720" y="2014440"/>
                  </a:lnTo>
                  <a:cubicBezTo>
                    <a:pt x="5183720" y="2026440"/>
                    <a:pt x="5173991" y="2036169"/>
                    <a:pt x="5161991" y="2036169"/>
                  </a:cubicBezTo>
                  <a:lnTo>
                    <a:pt x="21729" y="2036169"/>
                  </a:lnTo>
                  <a:cubicBezTo>
                    <a:pt x="9728" y="2036169"/>
                    <a:pt x="0" y="2026440"/>
                    <a:pt x="0" y="2014440"/>
                  </a:cubicBezTo>
                  <a:lnTo>
                    <a:pt x="0" y="21729"/>
                  </a:lnTo>
                  <a:cubicBezTo>
                    <a:pt x="0" y="9728"/>
                    <a:pt x="9728" y="0"/>
                    <a:pt x="21729" y="0"/>
                  </a:cubicBezTo>
                  <a:close/>
                </a:path>
              </a:pathLst>
            </a:custGeom>
            <a:solidFill>
              <a:srgbClr val="F4F6FC"/>
            </a:solidFill>
            <a:ln w="28575" cap="rnd">
              <a:solidFill>
                <a:srgbClr val="000000"/>
              </a:solidFill>
              <a:prstDash val="solid"/>
              <a:round/>
            </a:ln>
          </p:spPr>
          <p:txBody>
            <a:bodyPr/>
            <a:lstStyle/>
            <a:p>
              <a:endParaRPr lang="en-US"/>
            </a:p>
          </p:txBody>
        </p:sp>
        <p:sp>
          <p:nvSpPr>
            <p:cNvPr id="4" name="TextBox 4"/>
            <p:cNvSpPr txBox="1"/>
            <p:nvPr/>
          </p:nvSpPr>
          <p:spPr>
            <a:xfrm>
              <a:off x="0" y="-57150"/>
              <a:ext cx="5183720" cy="2093319"/>
            </a:xfrm>
            <a:prstGeom prst="rect">
              <a:avLst/>
            </a:prstGeom>
          </p:spPr>
          <p:txBody>
            <a:bodyPr lIns="50800" tIns="50800" rIns="50800" bIns="50800" rtlCol="0" anchor="ctr"/>
            <a:lstStyle/>
            <a:p>
              <a:pPr algn="ctr">
                <a:lnSpc>
                  <a:spcPts val="1960"/>
                </a:lnSpc>
              </a:pPr>
              <a:endParaRPr/>
            </a:p>
          </p:txBody>
        </p:sp>
      </p:grpSp>
      <p:grpSp>
        <p:nvGrpSpPr>
          <p:cNvPr id="5" name="Group 5"/>
          <p:cNvGrpSpPr/>
          <p:nvPr/>
        </p:nvGrpSpPr>
        <p:grpSpPr>
          <a:xfrm>
            <a:off x="12593205" y="2168033"/>
            <a:ext cx="5121022" cy="2530634"/>
            <a:chOff x="0" y="0"/>
            <a:chExt cx="1757565" cy="868528"/>
          </a:xfrm>
        </p:grpSpPr>
        <p:sp>
          <p:nvSpPr>
            <p:cNvPr id="6" name="Freeform 6"/>
            <p:cNvSpPr/>
            <p:nvPr/>
          </p:nvSpPr>
          <p:spPr>
            <a:xfrm>
              <a:off x="0" y="0"/>
              <a:ext cx="1757565" cy="868528"/>
            </a:xfrm>
            <a:custGeom>
              <a:avLst/>
              <a:gdLst/>
              <a:ahLst/>
              <a:cxnLst/>
              <a:rect l="l" t="t" r="r" b="b"/>
              <a:pathLst>
                <a:path w="1757565" h="868528">
                  <a:moveTo>
                    <a:pt x="68031" y="0"/>
                  </a:moveTo>
                  <a:lnTo>
                    <a:pt x="1689534" y="0"/>
                  </a:lnTo>
                  <a:cubicBezTo>
                    <a:pt x="1707577" y="0"/>
                    <a:pt x="1724881" y="7167"/>
                    <a:pt x="1737639" y="19926"/>
                  </a:cubicBezTo>
                  <a:cubicBezTo>
                    <a:pt x="1750397" y="32684"/>
                    <a:pt x="1757565" y="49988"/>
                    <a:pt x="1757565" y="68031"/>
                  </a:cubicBezTo>
                  <a:lnTo>
                    <a:pt x="1757565" y="800498"/>
                  </a:lnTo>
                  <a:cubicBezTo>
                    <a:pt x="1757565" y="838070"/>
                    <a:pt x="1727106" y="868528"/>
                    <a:pt x="1689534" y="868528"/>
                  </a:cubicBezTo>
                  <a:lnTo>
                    <a:pt x="68031" y="868528"/>
                  </a:lnTo>
                  <a:cubicBezTo>
                    <a:pt x="30458" y="868528"/>
                    <a:pt x="0" y="838070"/>
                    <a:pt x="0" y="800498"/>
                  </a:cubicBezTo>
                  <a:lnTo>
                    <a:pt x="0" y="68031"/>
                  </a:lnTo>
                  <a:cubicBezTo>
                    <a:pt x="0" y="30458"/>
                    <a:pt x="30458" y="0"/>
                    <a:pt x="68031" y="0"/>
                  </a:cubicBezTo>
                  <a:close/>
                </a:path>
              </a:pathLst>
            </a:custGeom>
            <a:solidFill>
              <a:srgbClr val="FFDE5C"/>
            </a:solidFill>
            <a:ln w="28575" cap="rnd">
              <a:solidFill>
                <a:srgbClr val="000000"/>
              </a:solidFill>
              <a:prstDash val="solid"/>
              <a:round/>
            </a:ln>
          </p:spPr>
          <p:txBody>
            <a:bodyPr/>
            <a:lstStyle/>
            <a:p>
              <a:endParaRPr lang="en-US"/>
            </a:p>
          </p:txBody>
        </p:sp>
        <p:sp>
          <p:nvSpPr>
            <p:cNvPr id="7" name="TextBox 7"/>
            <p:cNvSpPr txBox="1"/>
            <p:nvPr/>
          </p:nvSpPr>
          <p:spPr>
            <a:xfrm>
              <a:off x="0" y="-57150"/>
              <a:ext cx="1757565" cy="925678"/>
            </a:xfrm>
            <a:prstGeom prst="rect">
              <a:avLst/>
            </a:prstGeom>
          </p:spPr>
          <p:txBody>
            <a:bodyPr lIns="50800" tIns="50800" rIns="50800" bIns="50800" rtlCol="0" anchor="ctr"/>
            <a:lstStyle/>
            <a:p>
              <a:pPr algn="ctr">
                <a:lnSpc>
                  <a:spcPts val="1960"/>
                </a:lnSpc>
              </a:pPr>
              <a:endParaRPr/>
            </a:p>
          </p:txBody>
        </p:sp>
      </p:grpSp>
      <p:grpSp>
        <p:nvGrpSpPr>
          <p:cNvPr id="8" name="Group 8"/>
          <p:cNvGrpSpPr/>
          <p:nvPr/>
        </p:nvGrpSpPr>
        <p:grpSpPr>
          <a:xfrm rot="-5400000">
            <a:off x="9968777" y="1967777"/>
            <a:ext cx="802671" cy="15835774"/>
            <a:chOff x="0" y="0"/>
            <a:chExt cx="182880" cy="3608017"/>
          </a:xfrm>
        </p:grpSpPr>
        <p:sp>
          <p:nvSpPr>
            <p:cNvPr id="9" name="Freeform 9"/>
            <p:cNvSpPr/>
            <p:nvPr/>
          </p:nvSpPr>
          <p:spPr>
            <a:xfrm>
              <a:off x="0" y="0"/>
              <a:ext cx="182880" cy="3608017"/>
            </a:xfrm>
            <a:custGeom>
              <a:avLst/>
              <a:gdLst/>
              <a:ahLst/>
              <a:cxnLst/>
              <a:rect l="l" t="t" r="r" b="b"/>
              <a:pathLst>
                <a:path w="182880" h="3608017">
                  <a:moveTo>
                    <a:pt x="0" y="0"/>
                  </a:moveTo>
                  <a:lnTo>
                    <a:pt x="182880" y="0"/>
                  </a:lnTo>
                  <a:lnTo>
                    <a:pt x="182880" y="3608017"/>
                  </a:lnTo>
                  <a:lnTo>
                    <a:pt x="0" y="3608017"/>
                  </a:lnTo>
                  <a:close/>
                </a:path>
              </a:pathLst>
            </a:custGeom>
            <a:solidFill>
              <a:srgbClr val="203D48"/>
            </a:solidFill>
          </p:spPr>
          <p:txBody>
            <a:bodyPr/>
            <a:lstStyle/>
            <a:p>
              <a:endParaRPr lang="en-US"/>
            </a:p>
          </p:txBody>
        </p:sp>
        <p:sp>
          <p:nvSpPr>
            <p:cNvPr id="10" name="TextBox 10"/>
            <p:cNvSpPr txBox="1"/>
            <p:nvPr/>
          </p:nvSpPr>
          <p:spPr>
            <a:xfrm>
              <a:off x="0" y="-57150"/>
              <a:ext cx="182880" cy="3665167"/>
            </a:xfrm>
            <a:prstGeom prst="rect">
              <a:avLst/>
            </a:prstGeom>
          </p:spPr>
          <p:txBody>
            <a:bodyPr lIns="50800" tIns="50800" rIns="50800" bIns="50800" rtlCol="0" anchor="ctr"/>
            <a:lstStyle/>
            <a:p>
              <a:pPr algn="ctr">
                <a:lnSpc>
                  <a:spcPts val="1960"/>
                </a:lnSpc>
              </a:pPr>
              <a:endParaRPr/>
            </a:p>
          </p:txBody>
        </p:sp>
      </p:grpSp>
      <p:sp>
        <p:nvSpPr>
          <p:cNvPr id="11" name="Freeform 11"/>
          <p:cNvSpPr/>
          <p:nvPr/>
        </p:nvSpPr>
        <p:spPr>
          <a:xfrm>
            <a:off x="14863030" y="470940"/>
            <a:ext cx="2396270" cy="1296981"/>
          </a:xfrm>
          <a:custGeom>
            <a:avLst/>
            <a:gdLst/>
            <a:ahLst/>
            <a:cxnLst/>
            <a:rect l="l" t="t" r="r" b="b"/>
            <a:pathLst>
              <a:path w="2396270" h="1296981">
                <a:moveTo>
                  <a:pt x="0" y="0"/>
                </a:moveTo>
                <a:lnTo>
                  <a:pt x="2396270" y="0"/>
                </a:lnTo>
                <a:lnTo>
                  <a:pt x="2396270" y="1296981"/>
                </a:lnTo>
                <a:lnTo>
                  <a:pt x="0" y="1296981"/>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12" name="Freeform 12"/>
          <p:cNvSpPr/>
          <p:nvPr/>
        </p:nvSpPr>
        <p:spPr>
          <a:xfrm>
            <a:off x="1662945" y="291666"/>
            <a:ext cx="2813920" cy="2170236"/>
          </a:xfrm>
          <a:custGeom>
            <a:avLst/>
            <a:gdLst/>
            <a:ahLst/>
            <a:cxnLst/>
            <a:rect l="l" t="t" r="r" b="b"/>
            <a:pathLst>
              <a:path w="2813920" h="2170236">
                <a:moveTo>
                  <a:pt x="0" y="0"/>
                </a:moveTo>
                <a:lnTo>
                  <a:pt x="2813921" y="0"/>
                </a:lnTo>
                <a:lnTo>
                  <a:pt x="2813921" y="2170236"/>
                </a:lnTo>
                <a:lnTo>
                  <a:pt x="0" y="2170236"/>
                </a:lnTo>
                <a:lnTo>
                  <a:pt x="0" y="0"/>
                </a:lnTo>
                <a:close/>
              </a:path>
            </a:pathLst>
          </a:custGeom>
          <a:blipFill>
            <a:blip r:embed="rId3"/>
            <a:stretch>
              <a:fillRect/>
            </a:stretch>
          </a:blipFill>
        </p:spPr>
        <p:txBody>
          <a:bodyPr/>
          <a:lstStyle/>
          <a:p>
            <a:endParaRPr lang="en-US"/>
          </a:p>
        </p:txBody>
      </p:sp>
      <p:sp>
        <p:nvSpPr>
          <p:cNvPr id="13" name="TextBox 13"/>
          <p:cNvSpPr txBox="1"/>
          <p:nvPr/>
        </p:nvSpPr>
        <p:spPr>
          <a:xfrm>
            <a:off x="13049939" y="2479000"/>
            <a:ext cx="4209361" cy="1779932"/>
          </a:xfrm>
          <a:prstGeom prst="rect">
            <a:avLst/>
          </a:prstGeom>
        </p:spPr>
        <p:txBody>
          <a:bodyPr lIns="0" tIns="0" rIns="0" bIns="0" rtlCol="0" anchor="t">
            <a:spAutoFit/>
          </a:bodyPr>
          <a:lstStyle/>
          <a:p>
            <a:pPr algn="ctr">
              <a:lnSpc>
                <a:spcPts val="2839"/>
              </a:lnSpc>
              <a:spcBef>
                <a:spcPct val="0"/>
              </a:spcBef>
            </a:pPr>
            <a:r>
              <a:rPr lang="en-US" sz="2027">
                <a:solidFill>
                  <a:srgbClr val="203C48"/>
                </a:solidFill>
                <a:latin typeface="League Spartan"/>
                <a:ea typeface="League Spartan"/>
                <a:cs typeface="League Spartan"/>
                <a:sym typeface="League Spartan"/>
              </a:rPr>
              <a:t>A market surplus will cause prices to decrease</a:t>
            </a:r>
          </a:p>
          <a:p>
            <a:pPr algn="ctr">
              <a:lnSpc>
                <a:spcPts val="2839"/>
              </a:lnSpc>
              <a:spcBef>
                <a:spcPct val="0"/>
              </a:spcBef>
            </a:pPr>
            <a:endParaRPr lang="en-US" sz="2027">
              <a:solidFill>
                <a:srgbClr val="203C48"/>
              </a:solidFill>
              <a:latin typeface="League Spartan"/>
              <a:ea typeface="League Spartan"/>
              <a:cs typeface="League Spartan"/>
              <a:sym typeface="League Spartan"/>
            </a:endParaRPr>
          </a:p>
          <a:p>
            <a:pPr algn="ctr">
              <a:lnSpc>
                <a:spcPts val="2839"/>
              </a:lnSpc>
              <a:spcBef>
                <a:spcPct val="0"/>
              </a:spcBef>
            </a:pPr>
            <a:r>
              <a:rPr lang="en-US" sz="2027">
                <a:solidFill>
                  <a:srgbClr val="203C48"/>
                </a:solidFill>
                <a:latin typeface="League Spartan"/>
                <a:ea typeface="League Spartan"/>
                <a:cs typeface="League Spartan"/>
                <a:sym typeface="League Spartan"/>
              </a:rPr>
              <a:t>A market shortage will cause prices to increase</a:t>
            </a:r>
          </a:p>
        </p:txBody>
      </p:sp>
      <p:sp>
        <p:nvSpPr>
          <p:cNvPr id="14" name="TextBox 14"/>
          <p:cNvSpPr txBox="1"/>
          <p:nvPr/>
        </p:nvSpPr>
        <p:spPr>
          <a:xfrm>
            <a:off x="1536296" y="3105083"/>
            <a:ext cx="15308349" cy="5788672"/>
          </a:xfrm>
          <a:prstGeom prst="rect">
            <a:avLst/>
          </a:prstGeom>
        </p:spPr>
        <p:txBody>
          <a:bodyPr lIns="0" tIns="0" rIns="0" bIns="0" rtlCol="0" anchor="t">
            <a:spAutoFit/>
          </a:bodyPr>
          <a:lstStyle/>
          <a:p>
            <a:pPr algn="l">
              <a:lnSpc>
                <a:spcPts val="3881"/>
              </a:lnSpc>
            </a:pPr>
            <a:r>
              <a:rPr lang="en-US" sz="2218">
                <a:solidFill>
                  <a:srgbClr val="203D48"/>
                </a:solidFill>
                <a:latin typeface="Garet"/>
                <a:ea typeface="Garet"/>
                <a:cs typeface="Garet"/>
                <a:sym typeface="Garet"/>
              </a:rPr>
              <a:t>There is huge demand in Ireland for Taylor Swift concert tickets. </a:t>
            </a:r>
          </a:p>
          <a:p>
            <a:pPr algn="l">
              <a:lnSpc>
                <a:spcPts val="3881"/>
              </a:lnSpc>
            </a:pPr>
            <a:r>
              <a:rPr lang="en-US" sz="2218">
                <a:solidFill>
                  <a:srgbClr val="203D48"/>
                </a:solidFill>
                <a:latin typeface="Garet"/>
                <a:ea typeface="Garet"/>
                <a:cs typeface="Garet"/>
                <a:sym typeface="Garet"/>
              </a:rPr>
              <a:t>She initially announces only two concert dates, even though demand  </a:t>
            </a:r>
          </a:p>
          <a:p>
            <a:pPr algn="l">
              <a:lnSpc>
                <a:spcPts val="3881"/>
              </a:lnSpc>
            </a:pPr>
            <a:r>
              <a:rPr lang="en-US" sz="2218">
                <a:solidFill>
                  <a:srgbClr val="203D48"/>
                </a:solidFill>
                <a:latin typeface="Garet"/>
                <a:ea typeface="Garet"/>
                <a:cs typeface="Garet"/>
                <a:sym typeface="Garet"/>
              </a:rPr>
              <a:t>is high enough to sell out many more shows. </a:t>
            </a:r>
          </a:p>
          <a:p>
            <a:pPr algn="l">
              <a:lnSpc>
                <a:spcPts val="3881"/>
              </a:lnSpc>
            </a:pPr>
            <a:r>
              <a:rPr lang="en-US" sz="2218">
                <a:solidFill>
                  <a:srgbClr val="203D48"/>
                </a:solidFill>
                <a:latin typeface="Garet"/>
                <a:ea typeface="Garet"/>
                <a:cs typeface="Garet"/>
                <a:sym typeface="Garet"/>
              </a:rPr>
              <a:t>As a result, tickets begin to appear on resale websites at very high prices.</a:t>
            </a:r>
          </a:p>
          <a:p>
            <a:pPr algn="l">
              <a:lnSpc>
                <a:spcPts val="3881"/>
              </a:lnSpc>
            </a:pPr>
            <a:endParaRPr lang="en-US" sz="2218">
              <a:solidFill>
                <a:srgbClr val="203D48"/>
              </a:solidFill>
              <a:latin typeface="Garet"/>
              <a:ea typeface="Garet"/>
              <a:cs typeface="Garet"/>
              <a:sym typeface="Garet"/>
            </a:endParaRPr>
          </a:p>
          <a:p>
            <a:pPr algn="l">
              <a:lnSpc>
                <a:spcPts val="3881"/>
              </a:lnSpc>
            </a:pPr>
            <a:r>
              <a:rPr lang="en-US" sz="2218" b="1">
                <a:solidFill>
                  <a:srgbClr val="203D48"/>
                </a:solidFill>
                <a:latin typeface="Garet Bold"/>
                <a:ea typeface="Garet Bold"/>
                <a:cs typeface="Garet Bold"/>
                <a:sym typeface="Garet Bold"/>
              </a:rPr>
              <a:t>Q1. </a:t>
            </a:r>
            <a:r>
              <a:rPr lang="en-US" sz="2218">
                <a:solidFill>
                  <a:srgbClr val="203D48"/>
                </a:solidFill>
                <a:latin typeface="Garet"/>
                <a:ea typeface="Garet"/>
                <a:cs typeface="Garet"/>
                <a:sym typeface="Garet"/>
              </a:rPr>
              <a:t>What would happen to market prices on resale sites if Taylor Swift announces three additional concert dates in Ireland?</a:t>
            </a:r>
          </a:p>
          <a:p>
            <a:pPr algn="l">
              <a:lnSpc>
                <a:spcPts val="3881"/>
              </a:lnSpc>
            </a:pPr>
            <a:r>
              <a:rPr lang="en-US" sz="2218">
                <a:solidFill>
                  <a:srgbClr val="203D48"/>
                </a:solidFill>
                <a:latin typeface="Garet"/>
                <a:ea typeface="Garet"/>
                <a:cs typeface="Garet"/>
                <a:sym typeface="Garet"/>
              </a:rPr>
              <a:t>Would this create scarcity or a surplus of tickets? Would market prices increase or decrease?</a:t>
            </a:r>
          </a:p>
          <a:p>
            <a:pPr algn="l">
              <a:lnSpc>
                <a:spcPts val="3881"/>
              </a:lnSpc>
            </a:pPr>
            <a:endParaRPr lang="en-US" sz="2218">
              <a:solidFill>
                <a:srgbClr val="203D48"/>
              </a:solidFill>
              <a:latin typeface="Garet"/>
              <a:ea typeface="Garet"/>
              <a:cs typeface="Garet"/>
              <a:sym typeface="Garet"/>
            </a:endParaRPr>
          </a:p>
          <a:p>
            <a:pPr algn="l">
              <a:lnSpc>
                <a:spcPts val="3881"/>
              </a:lnSpc>
            </a:pPr>
            <a:r>
              <a:rPr lang="en-US" sz="2218" b="1">
                <a:solidFill>
                  <a:srgbClr val="203D48"/>
                </a:solidFill>
                <a:latin typeface="Garet Bold"/>
                <a:ea typeface="Garet Bold"/>
                <a:cs typeface="Garet Bold"/>
                <a:sym typeface="Garet Bold"/>
              </a:rPr>
              <a:t>Q2. </a:t>
            </a:r>
            <a:r>
              <a:rPr lang="en-US" sz="2218">
                <a:solidFill>
                  <a:srgbClr val="203D48"/>
                </a:solidFill>
                <a:latin typeface="Garet"/>
                <a:ea typeface="Garet"/>
                <a:cs typeface="Garet"/>
                <a:sym typeface="Garet"/>
              </a:rPr>
              <a:t>Taylor Swift posts videos of her new concert show on social media, and fans react very positively.</a:t>
            </a:r>
          </a:p>
          <a:p>
            <a:pPr algn="l">
              <a:lnSpc>
                <a:spcPts val="3881"/>
              </a:lnSpc>
            </a:pPr>
            <a:r>
              <a:rPr lang="en-US" sz="2218">
                <a:solidFill>
                  <a:srgbClr val="203D48"/>
                </a:solidFill>
                <a:latin typeface="Garet"/>
                <a:ea typeface="Garet"/>
                <a:cs typeface="Garet"/>
                <a:sym typeface="Garet"/>
              </a:rPr>
              <a:t>Does this increase demand or supply for tickets? Does this lead to greater scarcity or surplus? What would likely happen to market prices on resale sites?</a:t>
            </a:r>
          </a:p>
        </p:txBody>
      </p:sp>
      <p:sp>
        <p:nvSpPr>
          <p:cNvPr id="15" name="TextBox 15"/>
          <p:cNvSpPr txBox="1"/>
          <p:nvPr/>
        </p:nvSpPr>
        <p:spPr>
          <a:xfrm>
            <a:off x="87513" y="1016791"/>
            <a:ext cx="1882375" cy="1445112"/>
          </a:xfrm>
          <a:prstGeom prst="rect">
            <a:avLst/>
          </a:prstGeom>
        </p:spPr>
        <p:txBody>
          <a:bodyPr lIns="0" tIns="0" rIns="0" bIns="0" rtlCol="0" anchor="t">
            <a:spAutoFit/>
          </a:bodyPr>
          <a:lstStyle/>
          <a:p>
            <a:pPr algn="ctr">
              <a:lnSpc>
                <a:spcPts val="3861"/>
              </a:lnSpc>
              <a:spcBef>
                <a:spcPct val="0"/>
              </a:spcBef>
            </a:pPr>
            <a:r>
              <a:rPr lang="en-US" sz="2758">
                <a:solidFill>
                  <a:srgbClr val="F4F6FC"/>
                </a:solidFill>
                <a:latin typeface="League Spartan"/>
                <a:ea typeface="League Spartan"/>
                <a:cs typeface="League Spartan"/>
                <a:sym typeface="League Spartan"/>
              </a:rPr>
              <a:t>CLASS ACTIVITY 29.8</a:t>
            </a:r>
          </a:p>
        </p:txBody>
      </p:sp>
      <p:sp>
        <p:nvSpPr>
          <p:cNvPr id="16" name="TextBox 16"/>
          <p:cNvSpPr txBox="1"/>
          <p:nvPr/>
        </p:nvSpPr>
        <p:spPr>
          <a:xfrm>
            <a:off x="2752518" y="9600820"/>
            <a:ext cx="1724348" cy="531587"/>
          </a:xfrm>
          <a:prstGeom prst="rect">
            <a:avLst/>
          </a:prstGeom>
        </p:spPr>
        <p:txBody>
          <a:bodyPr lIns="0" tIns="0" rIns="0" bIns="0" rtlCol="0" anchor="t">
            <a:spAutoFit/>
          </a:bodyPr>
          <a:lstStyle/>
          <a:p>
            <a:pPr algn="ctr">
              <a:lnSpc>
                <a:spcPts val="4404"/>
              </a:lnSpc>
            </a:pPr>
            <a:r>
              <a:rPr lang="en-US" sz="3145">
                <a:solidFill>
                  <a:srgbClr val="FFFFFF"/>
                </a:solidFill>
                <a:latin typeface="League Spartan"/>
                <a:ea typeface="League Spartan"/>
                <a:cs typeface="League Spartan"/>
                <a:sym typeface="League Spartan"/>
              </a:rPr>
              <a:t>CH 29:</a:t>
            </a:r>
          </a:p>
        </p:txBody>
      </p:sp>
      <p:sp>
        <p:nvSpPr>
          <p:cNvPr id="17" name="TextBox 17"/>
          <p:cNvSpPr txBox="1"/>
          <p:nvPr/>
        </p:nvSpPr>
        <p:spPr>
          <a:xfrm>
            <a:off x="4781666" y="9515095"/>
            <a:ext cx="4911099" cy="607788"/>
          </a:xfrm>
          <a:prstGeom prst="rect">
            <a:avLst/>
          </a:prstGeom>
        </p:spPr>
        <p:txBody>
          <a:bodyPr lIns="0" tIns="0" rIns="0" bIns="0" rtlCol="0" anchor="t">
            <a:spAutoFit/>
          </a:bodyPr>
          <a:lstStyle/>
          <a:p>
            <a:pPr algn="l">
              <a:lnSpc>
                <a:spcPts val="4404"/>
              </a:lnSpc>
              <a:spcBef>
                <a:spcPct val="0"/>
              </a:spcBef>
            </a:pPr>
            <a:r>
              <a:rPr lang="en-US" sz="3145" b="1" i="1">
                <a:solidFill>
                  <a:srgbClr val="FFFFFF"/>
                </a:solidFill>
                <a:latin typeface="Calibri (MS) Bold Italics"/>
                <a:ea typeface="Calibri (MS) Bold Italics"/>
                <a:cs typeface="Calibri (MS) Bold Italics"/>
                <a:sym typeface="Calibri (MS) Bold Italics"/>
              </a:rPr>
              <a:t>LO 3.3</a:t>
            </a:r>
            <a:r>
              <a:rPr lang="en-US" sz="3145" i="1">
                <a:solidFill>
                  <a:srgbClr val="FFFFFF"/>
                </a:solidFill>
                <a:latin typeface="Calibri (MS) Italics"/>
                <a:ea typeface="Calibri (MS) Italics"/>
                <a:cs typeface="Calibri (MS) Italics"/>
                <a:sym typeface="Calibri (MS) Italics"/>
              </a:rPr>
              <a:t>: Demand &amp; Supply</a:t>
            </a:r>
          </a:p>
        </p:txBody>
      </p:sp>
      <p:sp>
        <p:nvSpPr>
          <p:cNvPr id="18" name="TextBox 18"/>
          <p:cNvSpPr txBox="1"/>
          <p:nvPr/>
        </p:nvSpPr>
        <p:spPr>
          <a:xfrm>
            <a:off x="5238061" y="696103"/>
            <a:ext cx="7811878" cy="1471930"/>
          </a:xfrm>
          <a:prstGeom prst="rect">
            <a:avLst/>
          </a:prstGeom>
        </p:spPr>
        <p:txBody>
          <a:bodyPr lIns="0" tIns="0" rIns="0" bIns="0" rtlCol="0" anchor="t">
            <a:spAutoFit/>
          </a:bodyPr>
          <a:lstStyle/>
          <a:p>
            <a:pPr algn="ctr">
              <a:lnSpc>
                <a:spcPts val="3919"/>
              </a:lnSpc>
              <a:spcBef>
                <a:spcPct val="0"/>
              </a:spcBef>
            </a:pPr>
            <a:r>
              <a:rPr lang="en-US" sz="2799">
                <a:solidFill>
                  <a:srgbClr val="FFFFFF"/>
                </a:solidFill>
                <a:latin typeface="League Spartan"/>
                <a:ea typeface="League Spartan"/>
                <a:cs typeface="League Spartan"/>
                <a:sym typeface="League Spartan"/>
              </a:rPr>
              <a:t>Recognise how changes in the supply or demand will affect prices for a good or service</a:t>
            </a:r>
          </a:p>
        </p:txBody>
      </p:sp>
      <p:grpSp>
        <p:nvGrpSpPr>
          <p:cNvPr id="19" name="Group 19"/>
          <p:cNvGrpSpPr/>
          <p:nvPr/>
        </p:nvGrpSpPr>
        <p:grpSpPr>
          <a:xfrm rot="-5400000">
            <a:off x="824777" y="8659552"/>
            <a:ext cx="802671" cy="2452226"/>
            <a:chOff x="0" y="0"/>
            <a:chExt cx="182880" cy="558714"/>
          </a:xfrm>
        </p:grpSpPr>
        <p:sp>
          <p:nvSpPr>
            <p:cNvPr id="20" name="Freeform 20"/>
            <p:cNvSpPr/>
            <p:nvPr/>
          </p:nvSpPr>
          <p:spPr>
            <a:xfrm>
              <a:off x="0" y="0"/>
              <a:ext cx="182880" cy="558714"/>
            </a:xfrm>
            <a:custGeom>
              <a:avLst/>
              <a:gdLst/>
              <a:ahLst/>
              <a:cxnLst/>
              <a:rect l="l" t="t" r="r" b="b"/>
              <a:pathLst>
                <a:path w="182880" h="558714">
                  <a:moveTo>
                    <a:pt x="0" y="0"/>
                  </a:moveTo>
                  <a:lnTo>
                    <a:pt x="182880" y="0"/>
                  </a:lnTo>
                  <a:lnTo>
                    <a:pt x="182880" y="558714"/>
                  </a:lnTo>
                  <a:lnTo>
                    <a:pt x="0" y="558714"/>
                  </a:lnTo>
                  <a:close/>
                </a:path>
              </a:pathLst>
            </a:custGeom>
            <a:solidFill>
              <a:srgbClr val="38B6FF"/>
            </a:solidFill>
          </p:spPr>
          <p:txBody>
            <a:bodyPr/>
            <a:lstStyle/>
            <a:p>
              <a:endParaRPr lang="en-US"/>
            </a:p>
          </p:txBody>
        </p:sp>
        <p:sp>
          <p:nvSpPr>
            <p:cNvPr id="21" name="TextBox 21"/>
            <p:cNvSpPr txBox="1"/>
            <p:nvPr/>
          </p:nvSpPr>
          <p:spPr>
            <a:xfrm>
              <a:off x="0" y="-57150"/>
              <a:ext cx="182880" cy="615864"/>
            </a:xfrm>
            <a:prstGeom prst="rect">
              <a:avLst/>
            </a:prstGeom>
          </p:spPr>
          <p:txBody>
            <a:bodyPr lIns="50800" tIns="50800" rIns="50800" bIns="50800" rtlCol="0" anchor="ctr"/>
            <a:lstStyle/>
            <a:p>
              <a:pPr algn="ctr">
                <a:lnSpc>
                  <a:spcPts val="1960"/>
                </a:lnSpc>
              </a:pPr>
              <a:endParaRPr/>
            </a:p>
          </p:txBody>
        </p:sp>
      </p:grpSp>
      <p:sp>
        <p:nvSpPr>
          <p:cNvPr id="22" name="TextBox 22"/>
          <p:cNvSpPr txBox="1"/>
          <p:nvPr/>
        </p:nvSpPr>
        <p:spPr>
          <a:xfrm>
            <a:off x="0" y="9591295"/>
            <a:ext cx="2567934" cy="531587"/>
          </a:xfrm>
          <a:prstGeom prst="rect">
            <a:avLst/>
          </a:prstGeom>
        </p:spPr>
        <p:txBody>
          <a:bodyPr lIns="0" tIns="0" rIns="0" bIns="0" rtlCol="0" anchor="t">
            <a:spAutoFit/>
          </a:bodyPr>
          <a:lstStyle/>
          <a:p>
            <a:pPr algn="ctr">
              <a:lnSpc>
                <a:spcPts val="4404"/>
              </a:lnSpc>
            </a:pPr>
            <a:r>
              <a:rPr lang="en-US" sz="3145">
                <a:solidFill>
                  <a:srgbClr val="FFFFFF"/>
                </a:solidFill>
                <a:latin typeface="League Spartan"/>
                <a:ea typeface="League Spartan"/>
                <a:cs typeface="League Spartan"/>
                <a:sym typeface="League Spartan"/>
              </a:rPr>
              <a:t>STRAND 3</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solidFill>
          <a:srgbClr val="551A8B"/>
        </a:solidFill>
        <a:effectLst/>
      </p:bgPr>
    </p:bg>
    <p:spTree>
      <p:nvGrpSpPr>
        <p:cNvPr id="1" name=""/>
        <p:cNvGrpSpPr/>
        <p:nvPr/>
      </p:nvGrpSpPr>
      <p:grpSpPr>
        <a:xfrm>
          <a:off x="0" y="0"/>
          <a:ext cx="0" cy="0"/>
          <a:chOff x="0" y="0"/>
          <a:chExt cx="0" cy="0"/>
        </a:xfrm>
      </p:grpSpPr>
      <p:sp>
        <p:nvSpPr>
          <p:cNvPr id="2" name="Freeform 2"/>
          <p:cNvSpPr/>
          <p:nvPr/>
        </p:nvSpPr>
        <p:spPr>
          <a:xfrm>
            <a:off x="184584" y="-4199731"/>
            <a:ext cx="18103416" cy="7135763"/>
          </a:xfrm>
          <a:custGeom>
            <a:avLst/>
            <a:gdLst/>
            <a:ahLst/>
            <a:cxnLst/>
            <a:rect l="l" t="t" r="r" b="b"/>
            <a:pathLst>
              <a:path w="18103416" h="7135763">
                <a:moveTo>
                  <a:pt x="0" y="0"/>
                </a:moveTo>
                <a:lnTo>
                  <a:pt x="18103416" y="0"/>
                </a:lnTo>
                <a:lnTo>
                  <a:pt x="18103416" y="7135763"/>
                </a:lnTo>
                <a:lnTo>
                  <a:pt x="0" y="713576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 name="Freeform 3">
            <a:hlinkClick r:id="rId3" tooltip="https://create.kahoot.it/share/bsb-supply-demand/6a3670e5-bb37-405f-a933-3e59b1145a7c"/>
          </p:cNvPr>
          <p:cNvSpPr/>
          <p:nvPr/>
        </p:nvSpPr>
        <p:spPr>
          <a:xfrm>
            <a:off x="3645281" y="2936032"/>
            <a:ext cx="6356958" cy="6356958"/>
          </a:xfrm>
          <a:custGeom>
            <a:avLst/>
            <a:gdLst/>
            <a:ahLst/>
            <a:cxnLst/>
            <a:rect l="l" t="t" r="r" b="b"/>
            <a:pathLst>
              <a:path w="6356958" h="6356958">
                <a:moveTo>
                  <a:pt x="0" y="0"/>
                </a:moveTo>
                <a:lnTo>
                  <a:pt x="6356958" y="0"/>
                </a:lnTo>
                <a:lnTo>
                  <a:pt x="6356958" y="6356958"/>
                </a:lnTo>
                <a:lnTo>
                  <a:pt x="0" y="6356958"/>
                </a:lnTo>
                <a:lnTo>
                  <a:pt x="0" y="0"/>
                </a:lnTo>
                <a:close/>
              </a:path>
            </a:pathLst>
          </a:custGeom>
          <a:blipFill>
            <a:blip r:embed="rId4"/>
            <a:stretch>
              <a:fillRect/>
            </a:stretch>
          </a:blipFill>
          <a:ln w="266700" cap="rnd">
            <a:solidFill>
              <a:srgbClr val="FFFFFF"/>
            </a:solidFill>
            <a:prstDash val="solid"/>
            <a:round/>
          </a:ln>
        </p:spPr>
        <p:txBody>
          <a:bodyPr/>
          <a:lstStyle/>
          <a:p>
            <a:endParaRPr lang="en-US"/>
          </a:p>
        </p:txBody>
      </p:sp>
      <p:sp>
        <p:nvSpPr>
          <p:cNvPr id="4" name="Freeform 4"/>
          <p:cNvSpPr/>
          <p:nvPr/>
        </p:nvSpPr>
        <p:spPr>
          <a:xfrm rot="-904220">
            <a:off x="8239038" y="4619666"/>
            <a:ext cx="6968536" cy="6917856"/>
          </a:xfrm>
          <a:custGeom>
            <a:avLst/>
            <a:gdLst/>
            <a:ahLst/>
            <a:cxnLst/>
            <a:rect l="l" t="t" r="r" b="b"/>
            <a:pathLst>
              <a:path w="6968536" h="6917856">
                <a:moveTo>
                  <a:pt x="0" y="0"/>
                </a:moveTo>
                <a:lnTo>
                  <a:pt x="6968536" y="0"/>
                </a:lnTo>
                <a:lnTo>
                  <a:pt x="6968536" y="6917856"/>
                </a:lnTo>
                <a:lnTo>
                  <a:pt x="0" y="6917856"/>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5" name="Freeform 5"/>
          <p:cNvSpPr/>
          <p:nvPr/>
        </p:nvSpPr>
        <p:spPr>
          <a:xfrm>
            <a:off x="11209371" y="456495"/>
            <a:ext cx="4777707" cy="4114800"/>
          </a:xfrm>
          <a:custGeom>
            <a:avLst/>
            <a:gdLst/>
            <a:ahLst/>
            <a:cxnLst/>
            <a:rect l="l" t="t" r="r" b="b"/>
            <a:pathLst>
              <a:path w="4777707" h="4114800">
                <a:moveTo>
                  <a:pt x="0" y="0"/>
                </a:moveTo>
                <a:lnTo>
                  <a:pt x="4777707" y="0"/>
                </a:lnTo>
                <a:lnTo>
                  <a:pt x="4777707" y="4114800"/>
                </a:lnTo>
                <a:lnTo>
                  <a:pt x="0" y="4114800"/>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6" name="TextBox 6"/>
          <p:cNvSpPr txBox="1"/>
          <p:nvPr/>
        </p:nvSpPr>
        <p:spPr>
          <a:xfrm>
            <a:off x="15174267" y="5048250"/>
            <a:ext cx="2085033" cy="2637544"/>
          </a:xfrm>
          <a:prstGeom prst="rect">
            <a:avLst/>
          </a:prstGeom>
        </p:spPr>
        <p:txBody>
          <a:bodyPr lIns="0" tIns="0" rIns="0" bIns="0" rtlCol="0" anchor="t">
            <a:spAutoFit/>
          </a:bodyPr>
          <a:lstStyle/>
          <a:p>
            <a:pPr algn="ctr">
              <a:lnSpc>
                <a:spcPts val="7032"/>
              </a:lnSpc>
            </a:pPr>
            <a:r>
              <a:rPr lang="en-US" sz="5023" b="1">
                <a:solidFill>
                  <a:srgbClr val="FFFFFF"/>
                </a:solidFill>
                <a:latin typeface="Garet Bold"/>
                <a:ea typeface="Garet Bold"/>
                <a:cs typeface="Garet Bold"/>
                <a:sym typeface="Garet Bold"/>
              </a:rPr>
              <a:t>Click to play</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solidFill>
          <a:srgbClr val="D96C4C"/>
        </a:solidFill>
        <a:effectLst/>
      </p:bgPr>
    </p:bg>
    <p:spTree>
      <p:nvGrpSpPr>
        <p:cNvPr id="1" name=""/>
        <p:cNvGrpSpPr/>
        <p:nvPr/>
      </p:nvGrpSpPr>
      <p:grpSpPr>
        <a:xfrm>
          <a:off x="0" y="0"/>
          <a:ext cx="0" cy="0"/>
          <a:chOff x="0" y="0"/>
          <a:chExt cx="0" cy="0"/>
        </a:xfrm>
      </p:grpSpPr>
      <p:sp>
        <p:nvSpPr>
          <p:cNvPr id="2" name="TextBox 2"/>
          <p:cNvSpPr txBox="1"/>
          <p:nvPr/>
        </p:nvSpPr>
        <p:spPr>
          <a:xfrm>
            <a:off x="1139158" y="5778499"/>
            <a:ext cx="16009683" cy="3479801"/>
          </a:xfrm>
          <a:prstGeom prst="rect">
            <a:avLst/>
          </a:prstGeom>
        </p:spPr>
        <p:txBody>
          <a:bodyPr lIns="0" tIns="0" rIns="0" bIns="0" rtlCol="0" anchor="t">
            <a:spAutoFit/>
          </a:bodyPr>
          <a:lstStyle/>
          <a:p>
            <a:pPr algn="ctr">
              <a:lnSpc>
                <a:spcPts val="13999"/>
              </a:lnSpc>
            </a:pPr>
            <a:r>
              <a:rPr lang="en-US" sz="9999" b="1">
                <a:solidFill>
                  <a:srgbClr val="FFFFFF"/>
                </a:solidFill>
                <a:latin typeface="Garet Bold"/>
                <a:ea typeface="Garet Bold"/>
                <a:cs typeface="Garet Bold"/>
                <a:sym typeface="Garet Bold"/>
              </a:rPr>
              <a:t>Workbook Qs</a:t>
            </a:r>
          </a:p>
          <a:p>
            <a:pPr algn="ctr">
              <a:lnSpc>
                <a:spcPts val="13999"/>
              </a:lnSpc>
            </a:pPr>
            <a:r>
              <a:rPr lang="en-US" sz="9999" b="1">
                <a:solidFill>
                  <a:srgbClr val="FFFFFF"/>
                </a:solidFill>
                <a:latin typeface="Garet Bold"/>
                <a:ea typeface="Garet Bold"/>
                <a:cs typeface="Garet Bold"/>
                <a:sym typeface="Garet Bold"/>
              </a:rPr>
              <a:t>Q29 -&gt; Q30</a:t>
            </a:r>
          </a:p>
        </p:txBody>
      </p:sp>
      <p:sp>
        <p:nvSpPr>
          <p:cNvPr id="3" name="Freeform 3"/>
          <p:cNvSpPr/>
          <p:nvPr/>
        </p:nvSpPr>
        <p:spPr>
          <a:xfrm>
            <a:off x="184584" y="-3567882"/>
            <a:ext cx="18103416" cy="7135763"/>
          </a:xfrm>
          <a:custGeom>
            <a:avLst/>
            <a:gdLst/>
            <a:ahLst/>
            <a:cxnLst/>
            <a:rect l="l" t="t" r="r" b="b"/>
            <a:pathLst>
              <a:path w="18103416" h="7135763">
                <a:moveTo>
                  <a:pt x="0" y="0"/>
                </a:moveTo>
                <a:lnTo>
                  <a:pt x="18103416" y="0"/>
                </a:lnTo>
                <a:lnTo>
                  <a:pt x="18103416" y="7135764"/>
                </a:lnTo>
                <a:lnTo>
                  <a:pt x="0" y="713576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4" name="Freeform 4"/>
          <p:cNvSpPr/>
          <p:nvPr/>
        </p:nvSpPr>
        <p:spPr>
          <a:xfrm>
            <a:off x="7041931" y="1028700"/>
            <a:ext cx="4204138" cy="4114800"/>
          </a:xfrm>
          <a:custGeom>
            <a:avLst/>
            <a:gdLst/>
            <a:ahLst/>
            <a:cxnLst/>
            <a:rect l="l" t="t" r="r" b="b"/>
            <a:pathLst>
              <a:path w="4204138" h="4114800">
                <a:moveTo>
                  <a:pt x="0" y="0"/>
                </a:moveTo>
                <a:lnTo>
                  <a:pt x="4204138" y="0"/>
                </a:lnTo>
                <a:lnTo>
                  <a:pt x="4204138" y="4114800"/>
                </a:lnTo>
                <a:lnTo>
                  <a:pt x="0" y="411480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D96C4C"/>
        </a:solidFill>
        <a:effectLst/>
      </p:bgPr>
    </p:bg>
    <p:spTree>
      <p:nvGrpSpPr>
        <p:cNvPr id="1" name=""/>
        <p:cNvGrpSpPr/>
        <p:nvPr/>
      </p:nvGrpSpPr>
      <p:grpSpPr>
        <a:xfrm>
          <a:off x="0" y="0"/>
          <a:ext cx="0" cy="0"/>
          <a:chOff x="0" y="0"/>
          <a:chExt cx="0" cy="0"/>
        </a:xfrm>
      </p:grpSpPr>
      <p:sp>
        <p:nvSpPr>
          <p:cNvPr id="2" name="TextBox 2"/>
          <p:cNvSpPr txBox="1"/>
          <p:nvPr/>
        </p:nvSpPr>
        <p:spPr>
          <a:xfrm>
            <a:off x="1139158" y="5778499"/>
            <a:ext cx="16009683" cy="3479801"/>
          </a:xfrm>
          <a:prstGeom prst="rect">
            <a:avLst/>
          </a:prstGeom>
        </p:spPr>
        <p:txBody>
          <a:bodyPr lIns="0" tIns="0" rIns="0" bIns="0" rtlCol="0" anchor="t">
            <a:spAutoFit/>
          </a:bodyPr>
          <a:lstStyle/>
          <a:p>
            <a:pPr algn="ctr">
              <a:lnSpc>
                <a:spcPts val="13999"/>
              </a:lnSpc>
            </a:pPr>
            <a:r>
              <a:rPr lang="en-US" sz="9999" b="1">
                <a:solidFill>
                  <a:srgbClr val="FFFFFF"/>
                </a:solidFill>
                <a:latin typeface="Garet Bold"/>
                <a:ea typeface="Garet Bold"/>
                <a:cs typeface="Garet Bold"/>
                <a:sym typeface="Garet Bold"/>
              </a:rPr>
              <a:t>Workbook Qs</a:t>
            </a:r>
          </a:p>
          <a:p>
            <a:pPr algn="ctr">
              <a:lnSpc>
                <a:spcPts val="13999"/>
              </a:lnSpc>
            </a:pPr>
            <a:r>
              <a:rPr lang="en-US" sz="9999" b="1">
                <a:solidFill>
                  <a:srgbClr val="FFFFFF"/>
                </a:solidFill>
                <a:latin typeface="Garet Bold"/>
                <a:ea typeface="Garet Bold"/>
                <a:cs typeface="Garet Bold"/>
                <a:sym typeface="Garet Bold"/>
              </a:rPr>
              <a:t>Q1 -&gt; Q3</a:t>
            </a:r>
          </a:p>
        </p:txBody>
      </p:sp>
      <p:sp>
        <p:nvSpPr>
          <p:cNvPr id="3" name="Freeform 3"/>
          <p:cNvSpPr/>
          <p:nvPr/>
        </p:nvSpPr>
        <p:spPr>
          <a:xfrm>
            <a:off x="184584" y="-3567882"/>
            <a:ext cx="18103416" cy="7135763"/>
          </a:xfrm>
          <a:custGeom>
            <a:avLst/>
            <a:gdLst/>
            <a:ahLst/>
            <a:cxnLst/>
            <a:rect l="l" t="t" r="r" b="b"/>
            <a:pathLst>
              <a:path w="18103416" h="7135763">
                <a:moveTo>
                  <a:pt x="0" y="0"/>
                </a:moveTo>
                <a:lnTo>
                  <a:pt x="18103416" y="0"/>
                </a:lnTo>
                <a:lnTo>
                  <a:pt x="18103416" y="7135764"/>
                </a:lnTo>
                <a:lnTo>
                  <a:pt x="0" y="7135764"/>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4" name="Freeform 4"/>
          <p:cNvSpPr/>
          <p:nvPr/>
        </p:nvSpPr>
        <p:spPr>
          <a:xfrm>
            <a:off x="7041931" y="1028700"/>
            <a:ext cx="4204138" cy="4114800"/>
          </a:xfrm>
          <a:custGeom>
            <a:avLst/>
            <a:gdLst/>
            <a:ahLst/>
            <a:cxnLst/>
            <a:rect l="l" t="t" r="r" b="b"/>
            <a:pathLst>
              <a:path w="4204138" h="4114800">
                <a:moveTo>
                  <a:pt x="0" y="0"/>
                </a:moveTo>
                <a:lnTo>
                  <a:pt x="4204138" y="0"/>
                </a:lnTo>
                <a:lnTo>
                  <a:pt x="4204138" y="4114800"/>
                </a:lnTo>
                <a:lnTo>
                  <a:pt x="0" y="411480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9968777" y="1967777"/>
            <a:ext cx="802671" cy="15835774"/>
            <a:chOff x="0" y="0"/>
            <a:chExt cx="182880" cy="3608017"/>
          </a:xfrm>
        </p:grpSpPr>
        <p:sp>
          <p:nvSpPr>
            <p:cNvPr id="3" name="Freeform 3"/>
            <p:cNvSpPr/>
            <p:nvPr/>
          </p:nvSpPr>
          <p:spPr>
            <a:xfrm>
              <a:off x="0" y="0"/>
              <a:ext cx="182880" cy="3608017"/>
            </a:xfrm>
            <a:custGeom>
              <a:avLst/>
              <a:gdLst/>
              <a:ahLst/>
              <a:cxnLst/>
              <a:rect l="l" t="t" r="r" b="b"/>
              <a:pathLst>
                <a:path w="182880" h="3608017">
                  <a:moveTo>
                    <a:pt x="0" y="0"/>
                  </a:moveTo>
                  <a:lnTo>
                    <a:pt x="182880" y="0"/>
                  </a:lnTo>
                  <a:lnTo>
                    <a:pt x="182880" y="3608017"/>
                  </a:lnTo>
                  <a:lnTo>
                    <a:pt x="0" y="3608017"/>
                  </a:lnTo>
                  <a:close/>
                </a:path>
              </a:pathLst>
            </a:custGeom>
            <a:solidFill>
              <a:srgbClr val="203D48"/>
            </a:solidFill>
          </p:spPr>
          <p:txBody>
            <a:bodyPr/>
            <a:lstStyle/>
            <a:p>
              <a:endParaRPr lang="en-US"/>
            </a:p>
          </p:txBody>
        </p:sp>
        <p:sp>
          <p:nvSpPr>
            <p:cNvPr id="4" name="TextBox 4"/>
            <p:cNvSpPr txBox="1"/>
            <p:nvPr/>
          </p:nvSpPr>
          <p:spPr>
            <a:xfrm>
              <a:off x="0" y="-57150"/>
              <a:ext cx="182880" cy="3665167"/>
            </a:xfrm>
            <a:prstGeom prst="rect">
              <a:avLst/>
            </a:prstGeom>
          </p:spPr>
          <p:txBody>
            <a:bodyPr lIns="50800" tIns="50800" rIns="50800" bIns="50800" rtlCol="0" anchor="ctr"/>
            <a:lstStyle/>
            <a:p>
              <a:pPr algn="ctr">
                <a:lnSpc>
                  <a:spcPts val="1960"/>
                </a:lnSpc>
              </a:pPr>
              <a:endParaRPr/>
            </a:p>
          </p:txBody>
        </p:sp>
      </p:grpSp>
      <p:grpSp>
        <p:nvGrpSpPr>
          <p:cNvPr id="5" name="Group 5"/>
          <p:cNvGrpSpPr/>
          <p:nvPr/>
        </p:nvGrpSpPr>
        <p:grpSpPr>
          <a:xfrm rot="-5400000">
            <a:off x="824777" y="8659552"/>
            <a:ext cx="802671" cy="2452226"/>
            <a:chOff x="0" y="0"/>
            <a:chExt cx="182880" cy="558714"/>
          </a:xfrm>
        </p:grpSpPr>
        <p:sp>
          <p:nvSpPr>
            <p:cNvPr id="6" name="Freeform 6"/>
            <p:cNvSpPr/>
            <p:nvPr/>
          </p:nvSpPr>
          <p:spPr>
            <a:xfrm>
              <a:off x="0" y="0"/>
              <a:ext cx="182880" cy="558714"/>
            </a:xfrm>
            <a:custGeom>
              <a:avLst/>
              <a:gdLst/>
              <a:ahLst/>
              <a:cxnLst/>
              <a:rect l="l" t="t" r="r" b="b"/>
              <a:pathLst>
                <a:path w="182880" h="558714">
                  <a:moveTo>
                    <a:pt x="0" y="0"/>
                  </a:moveTo>
                  <a:lnTo>
                    <a:pt x="182880" y="0"/>
                  </a:lnTo>
                  <a:lnTo>
                    <a:pt x="182880" y="558714"/>
                  </a:lnTo>
                  <a:lnTo>
                    <a:pt x="0" y="558714"/>
                  </a:lnTo>
                  <a:close/>
                </a:path>
              </a:pathLst>
            </a:custGeom>
            <a:solidFill>
              <a:srgbClr val="38B6FF"/>
            </a:solidFill>
          </p:spPr>
          <p:txBody>
            <a:bodyPr/>
            <a:lstStyle/>
            <a:p>
              <a:endParaRPr lang="en-US"/>
            </a:p>
          </p:txBody>
        </p:sp>
        <p:sp>
          <p:nvSpPr>
            <p:cNvPr id="7" name="TextBox 7"/>
            <p:cNvSpPr txBox="1"/>
            <p:nvPr/>
          </p:nvSpPr>
          <p:spPr>
            <a:xfrm>
              <a:off x="0" y="-57150"/>
              <a:ext cx="182880" cy="615864"/>
            </a:xfrm>
            <a:prstGeom prst="rect">
              <a:avLst/>
            </a:prstGeom>
          </p:spPr>
          <p:txBody>
            <a:bodyPr lIns="50800" tIns="50800" rIns="50800" bIns="50800" rtlCol="0" anchor="ctr"/>
            <a:lstStyle/>
            <a:p>
              <a:pPr algn="ctr">
                <a:lnSpc>
                  <a:spcPts val="1960"/>
                </a:lnSpc>
              </a:pPr>
              <a:endParaRPr/>
            </a:p>
          </p:txBody>
        </p:sp>
      </p:grpSp>
      <p:sp>
        <p:nvSpPr>
          <p:cNvPr id="8" name="Freeform 8"/>
          <p:cNvSpPr/>
          <p:nvPr/>
        </p:nvSpPr>
        <p:spPr>
          <a:xfrm rot="-597275">
            <a:off x="-3368911" y="-2959270"/>
            <a:ext cx="4075990" cy="4075990"/>
          </a:xfrm>
          <a:custGeom>
            <a:avLst/>
            <a:gdLst/>
            <a:ahLst/>
            <a:cxnLst/>
            <a:rect l="l" t="t" r="r" b="b"/>
            <a:pathLst>
              <a:path w="4075990" h="4075990">
                <a:moveTo>
                  <a:pt x="0" y="0"/>
                </a:moveTo>
                <a:lnTo>
                  <a:pt x="4075990" y="0"/>
                </a:lnTo>
                <a:lnTo>
                  <a:pt x="4075990" y="4075989"/>
                </a:lnTo>
                <a:lnTo>
                  <a:pt x="0" y="407598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9" name="TextBox 9"/>
          <p:cNvSpPr txBox="1"/>
          <p:nvPr/>
        </p:nvSpPr>
        <p:spPr>
          <a:xfrm>
            <a:off x="1028700" y="2297409"/>
            <a:ext cx="15089149" cy="3347720"/>
          </a:xfrm>
          <a:prstGeom prst="rect">
            <a:avLst/>
          </a:prstGeom>
        </p:spPr>
        <p:txBody>
          <a:bodyPr lIns="0" tIns="0" rIns="0" bIns="0" rtlCol="0" anchor="t">
            <a:spAutoFit/>
          </a:bodyPr>
          <a:lstStyle/>
          <a:p>
            <a:pPr algn="l">
              <a:lnSpc>
                <a:spcPts val="4480"/>
              </a:lnSpc>
            </a:pPr>
            <a:r>
              <a:rPr lang="en-US" sz="3200">
                <a:solidFill>
                  <a:srgbClr val="203C48"/>
                </a:solidFill>
                <a:latin typeface="Garet"/>
                <a:ea typeface="Garet"/>
                <a:cs typeface="Garet"/>
                <a:sym typeface="Garet"/>
              </a:rPr>
              <a:t>Demand shows the amount of units (called the quantity demanded) that consumers are willing and able to buy at different prices.</a:t>
            </a:r>
          </a:p>
          <a:p>
            <a:pPr algn="l">
              <a:lnSpc>
                <a:spcPts val="4480"/>
              </a:lnSpc>
            </a:pPr>
            <a:endParaRPr lang="en-US" sz="3200">
              <a:solidFill>
                <a:srgbClr val="203C48"/>
              </a:solidFill>
              <a:latin typeface="Garet"/>
              <a:ea typeface="Garet"/>
              <a:cs typeface="Garet"/>
              <a:sym typeface="Garet"/>
            </a:endParaRPr>
          </a:p>
          <a:p>
            <a:pPr algn="l">
              <a:lnSpc>
                <a:spcPts val="4480"/>
              </a:lnSpc>
            </a:pPr>
            <a:r>
              <a:rPr lang="en-US" sz="3200">
                <a:solidFill>
                  <a:srgbClr val="203C48"/>
                </a:solidFill>
                <a:latin typeface="Garet"/>
                <a:ea typeface="Garet"/>
                <a:cs typeface="Garet"/>
                <a:sym typeface="Garet"/>
              </a:rPr>
              <a:t>The law of demand shows the relationship between price and quantity demanded:</a:t>
            </a:r>
          </a:p>
          <a:p>
            <a:pPr algn="l">
              <a:lnSpc>
                <a:spcPts val="4480"/>
              </a:lnSpc>
            </a:pPr>
            <a:endParaRPr lang="en-US" sz="3200">
              <a:solidFill>
                <a:srgbClr val="203C48"/>
              </a:solidFill>
              <a:latin typeface="Garet"/>
              <a:ea typeface="Garet"/>
              <a:cs typeface="Garet"/>
              <a:sym typeface="Garet"/>
            </a:endParaRPr>
          </a:p>
        </p:txBody>
      </p:sp>
      <p:sp>
        <p:nvSpPr>
          <p:cNvPr id="10" name="TextBox 10"/>
          <p:cNvSpPr txBox="1"/>
          <p:nvPr/>
        </p:nvSpPr>
        <p:spPr>
          <a:xfrm>
            <a:off x="2752518" y="9591295"/>
            <a:ext cx="1724348" cy="531587"/>
          </a:xfrm>
          <a:prstGeom prst="rect">
            <a:avLst/>
          </a:prstGeom>
        </p:spPr>
        <p:txBody>
          <a:bodyPr lIns="0" tIns="0" rIns="0" bIns="0" rtlCol="0" anchor="t">
            <a:spAutoFit/>
          </a:bodyPr>
          <a:lstStyle/>
          <a:p>
            <a:pPr algn="ctr">
              <a:lnSpc>
                <a:spcPts val="4404"/>
              </a:lnSpc>
            </a:pPr>
            <a:r>
              <a:rPr lang="en-US" sz="3145">
                <a:solidFill>
                  <a:srgbClr val="FFFFFF"/>
                </a:solidFill>
                <a:latin typeface="League Spartan"/>
                <a:ea typeface="League Spartan"/>
                <a:cs typeface="League Spartan"/>
                <a:sym typeface="League Spartan"/>
              </a:rPr>
              <a:t>CH 29:</a:t>
            </a:r>
          </a:p>
        </p:txBody>
      </p:sp>
      <p:sp>
        <p:nvSpPr>
          <p:cNvPr id="11" name="TextBox 11"/>
          <p:cNvSpPr txBox="1"/>
          <p:nvPr/>
        </p:nvSpPr>
        <p:spPr>
          <a:xfrm>
            <a:off x="4781666" y="9515095"/>
            <a:ext cx="4911099" cy="607788"/>
          </a:xfrm>
          <a:prstGeom prst="rect">
            <a:avLst/>
          </a:prstGeom>
        </p:spPr>
        <p:txBody>
          <a:bodyPr lIns="0" tIns="0" rIns="0" bIns="0" rtlCol="0" anchor="t">
            <a:spAutoFit/>
          </a:bodyPr>
          <a:lstStyle/>
          <a:p>
            <a:pPr algn="l">
              <a:lnSpc>
                <a:spcPts val="4404"/>
              </a:lnSpc>
              <a:spcBef>
                <a:spcPct val="0"/>
              </a:spcBef>
            </a:pPr>
            <a:r>
              <a:rPr lang="en-US" sz="3145" b="1" i="1">
                <a:solidFill>
                  <a:srgbClr val="FFFFFF"/>
                </a:solidFill>
                <a:latin typeface="Calibri (MS) Bold Italics"/>
                <a:ea typeface="Calibri (MS) Bold Italics"/>
                <a:cs typeface="Calibri (MS) Bold Italics"/>
                <a:sym typeface="Calibri (MS) Bold Italics"/>
              </a:rPr>
              <a:t>LO 3.3</a:t>
            </a:r>
            <a:r>
              <a:rPr lang="en-US" sz="3145" i="1">
                <a:solidFill>
                  <a:srgbClr val="FFFFFF"/>
                </a:solidFill>
                <a:latin typeface="Calibri (MS) Italics"/>
                <a:ea typeface="Calibri (MS) Italics"/>
                <a:cs typeface="Calibri (MS) Italics"/>
                <a:sym typeface="Calibri (MS) Italics"/>
              </a:rPr>
              <a:t>: Demand &amp; Supply</a:t>
            </a:r>
          </a:p>
        </p:txBody>
      </p:sp>
      <p:sp>
        <p:nvSpPr>
          <p:cNvPr id="12" name="TextBox 12"/>
          <p:cNvSpPr txBox="1"/>
          <p:nvPr/>
        </p:nvSpPr>
        <p:spPr>
          <a:xfrm>
            <a:off x="1028700" y="516081"/>
            <a:ext cx="16009683" cy="1392307"/>
          </a:xfrm>
          <a:prstGeom prst="rect">
            <a:avLst/>
          </a:prstGeom>
        </p:spPr>
        <p:txBody>
          <a:bodyPr lIns="0" tIns="0" rIns="0" bIns="0" rtlCol="0" anchor="t">
            <a:spAutoFit/>
          </a:bodyPr>
          <a:lstStyle/>
          <a:p>
            <a:pPr algn="l">
              <a:lnSpc>
                <a:spcPts val="11458"/>
              </a:lnSpc>
            </a:pPr>
            <a:r>
              <a:rPr lang="en-US" sz="8184" b="1">
                <a:solidFill>
                  <a:srgbClr val="38B6FF"/>
                </a:solidFill>
                <a:latin typeface="Garet Bold"/>
                <a:ea typeface="Garet Bold"/>
                <a:cs typeface="Garet Bold"/>
                <a:sym typeface="Garet Bold"/>
              </a:rPr>
              <a:t>Demand</a:t>
            </a:r>
          </a:p>
        </p:txBody>
      </p:sp>
      <p:sp>
        <p:nvSpPr>
          <p:cNvPr id="13" name="TextBox 13"/>
          <p:cNvSpPr txBox="1"/>
          <p:nvPr/>
        </p:nvSpPr>
        <p:spPr>
          <a:xfrm>
            <a:off x="2097888" y="5540354"/>
            <a:ext cx="15189752" cy="2635250"/>
          </a:xfrm>
          <a:prstGeom prst="rect">
            <a:avLst/>
          </a:prstGeom>
        </p:spPr>
        <p:txBody>
          <a:bodyPr lIns="0" tIns="0" rIns="0" bIns="0" rtlCol="0" anchor="t">
            <a:spAutoFit/>
          </a:bodyPr>
          <a:lstStyle/>
          <a:p>
            <a:pPr algn="l">
              <a:lnSpc>
                <a:spcPts val="7000"/>
              </a:lnSpc>
            </a:pPr>
            <a:r>
              <a:rPr lang="en-US" sz="5000">
                <a:solidFill>
                  <a:srgbClr val="203D48"/>
                </a:solidFill>
                <a:latin typeface="League Spartan"/>
                <a:ea typeface="League Spartan"/>
                <a:cs typeface="League Spartan"/>
                <a:sym typeface="League Spartan"/>
              </a:rPr>
              <a:t>When</a:t>
            </a:r>
            <a:r>
              <a:rPr lang="en-US" sz="5000" b="1">
                <a:solidFill>
                  <a:srgbClr val="203D48"/>
                </a:solidFill>
                <a:latin typeface="League Spartan"/>
                <a:ea typeface="League Spartan"/>
                <a:cs typeface="League Spartan"/>
                <a:sym typeface="League Spartan"/>
              </a:rPr>
              <a:t> prices fall, the quantity demanded rises</a:t>
            </a:r>
          </a:p>
          <a:p>
            <a:pPr algn="l">
              <a:lnSpc>
                <a:spcPts val="7000"/>
              </a:lnSpc>
            </a:pPr>
            <a:r>
              <a:rPr lang="en-US" sz="5000" b="1">
                <a:solidFill>
                  <a:srgbClr val="203D48"/>
                </a:solidFill>
                <a:latin typeface="League Spartan"/>
                <a:ea typeface="League Spartan"/>
                <a:cs typeface="League Spartan"/>
                <a:sym typeface="League Spartan"/>
              </a:rPr>
              <a:t>When prices rise, the quantity demanded falls</a:t>
            </a:r>
          </a:p>
          <a:p>
            <a:pPr algn="l">
              <a:lnSpc>
                <a:spcPts val="7000"/>
              </a:lnSpc>
            </a:pPr>
            <a:endParaRPr lang="en-US" sz="5000" b="1">
              <a:solidFill>
                <a:srgbClr val="203D48"/>
              </a:solidFill>
              <a:latin typeface="League Spartan"/>
              <a:ea typeface="League Spartan"/>
              <a:cs typeface="League Spartan"/>
              <a:sym typeface="League Spartan"/>
            </a:endParaRPr>
          </a:p>
        </p:txBody>
      </p:sp>
      <p:sp>
        <p:nvSpPr>
          <p:cNvPr id="14" name="TextBox 14"/>
          <p:cNvSpPr txBox="1"/>
          <p:nvPr/>
        </p:nvSpPr>
        <p:spPr>
          <a:xfrm>
            <a:off x="0" y="9591295"/>
            <a:ext cx="2567934" cy="531587"/>
          </a:xfrm>
          <a:prstGeom prst="rect">
            <a:avLst/>
          </a:prstGeom>
        </p:spPr>
        <p:txBody>
          <a:bodyPr lIns="0" tIns="0" rIns="0" bIns="0" rtlCol="0" anchor="t">
            <a:spAutoFit/>
          </a:bodyPr>
          <a:lstStyle/>
          <a:p>
            <a:pPr algn="ctr">
              <a:lnSpc>
                <a:spcPts val="4404"/>
              </a:lnSpc>
            </a:pPr>
            <a:r>
              <a:rPr lang="en-US" sz="3145">
                <a:solidFill>
                  <a:srgbClr val="FFFFFF"/>
                </a:solidFill>
                <a:latin typeface="League Spartan"/>
                <a:ea typeface="League Spartan"/>
                <a:cs typeface="League Spartan"/>
                <a:sym typeface="League Spartan"/>
              </a:rPr>
              <a:t>STRAND 3</a:t>
            </a:r>
          </a:p>
        </p:txBody>
      </p:sp>
      <p:grpSp>
        <p:nvGrpSpPr>
          <p:cNvPr id="15" name="Group 15"/>
          <p:cNvGrpSpPr/>
          <p:nvPr/>
        </p:nvGrpSpPr>
        <p:grpSpPr>
          <a:xfrm rot="-5400000">
            <a:off x="16670603" y="-571804"/>
            <a:ext cx="893192" cy="2170151"/>
            <a:chOff x="0" y="0"/>
            <a:chExt cx="1190923" cy="2893535"/>
          </a:xfrm>
        </p:grpSpPr>
        <p:grpSp>
          <p:nvGrpSpPr>
            <p:cNvPr id="16" name="Group 16"/>
            <p:cNvGrpSpPr/>
            <p:nvPr/>
          </p:nvGrpSpPr>
          <p:grpSpPr>
            <a:xfrm>
              <a:off x="141517" y="2519095"/>
              <a:ext cx="1028813" cy="374440"/>
              <a:chOff x="0" y="0"/>
              <a:chExt cx="1886901" cy="686745"/>
            </a:xfrm>
          </p:grpSpPr>
          <p:sp>
            <p:nvSpPr>
              <p:cNvPr id="17" name="Freeform 17"/>
              <p:cNvSpPr/>
              <p:nvPr/>
            </p:nvSpPr>
            <p:spPr>
              <a:xfrm>
                <a:off x="0" y="0"/>
                <a:ext cx="1886901" cy="686745"/>
              </a:xfrm>
              <a:custGeom>
                <a:avLst/>
                <a:gdLst/>
                <a:ahLst/>
                <a:cxnLst/>
                <a:rect l="l" t="t" r="r" b="b"/>
                <a:pathLst>
                  <a:path w="1886901" h="686745">
                    <a:moveTo>
                      <a:pt x="343372" y="0"/>
                    </a:moveTo>
                    <a:lnTo>
                      <a:pt x="1543529" y="0"/>
                    </a:lnTo>
                    <a:cubicBezTo>
                      <a:pt x="1733168" y="0"/>
                      <a:pt x="1886901" y="153733"/>
                      <a:pt x="1886901" y="343372"/>
                    </a:cubicBezTo>
                    <a:lnTo>
                      <a:pt x="1886901" y="343372"/>
                    </a:lnTo>
                    <a:cubicBezTo>
                      <a:pt x="1886901" y="533012"/>
                      <a:pt x="1733168" y="686745"/>
                      <a:pt x="1543529" y="686745"/>
                    </a:cubicBezTo>
                    <a:lnTo>
                      <a:pt x="343372" y="686745"/>
                    </a:lnTo>
                    <a:cubicBezTo>
                      <a:pt x="153733" y="686745"/>
                      <a:pt x="0" y="533012"/>
                      <a:pt x="0" y="343372"/>
                    </a:cubicBezTo>
                    <a:lnTo>
                      <a:pt x="0" y="343372"/>
                    </a:lnTo>
                    <a:cubicBezTo>
                      <a:pt x="0" y="153733"/>
                      <a:pt x="153733" y="0"/>
                      <a:pt x="343372" y="0"/>
                    </a:cubicBezTo>
                    <a:close/>
                  </a:path>
                </a:pathLst>
              </a:custGeom>
              <a:solidFill>
                <a:srgbClr val="94E3FF"/>
              </a:solidFill>
              <a:ln cap="rnd">
                <a:noFill/>
                <a:prstDash val="solid"/>
                <a:round/>
              </a:ln>
            </p:spPr>
            <p:txBody>
              <a:bodyPr/>
              <a:lstStyle/>
              <a:p>
                <a:endParaRPr lang="en-US"/>
              </a:p>
            </p:txBody>
          </p:sp>
          <p:sp>
            <p:nvSpPr>
              <p:cNvPr id="18" name="TextBox 18"/>
              <p:cNvSpPr txBox="1"/>
              <p:nvPr/>
            </p:nvSpPr>
            <p:spPr>
              <a:xfrm>
                <a:off x="0" y="-9525"/>
                <a:ext cx="1886901" cy="696270"/>
              </a:xfrm>
              <a:prstGeom prst="rect">
                <a:avLst/>
              </a:prstGeom>
            </p:spPr>
            <p:txBody>
              <a:bodyPr lIns="50800" tIns="50800" rIns="50800" bIns="50800" rtlCol="0" anchor="ctr"/>
              <a:lstStyle/>
              <a:p>
                <a:pPr algn="ctr">
                  <a:lnSpc>
                    <a:spcPts val="308"/>
                  </a:lnSpc>
                </a:pPr>
                <a:endParaRPr/>
              </a:p>
            </p:txBody>
          </p:sp>
        </p:grpSp>
        <p:sp>
          <p:nvSpPr>
            <p:cNvPr id="19" name="TextBox 19"/>
            <p:cNvSpPr txBox="1"/>
            <p:nvPr/>
          </p:nvSpPr>
          <p:spPr>
            <a:xfrm>
              <a:off x="441088" y="2698700"/>
              <a:ext cx="429671" cy="150386"/>
            </a:xfrm>
            <a:prstGeom prst="rect">
              <a:avLst/>
            </a:prstGeom>
          </p:spPr>
          <p:txBody>
            <a:bodyPr lIns="0" tIns="0" rIns="0" bIns="0" rtlCol="0" anchor="t">
              <a:spAutoFit/>
            </a:bodyPr>
            <a:lstStyle/>
            <a:p>
              <a:pPr algn="ctr">
                <a:lnSpc>
                  <a:spcPts val="581"/>
                </a:lnSpc>
              </a:pPr>
              <a:r>
                <a:rPr lang="en-US" sz="1163">
                  <a:solidFill>
                    <a:srgbClr val="203D48"/>
                  </a:solidFill>
                  <a:latin typeface="League Spartan"/>
                  <a:ea typeface="League Spartan"/>
                  <a:cs typeface="League Spartan"/>
                  <a:sym typeface="League Spartan"/>
                </a:rPr>
                <a:t>HUB</a:t>
              </a:r>
            </a:p>
          </p:txBody>
        </p:sp>
        <p:sp>
          <p:nvSpPr>
            <p:cNvPr id="20" name="TextBox 20"/>
            <p:cNvSpPr txBox="1"/>
            <p:nvPr/>
          </p:nvSpPr>
          <p:spPr>
            <a:xfrm rot="5400000">
              <a:off x="-972822" y="972822"/>
              <a:ext cx="2485990" cy="540345"/>
            </a:xfrm>
            <a:prstGeom prst="rect">
              <a:avLst/>
            </a:prstGeom>
          </p:spPr>
          <p:txBody>
            <a:bodyPr lIns="0" tIns="0" rIns="0" bIns="0" rtlCol="0" anchor="t">
              <a:spAutoFit/>
            </a:bodyPr>
            <a:lstStyle/>
            <a:p>
              <a:pPr algn="ctr">
                <a:lnSpc>
                  <a:spcPts val="2752"/>
                </a:lnSpc>
              </a:pPr>
              <a:r>
                <a:rPr lang="en-US" sz="3127" spc="-200">
                  <a:solidFill>
                    <a:srgbClr val="203D48"/>
                  </a:solidFill>
                  <a:latin typeface="League Spartan"/>
                  <a:ea typeface="League Spartan"/>
                  <a:cs typeface="League Spartan"/>
                  <a:sym typeface="League Spartan"/>
                </a:rPr>
                <a:t>BUSINESS</a:t>
              </a:r>
            </a:p>
          </p:txBody>
        </p:sp>
        <p:sp>
          <p:nvSpPr>
            <p:cNvPr id="21" name="TextBox 21"/>
            <p:cNvSpPr txBox="1"/>
            <p:nvPr/>
          </p:nvSpPr>
          <p:spPr>
            <a:xfrm rot="5400000">
              <a:off x="-511064" y="994145"/>
              <a:ext cx="2522727" cy="622797"/>
            </a:xfrm>
            <a:prstGeom prst="rect">
              <a:avLst/>
            </a:prstGeom>
          </p:spPr>
          <p:txBody>
            <a:bodyPr lIns="0" tIns="0" rIns="0" bIns="0" rtlCol="0" anchor="t">
              <a:spAutoFit/>
            </a:bodyPr>
            <a:lstStyle/>
            <a:p>
              <a:pPr algn="l">
                <a:lnSpc>
                  <a:spcPts val="3194"/>
                </a:lnSpc>
              </a:pPr>
              <a:r>
                <a:rPr lang="en-US" sz="3630" spc="-232">
                  <a:solidFill>
                    <a:srgbClr val="203D48"/>
                  </a:solidFill>
                  <a:latin typeface="League Spartan"/>
                  <a:ea typeface="League Spartan"/>
                  <a:cs typeface="League Spartan"/>
                  <a:sym typeface="League Spartan"/>
                </a:rPr>
                <a:t>JC</a:t>
              </a:r>
            </a:p>
          </p:txBody>
        </p:sp>
        <p:sp>
          <p:nvSpPr>
            <p:cNvPr id="22" name="Freeform 22"/>
            <p:cNvSpPr/>
            <p:nvPr/>
          </p:nvSpPr>
          <p:spPr>
            <a:xfrm rot="5400000">
              <a:off x="244242" y="1424020"/>
              <a:ext cx="1379498" cy="513863"/>
            </a:xfrm>
            <a:custGeom>
              <a:avLst/>
              <a:gdLst/>
              <a:ahLst/>
              <a:cxnLst/>
              <a:rect l="l" t="t" r="r" b="b"/>
              <a:pathLst>
                <a:path w="1379498" h="513863">
                  <a:moveTo>
                    <a:pt x="0" y="0"/>
                  </a:moveTo>
                  <a:lnTo>
                    <a:pt x="1379498" y="0"/>
                  </a:lnTo>
                  <a:lnTo>
                    <a:pt x="1379498" y="513863"/>
                  </a:lnTo>
                  <a:lnTo>
                    <a:pt x="0" y="51386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TotalTime>
  <Words>4998</Words>
  <Application>Microsoft Macintosh PowerPoint</Application>
  <PresentationFormat>Custom</PresentationFormat>
  <Paragraphs>729</Paragraphs>
  <Slides>76</Slides>
  <Notes>0</Notes>
  <HiddenSlides>0</HiddenSlides>
  <MMClips>3</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76</vt:i4>
      </vt:variant>
    </vt:vector>
  </HeadingPairs>
  <TitlesOfParts>
    <vt:vector size="86" baseType="lpstr">
      <vt:lpstr>Calibri (MS) Bold</vt:lpstr>
      <vt:lpstr>Arial</vt:lpstr>
      <vt:lpstr>Calibri</vt:lpstr>
      <vt:lpstr>Garet</vt:lpstr>
      <vt:lpstr>Calibri (MS) Bold Italics</vt:lpstr>
      <vt:lpstr>Calibri (MS) Italics</vt:lpstr>
      <vt:lpstr>League Spartan</vt:lpstr>
      <vt:lpstr>Garet Bold</vt:lpstr>
      <vt:lpstr>Office Theme</vt:lpstr>
      <vt:lpstr>Worksheet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Ch29 Powerpoint</dc:title>
  <cp:lastModifiedBy>Gavin Duffy</cp:lastModifiedBy>
  <cp:revision>3</cp:revision>
  <dcterms:created xsi:type="dcterms:W3CDTF">2006-08-16T00:00:00Z</dcterms:created>
  <dcterms:modified xsi:type="dcterms:W3CDTF">2026-03-20T17:14:41Z</dcterms:modified>
  <dc:identifier>DAHAXj8lq6c</dc:identifier>
</cp:coreProperties>
</file>