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8288000" cy="10287000"/>
  <p:notesSz cx="6858000" cy="9144000"/>
  <p:embeddedFontLst>
    <p:embeddedFont>
      <p:font typeface="Calibri (MS) Bold Italics" panose="020F07020304040A0204" pitchFamily="34" charset="0"/>
      <p:regular r:id="rId35"/>
      <p:bold r:id="rId36"/>
      <p:italic r:id="rId37"/>
      <p:boldItalic r:id="rId38"/>
    </p:embeddedFont>
    <p:embeddedFont>
      <p:font typeface="Calibri (MS) Italics" panose="020F05020202040A0204"/>
      <p:regular r:id="rId39"/>
      <p:italic r:id="rId40"/>
    </p:embeddedFont>
    <p:embeddedFont>
      <p:font typeface="Garet" pitchFamily="2" charset="77"/>
      <p:regular r:id="rId41"/>
    </p:embeddedFont>
    <p:embeddedFont>
      <p:font typeface="Garet Bold"/>
      <p:regular r:id="rId42"/>
      <p:bold r:id="rId43"/>
    </p:embeddedFont>
    <p:embeddedFont>
      <p:font typeface="Garet Italics" pitchFamily="2" charset="77"/>
      <p:regular r:id="rId44"/>
      <p:italic r:id="rId45"/>
    </p:embeddedFont>
    <p:embeddedFont>
      <p:font typeface="League Spartan"/>
      <p:regular r:id="rId46"/>
      <p:bold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8" autoAdjust="0"/>
    <p:restoredTop sz="94589" autoAdjust="0"/>
  </p:normalViewPr>
  <p:slideViewPr>
    <p:cSldViewPr>
      <p:cViewPr>
        <p:scale>
          <a:sx n="61" d="100"/>
          <a:sy n="61" d="100"/>
        </p:scale>
        <p:origin x="736" y="8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jcbusinesshub.com/student-content/ch30-government-revenue-expenditure/" TargetMode="External"/><Relationship Id="rId2" Type="http://schemas.openxmlformats.org/officeDocument/2006/relationships/hyperlink" Target="https://jcbusinesshub.com/teacher-content/ch30-lo-34-government-revenue-expenditure-national-budget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6.sv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4.svg"/><Relationship Id="rId7" Type="http://schemas.openxmlformats.org/officeDocument/2006/relationships/image" Target="../media/image5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hyperlink" Target="https://create.kahoot.it/share/ch30-government-revenue-expenditure/2ebe34e7-918a-447e-bbc6-139dfc45a721" TargetMode="External"/><Relationship Id="rId9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485329" y="2452226"/>
            <a:ext cx="802671" cy="7834774"/>
            <a:chOff x="0" y="0"/>
            <a:chExt cx="182880" cy="1785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" cy="1785072"/>
            </a:xfrm>
            <a:custGeom>
              <a:avLst/>
              <a:gdLst/>
              <a:ahLst/>
              <a:cxnLst/>
              <a:rect l="l" t="t" r="r" b="b"/>
              <a:pathLst>
                <a:path w="182880" h="1785072">
                  <a:moveTo>
                    <a:pt x="0" y="0"/>
                  </a:moveTo>
                  <a:lnTo>
                    <a:pt x="182880" y="0"/>
                  </a:lnTo>
                  <a:lnTo>
                    <a:pt x="182880" y="1785072"/>
                  </a:lnTo>
                  <a:lnTo>
                    <a:pt x="0" y="1785072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2880" cy="18422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 rot="5400000">
            <a:off x="14402471" y="6092700"/>
            <a:ext cx="7082686" cy="553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4"/>
              </a:lnSpc>
              <a:spcBef>
                <a:spcPct val="0"/>
              </a:spcBef>
            </a:pPr>
            <a:r>
              <a:rPr lang="en-US" sz="29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</a:t>
            </a:r>
            <a:r>
              <a:rPr lang="en-US" sz="29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Government Revenue &amp; Expenditure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485329" y="0"/>
            <a:ext cx="802671" cy="2452226"/>
            <a:chOff x="0" y="0"/>
            <a:chExt cx="182880" cy="5587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 rot="5400000">
            <a:off x="16658089" y="962782"/>
            <a:ext cx="2457152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S3 Ch30</a:t>
            </a: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13333359" y="6361059"/>
            <a:ext cx="2289407" cy="5562475"/>
            <a:chOff x="0" y="0"/>
            <a:chExt cx="3052543" cy="7416634"/>
          </a:xfrm>
        </p:grpSpPr>
        <p:grpSp>
          <p:nvGrpSpPr>
            <p:cNvPr id="11" name="Group 11"/>
            <p:cNvGrpSpPr/>
            <p:nvPr/>
          </p:nvGrpSpPr>
          <p:grpSpPr>
            <a:xfrm>
              <a:off x="362733" y="6456878"/>
              <a:ext cx="2637026" cy="959756"/>
              <a:chOff x="0" y="0"/>
              <a:chExt cx="1886901" cy="6867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130584" y="6897534"/>
              <a:ext cx="1101323" cy="405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0"/>
                </a:lnSpc>
              </a:pPr>
              <a:r>
                <a:rPr lang="en-US" sz="2981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 rot="5400000">
              <a:off x="-2495267" y="2495267"/>
              <a:ext cx="6372024" cy="1381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55"/>
                </a:lnSpc>
              </a:pPr>
              <a:r>
                <a:rPr lang="en-US" sz="8017" spc="-51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 rot="5400000">
              <a:off x="-1306336" y="2544556"/>
              <a:ext cx="6466189" cy="16035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88"/>
                </a:lnSpc>
              </a:pPr>
              <a:r>
                <a:rPr lang="en-US" sz="9304" spc="-595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7" name="Freeform 17"/>
            <p:cNvSpPr/>
            <p:nvPr/>
          </p:nvSpPr>
          <p:spPr>
            <a:xfrm rot="5400000">
              <a:off x="626036" y="3650012"/>
              <a:ext cx="3535893" cy="1317120"/>
            </a:xfrm>
            <a:custGeom>
              <a:avLst/>
              <a:gdLst/>
              <a:ahLst/>
              <a:cxnLst/>
              <a:rect l="l" t="t" r="r" b="b"/>
              <a:pathLst>
                <a:path w="3535893" h="1317120">
                  <a:moveTo>
                    <a:pt x="0" y="0"/>
                  </a:moveTo>
                  <a:lnTo>
                    <a:pt x="3535893" y="0"/>
                  </a:lnTo>
                  <a:lnTo>
                    <a:pt x="3535893" y="1317120"/>
                  </a:lnTo>
                  <a:lnTo>
                    <a:pt x="0" y="1317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8700" y="876300"/>
            <a:ext cx="13034868" cy="2840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Government Revenue &amp; Expenditure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3966633"/>
            <a:ext cx="12713536" cy="139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Learning Outcome 3.4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5694891"/>
            <a:ext cx="12713536" cy="2093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Differentiate between different sources of government revenue and government expenditure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55405-3D10-7F60-3305-76D2762C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3F14BB7-C626-4E07-C69D-CB82DEC8E8D8}"/>
              </a:ext>
            </a:extLst>
          </p:cNvPr>
          <p:cNvGrpSpPr/>
          <p:nvPr/>
        </p:nvGrpSpPr>
        <p:grpSpPr>
          <a:xfrm>
            <a:off x="17485329" y="2452226"/>
            <a:ext cx="802671" cy="7834774"/>
            <a:chOff x="0" y="0"/>
            <a:chExt cx="182880" cy="17850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4F270ED-C339-574F-FDA7-3B15C1CC6A02}"/>
                </a:ext>
              </a:extLst>
            </p:cNvPr>
            <p:cNvSpPr/>
            <p:nvPr/>
          </p:nvSpPr>
          <p:spPr>
            <a:xfrm>
              <a:off x="0" y="0"/>
              <a:ext cx="182880" cy="1785072"/>
            </a:xfrm>
            <a:custGeom>
              <a:avLst/>
              <a:gdLst/>
              <a:ahLst/>
              <a:cxnLst/>
              <a:rect l="l" t="t" r="r" b="b"/>
              <a:pathLst>
                <a:path w="182880" h="1785072">
                  <a:moveTo>
                    <a:pt x="0" y="0"/>
                  </a:moveTo>
                  <a:lnTo>
                    <a:pt x="182880" y="0"/>
                  </a:lnTo>
                  <a:lnTo>
                    <a:pt x="182880" y="1785072"/>
                  </a:lnTo>
                  <a:lnTo>
                    <a:pt x="0" y="1785072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753CD0E-2411-2832-513D-3E2CE3C2F683}"/>
                </a:ext>
              </a:extLst>
            </p:cNvPr>
            <p:cNvSpPr txBox="1"/>
            <p:nvPr/>
          </p:nvSpPr>
          <p:spPr>
            <a:xfrm>
              <a:off x="0" y="-57150"/>
              <a:ext cx="182880" cy="18422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9AFE317-06C6-769D-4539-36770025EBAD}"/>
              </a:ext>
            </a:extLst>
          </p:cNvPr>
          <p:cNvSpPr txBox="1"/>
          <p:nvPr/>
        </p:nvSpPr>
        <p:spPr>
          <a:xfrm rot="5400000">
            <a:off x="14402471" y="6092700"/>
            <a:ext cx="7082686" cy="553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4"/>
              </a:lnSpc>
              <a:spcBef>
                <a:spcPct val="0"/>
              </a:spcBef>
            </a:pPr>
            <a:r>
              <a:rPr lang="en-US" sz="29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</a:t>
            </a:r>
            <a:r>
              <a:rPr lang="en-US" sz="29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Government Revenue &amp; Expenditure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0F1F775-91AB-9DA1-651D-DA3B54AE800F}"/>
              </a:ext>
            </a:extLst>
          </p:cNvPr>
          <p:cNvGrpSpPr/>
          <p:nvPr/>
        </p:nvGrpSpPr>
        <p:grpSpPr>
          <a:xfrm>
            <a:off x="17485329" y="0"/>
            <a:ext cx="802671" cy="2452226"/>
            <a:chOff x="0" y="0"/>
            <a:chExt cx="182880" cy="55871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D592590-F1AC-3A5E-6EDC-E68BB0FC800B}"/>
                </a:ext>
              </a:extLst>
            </p:cNvPr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85FB1C7-D655-7900-7010-43029A23D9DE}"/>
                </a:ext>
              </a:extLst>
            </p:cNvPr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89FC904B-F729-1908-F73D-CBF4F90E30F8}"/>
              </a:ext>
            </a:extLst>
          </p:cNvPr>
          <p:cNvSpPr txBox="1"/>
          <p:nvPr/>
        </p:nvSpPr>
        <p:spPr>
          <a:xfrm rot="5400000">
            <a:off x="16658089" y="962782"/>
            <a:ext cx="2457152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S3 Ch30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4CB980A-F9EF-B781-79D5-A9B9CA559C2D}"/>
              </a:ext>
            </a:extLst>
          </p:cNvPr>
          <p:cNvSpPr txBox="1"/>
          <p:nvPr/>
        </p:nvSpPr>
        <p:spPr>
          <a:xfrm>
            <a:off x="1066800" y="1037861"/>
            <a:ext cx="14401800" cy="7212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54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  <a:hlinkClick r:id="rId2"/>
              </a:rPr>
              <a:t>Teacher Resources (Link)</a:t>
            </a:r>
          </a:p>
          <a:p>
            <a:pPr algn="l">
              <a:lnSpc>
                <a:spcPts val="11458"/>
              </a:lnSpc>
            </a:pPr>
            <a:r>
              <a:rPr lang="en-US" sz="54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  <a:hlinkClick r:id="rId2"/>
              </a:rPr>
              <a:t>(exam, handout, PP Qs, workbook with solutions…)</a:t>
            </a:r>
            <a:endParaRPr lang="en-US" sz="5400" b="1" dirty="0">
              <a:solidFill>
                <a:srgbClr val="38B6FF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l">
              <a:lnSpc>
                <a:spcPts val="11458"/>
              </a:lnSpc>
            </a:pPr>
            <a:endParaRPr lang="en-US" sz="5400" b="1" dirty="0">
              <a:solidFill>
                <a:srgbClr val="38B6FF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l">
              <a:lnSpc>
                <a:spcPts val="11458"/>
              </a:lnSpc>
            </a:pPr>
            <a:r>
              <a:rPr lang="en-US" sz="54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  <a:hlinkClick r:id="rId3"/>
              </a:rPr>
              <a:t>Student Revision Quizzes</a:t>
            </a:r>
            <a:endParaRPr lang="en-US" sz="5400" b="1" dirty="0">
              <a:solidFill>
                <a:srgbClr val="38B6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pic>
        <p:nvPicPr>
          <p:cNvPr id="23" name="Picture 22" descr="A qr code with a dinosaur&#10;&#10;AI-generated content may be incorrect.">
            <a:extLst>
              <a:ext uri="{FF2B5EF4-FFF2-40B4-BE49-F238E27FC236}">
                <a16:creationId xmlns:a16="http://schemas.microsoft.com/office/drawing/2014/main" id="{DE2B48E0-D3BA-286A-1A65-AB340752D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295826"/>
            <a:ext cx="3909814" cy="390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2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6326418" y="-56376"/>
            <a:ext cx="893192" cy="2170151"/>
            <a:chOff x="0" y="0"/>
            <a:chExt cx="1190923" cy="2893535"/>
          </a:xfrm>
        </p:grpSpPr>
        <p:grpSp>
          <p:nvGrpSpPr>
            <p:cNvPr id="3" name="Group 3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9" name="Freeform 9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882631" y="8601698"/>
            <a:ext cx="802671" cy="2567934"/>
            <a:chOff x="0" y="0"/>
            <a:chExt cx="182880" cy="5850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2880" cy="585077"/>
            </a:xfrm>
            <a:custGeom>
              <a:avLst/>
              <a:gdLst/>
              <a:ahLst/>
              <a:cxnLst/>
              <a:rect l="l" t="t" r="r" b="b"/>
              <a:pathLst>
                <a:path w="182880" h="585077">
                  <a:moveTo>
                    <a:pt x="0" y="0"/>
                  </a:moveTo>
                  <a:lnTo>
                    <a:pt x="182880" y="0"/>
                  </a:lnTo>
                  <a:lnTo>
                    <a:pt x="182880" y="585077"/>
                  </a:lnTo>
                  <a:lnTo>
                    <a:pt x="0" y="585077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82880" cy="642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2717827" y="2677711"/>
            <a:ext cx="3355451" cy="3518167"/>
          </a:xfrm>
          <a:custGeom>
            <a:avLst/>
            <a:gdLst/>
            <a:ahLst/>
            <a:cxnLst/>
            <a:rect l="l" t="t" r="r" b="b"/>
            <a:pathLst>
              <a:path w="3355451" h="3518167">
                <a:moveTo>
                  <a:pt x="0" y="0"/>
                </a:moveTo>
                <a:lnTo>
                  <a:pt x="3355452" y="0"/>
                </a:lnTo>
                <a:lnTo>
                  <a:pt x="3355452" y="3518167"/>
                </a:lnTo>
                <a:lnTo>
                  <a:pt x="0" y="35181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1886998" y="2642464"/>
            <a:ext cx="3369132" cy="3343863"/>
          </a:xfrm>
          <a:custGeom>
            <a:avLst/>
            <a:gdLst/>
            <a:ahLst/>
            <a:cxnLst/>
            <a:rect l="l" t="t" r="r" b="b"/>
            <a:pathLst>
              <a:path w="3369132" h="3343863">
                <a:moveTo>
                  <a:pt x="0" y="0"/>
                </a:moveTo>
                <a:lnTo>
                  <a:pt x="3369131" y="0"/>
                </a:lnTo>
                <a:lnTo>
                  <a:pt x="3369131" y="3343864"/>
                </a:lnTo>
                <a:lnTo>
                  <a:pt x="0" y="3343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7600950" y="3600450"/>
            <a:ext cx="3086100" cy="2202317"/>
            <a:chOff x="0" y="0"/>
            <a:chExt cx="812800" cy="5800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580034"/>
            </a:xfrm>
            <a:custGeom>
              <a:avLst/>
              <a:gdLst/>
              <a:ahLst/>
              <a:cxnLst/>
              <a:rect l="l" t="t" r="r" b="b"/>
              <a:pathLst>
                <a:path w="812800" h="580034">
                  <a:moveTo>
                    <a:pt x="812800" y="29001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6834"/>
                  </a:lnTo>
                  <a:lnTo>
                    <a:pt x="406400" y="376834"/>
                  </a:lnTo>
                  <a:lnTo>
                    <a:pt x="406400" y="580034"/>
                  </a:lnTo>
                  <a:lnTo>
                    <a:pt x="812800" y="290017"/>
                  </a:lnTo>
                  <a:close/>
                </a:path>
              </a:pathLst>
            </a:custGeom>
            <a:solidFill>
              <a:srgbClr val="2A7AB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46050"/>
              <a:ext cx="711200" cy="230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615881" y="6395903"/>
            <a:ext cx="5985069" cy="2223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Income: 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Wages, dividends, rental income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Spending: 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Mortgage, car loan, groceries, holidays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228783"/>
            <a:ext cx="11994795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The government spend money on public services like health and education, so should </a:t>
            </a: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plan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their </a:t>
            </a: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expected revenue and expenditure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like a household would.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70113" y="6138728"/>
            <a:ext cx="6402901" cy="27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Revenue: 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Taxation, EU Grants, semi-state companies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Spending: 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Paying doctors, building hospitals, jobseekers allowance</a:t>
            </a:r>
          </a:p>
        </p:txBody>
      </p:sp>
      <p:sp>
        <p:nvSpPr>
          <p:cNvPr id="27" name="TextBox 27"/>
          <p:cNvSpPr txBox="1"/>
          <p:nvPr/>
        </p:nvSpPr>
        <p:spPr>
          <a:xfrm rot="-5400000">
            <a:off x="-2609010" y="4447346"/>
            <a:ext cx="6393645" cy="139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Household</a:t>
            </a:r>
          </a:p>
        </p:txBody>
      </p:sp>
      <p:sp>
        <p:nvSpPr>
          <p:cNvPr id="28" name="TextBox 28"/>
          <p:cNvSpPr txBox="1"/>
          <p:nvPr/>
        </p:nvSpPr>
        <p:spPr>
          <a:xfrm rot="5400000">
            <a:off x="14201541" y="4854463"/>
            <a:ext cx="6393645" cy="1250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38"/>
              </a:lnSpc>
            </a:pPr>
            <a:r>
              <a:rPr lang="en-US" sz="73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Government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D01535C3-B266-7A21-2FAD-6CB6EB8A6AAF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6382232" y="-56376"/>
            <a:ext cx="893192" cy="2170151"/>
            <a:chOff x="0" y="0"/>
            <a:chExt cx="1190923" cy="2893535"/>
          </a:xfrm>
        </p:grpSpPr>
        <p:grpSp>
          <p:nvGrpSpPr>
            <p:cNvPr id="3" name="Group 3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9" name="Freeform 9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678702" y="5143500"/>
            <a:ext cx="5609298" cy="3737195"/>
          </a:xfrm>
          <a:custGeom>
            <a:avLst/>
            <a:gdLst/>
            <a:ahLst/>
            <a:cxnLst/>
            <a:rect l="l" t="t" r="r" b="b"/>
            <a:pathLst>
              <a:path w="5609298" h="3737195">
                <a:moveTo>
                  <a:pt x="0" y="0"/>
                </a:moveTo>
                <a:lnTo>
                  <a:pt x="5609298" y="0"/>
                </a:lnTo>
                <a:lnTo>
                  <a:pt x="5609298" y="3737195"/>
                </a:lnTo>
                <a:lnTo>
                  <a:pt x="0" y="37371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028700" y="2920069"/>
            <a:ext cx="11843289" cy="518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Corporation Tax 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collected from the profits of large multinational companies such as Apple, Google and Pfizer </a:t>
            </a: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has more than doubled between 2021 and 2025</a:t>
            </a: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, rising from €15.3 billion to €32.9 billion.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Therefore the government will take in more revenue than it will spend,</a:t>
            </a:r>
            <a:r>
              <a:rPr lang="en-US" sz="3399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so must decide what to do with it - to spend it , save it, or pay off some of our  national debt.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4485170" y="2580322"/>
            <a:ext cx="2001543" cy="2541641"/>
          </a:xfrm>
          <a:custGeom>
            <a:avLst/>
            <a:gdLst/>
            <a:ahLst/>
            <a:cxnLst/>
            <a:rect l="l" t="t" r="r" b="b"/>
            <a:pathLst>
              <a:path w="2001543" h="2541641">
                <a:moveTo>
                  <a:pt x="0" y="0"/>
                </a:moveTo>
                <a:lnTo>
                  <a:pt x="2001543" y="0"/>
                </a:lnTo>
                <a:lnTo>
                  <a:pt x="2001543" y="2541642"/>
                </a:lnTo>
                <a:lnTo>
                  <a:pt x="0" y="25416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028700" y="854764"/>
            <a:ext cx="16009683" cy="139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Introduction Activity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F7159E9C-03D7-AE86-B6D1-8AA30F57FEF7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14110" y="1028700"/>
            <a:ext cx="13245190" cy="7897330"/>
            <a:chOff x="0" y="0"/>
            <a:chExt cx="4282327" cy="2553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82327" cy="2553301"/>
            </a:xfrm>
            <a:custGeom>
              <a:avLst/>
              <a:gdLst/>
              <a:ahLst/>
              <a:cxnLst/>
              <a:rect l="l" t="t" r="r" b="b"/>
              <a:pathLst>
                <a:path w="4282327" h="2553301">
                  <a:moveTo>
                    <a:pt x="26303" y="0"/>
                  </a:moveTo>
                  <a:lnTo>
                    <a:pt x="4256024" y="0"/>
                  </a:lnTo>
                  <a:cubicBezTo>
                    <a:pt x="4270551" y="0"/>
                    <a:pt x="4282327" y="11776"/>
                    <a:pt x="4282327" y="26303"/>
                  </a:cubicBezTo>
                  <a:lnTo>
                    <a:pt x="4282327" y="2526998"/>
                  </a:lnTo>
                  <a:cubicBezTo>
                    <a:pt x="4282327" y="2533974"/>
                    <a:pt x="4279556" y="2540664"/>
                    <a:pt x="4274623" y="2545597"/>
                  </a:cubicBezTo>
                  <a:cubicBezTo>
                    <a:pt x="4269690" y="2550529"/>
                    <a:pt x="4263000" y="2553301"/>
                    <a:pt x="4256024" y="2553301"/>
                  </a:cubicBezTo>
                  <a:lnTo>
                    <a:pt x="26303" y="2553301"/>
                  </a:lnTo>
                  <a:cubicBezTo>
                    <a:pt x="19327" y="2553301"/>
                    <a:pt x="12637" y="2550529"/>
                    <a:pt x="7704" y="2545597"/>
                  </a:cubicBezTo>
                  <a:cubicBezTo>
                    <a:pt x="2771" y="2540664"/>
                    <a:pt x="0" y="2533974"/>
                    <a:pt x="0" y="2526998"/>
                  </a:cubicBezTo>
                  <a:lnTo>
                    <a:pt x="0" y="26303"/>
                  </a:lnTo>
                  <a:cubicBezTo>
                    <a:pt x="0" y="19327"/>
                    <a:pt x="2771" y="12637"/>
                    <a:pt x="7704" y="7704"/>
                  </a:cubicBezTo>
                  <a:cubicBezTo>
                    <a:pt x="12637" y="2771"/>
                    <a:pt x="19327" y="0"/>
                    <a:pt x="26303" y="0"/>
                  </a:cubicBezTo>
                  <a:close/>
                </a:path>
              </a:pathLst>
            </a:custGeom>
            <a:solidFill>
              <a:srgbClr val="F4F6F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82327" cy="2610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7638" y="4527071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1" y="0"/>
                </a:lnTo>
                <a:lnTo>
                  <a:pt x="2813921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476866" y="1298575"/>
            <a:ext cx="12126295" cy="689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1"/>
              </a:lnSpc>
            </a:pP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Class Activity - Introduction Ch30</a:t>
            </a:r>
          </a:p>
          <a:p>
            <a:pPr algn="l">
              <a:lnSpc>
                <a:spcPts val="4231"/>
              </a:lnSpc>
            </a:pPr>
            <a:endParaRPr lang="en-US" sz="2418" b="1">
              <a:solidFill>
                <a:srgbClr val="203D48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l">
              <a:lnSpc>
                <a:spcPts val="4231"/>
              </a:lnSpc>
            </a:pP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2418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a) Suggest how the government could use this extra revenue to:</a:t>
            </a:r>
          </a:p>
          <a:p>
            <a:pPr marL="522046" lvl="1" indent="-261023" algn="l">
              <a:lnSpc>
                <a:spcPts val="4231"/>
              </a:lnSpc>
              <a:buAutoNum type="arabicPeriod"/>
            </a:pP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Help with homeless crisis</a:t>
            </a:r>
          </a:p>
          <a:p>
            <a:pPr marL="522046" lvl="1" indent="-261023" algn="l">
              <a:lnSpc>
                <a:spcPts val="4231"/>
              </a:lnSpc>
              <a:buAutoNum type="arabicPeriod"/>
            </a:pP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Improve our health system</a:t>
            </a:r>
          </a:p>
          <a:p>
            <a:pPr marL="522046" lvl="1" indent="-261023" algn="l">
              <a:lnSpc>
                <a:spcPts val="4231"/>
              </a:lnSpc>
              <a:buAutoNum type="arabicPeriod"/>
            </a:pP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Increase the number of children playing sports</a:t>
            </a:r>
          </a:p>
          <a:p>
            <a:pPr marL="522046" lvl="1" indent="-261023" algn="l">
              <a:lnSpc>
                <a:spcPts val="4231"/>
              </a:lnSpc>
              <a:buAutoNum type="arabicPeriod"/>
            </a:pP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Make it easier for people to travel without driving petrol or diesel cars</a:t>
            </a:r>
          </a:p>
          <a:p>
            <a:pPr algn="l">
              <a:lnSpc>
                <a:spcPts val="4231"/>
              </a:lnSpc>
            </a:pPr>
            <a:endParaRPr lang="en-US" sz="2418" b="1">
              <a:solidFill>
                <a:srgbClr val="203D48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l">
              <a:lnSpc>
                <a:spcPts val="4231"/>
              </a:lnSpc>
            </a:pPr>
            <a:r>
              <a:rPr lang="en-US" sz="2418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b) Do you think the government should </a:t>
            </a: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save some extra money</a:t>
            </a:r>
            <a:r>
              <a:rPr lang="en-US" sz="2418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for the future? </a:t>
            </a: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Why</a:t>
            </a:r>
            <a:r>
              <a:rPr lang="en-US" sz="2418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?</a:t>
            </a:r>
          </a:p>
          <a:p>
            <a:pPr algn="l">
              <a:lnSpc>
                <a:spcPts val="4231"/>
              </a:lnSpc>
            </a:pPr>
            <a:endParaRPr lang="en-US" sz="2418">
              <a:solidFill>
                <a:srgbClr val="203D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231"/>
              </a:lnSpc>
            </a:pPr>
            <a:r>
              <a:rPr lang="en-US" sz="2418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c) Why might it be </a:t>
            </a: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risky</a:t>
            </a:r>
            <a:r>
              <a:rPr lang="en-US" sz="2418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if the government </a:t>
            </a:r>
            <a:r>
              <a:rPr lang="en-US" sz="2418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depends too heavily on Corporation Tax from foreign companies like Apple and Google?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1565" y="1355725"/>
            <a:ext cx="2729994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</a:t>
            </a:r>
          </a:p>
        </p:txBody>
      </p:sp>
      <p:grpSp>
        <p:nvGrpSpPr>
          <p:cNvPr id="8" name="Group 8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CFBFBE42-F0AA-5934-BB36-727B091DC8C8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942975" y="1960053"/>
            <a:ext cx="15594523" cy="1968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3"/>
              </a:lnSpc>
            </a:pPr>
            <a:r>
              <a:rPr lang="en-US" sz="3399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This is the Irish government’s annual financial plan for the year ahead, which is presented by the Minister for Finance and the Minister for Public Expenditure each year setting out: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2975" y="687531"/>
            <a:ext cx="16009683" cy="127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78"/>
              </a:lnSpc>
            </a:pPr>
            <a:r>
              <a:rPr lang="en-US" sz="74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Ireland’s National Budget</a:t>
            </a:r>
          </a:p>
        </p:txBody>
      </p:sp>
      <p:grpSp>
        <p:nvGrpSpPr>
          <p:cNvPr id="5" name="Group 5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6" name="Group 6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2" name="Freeform 12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52941" y="4436380"/>
            <a:ext cx="15189752" cy="455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dirty="0">
                <a:solidFill>
                  <a:srgbClr val="049F8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Government Revenue</a:t>
            </a:r>
            <a:r>
              <a:rPr lang="en-US" sz="4300" dirty="0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: All money received by the government e.g. revenue received from PAYE or VAT</a:t>
            </a:r>
          </a:p>
          <a:p>
            <a:pPr algn="l">
              <a:lnSpc>
                <a:spcPts val="6020"/>
              </a:lnSpc>
            </a:pPr>
            <a:endParaRPr lang="en-US" sz="4300" dirty="0">
              <a:solidFill>
                <a:srgbClr val="203D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l">
              <a:lnSpc>
                <a:spcPts val="5880"/>
              </a:lnSpc>
            </a:pPr>
            <a:r>
              <a:rPr lang="en-US" sz="4200" dirty="0">
                <a:solidFill>
                  <a:srgbClr val="F3220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Government Expenditure</a:t>
            </a:r>
            <a:r>
              <a:rPr lang="en-US" sz="4200" dirty="0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: All money spent by the government e.g. money used to build a new children’s hospital or increase teachers’ salaries </a:t>
            </a:r>
          </a:p>
        </p:txBody>
      </p: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3D397BA6-87E5-0B0E-511A-9F7E05AF5D2E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9" name="Group 9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2141063"/>
            <a:ext cx="15003424" cy="5900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There are two main types of government revenue:</a:t>
            </a:r>
          </a:p>
          <a:p>
            <a:pPr algn="l">
              <a:lnSpc>
                <a:spcPts val="4480"/>
              </a:lnSpc>
            </a:pPr>
            <a:endParaRPr lang="en-US" sz="3200" b="1">
              <a:solidFill>
                <a:srgbClr val="203C48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B2FF"/>
                </a:solidFill>
                <a:latin typeface="Garet Bold"/>
                <a:ea typeface="Garet Bold"/>
                <a:cs typeface="Garet Bold"/>
                <a:sym typeface="Garet Bold"/>
              </a:rPr>
              <a:t>Current revenue</a:t>
            </a:r>
            <a:r>
              <a:rPr lang="en-US" sz="48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 – recurring</a:t>
            </a:r>
            <a:r>
              <a:rPr lang="en-US" sz="48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48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income</a:t>
            </a:r>
            <a:r>
              <a:rPr lang="en-US" sz="48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that continues to be earned over time </a:t>
            </a:r>
          </a:p>
          <a:p>
            <a:pPr algn="l">
              <a:lnSpc>
                <a:spcPts val="6719"/>
              </a:lnSpc>
            </a:pPr>
            <a:endParaRPr lang="en-US" sz="48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DB543E"/>
                </a:solidFill>
                <a:latin typeface="Garet Bold"/>
                <a:ea typeface="Garet Bold"/>
                <a:cs typeface="Garet Bold"/>
                <a:sym typeface="Garet Bold"/>
              </a:rPr>
              <a:t>Capital revenue</a:t>
            </a:r>
            <a:r>
              <a:rPr lang="en-US" sz="48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 – non-recurring income </a:t>
            </a:r>
            <a:r>
              <a:rPr lang="en-US" sz="48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often received as a one-off</a:t>
            </a:r>
          </a:p>
          <a:p>
            <a:pPr algn="l">
              <a:lnSpc>
                <a:spcPts val="4480"/>
              </a:lnSpc>
            </a:pPr>
            <a:endParaRPr lang="en-US" sz="48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535131"/>
            <a:ext cx="16009683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Types of Government Revenue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C4F6C4-A26F-467D-F0A0-3E9D09DF4ABB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9" name="Group 9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2684" y="1957003"/>
            <a:ext cx="4903994" cy="6859087"/>
            <a:chOff x="0" y="0"/>
            <a:chExt cx="1291587" cy="18065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91587" cy="1806509"/>
            </a:xfrm>
            <a:custGeom>
              <a:avLst/>
              <a:gdLst/>
              <a:ahLst/>
              <a:cxnLst/>
              <a:rect l="l" t="t" r="r" b="b"/>
              <a:pathLst>
                <a:path w="1291587" h="1806509">
                  <a:moveTo>
                    <a:pt x="3157" y="0"/>
                  </a:moveTo>
                  <a:lnTo>
                    <a:pt x="1288429" y="0"/>
                  </a:lnTo>
                  <a:cubicBezTo>
                    <a:pt x="1290173" y="0"/>
                    <a:pt x="1291587" y="1414"/>
                    <a:pt x="1291587" y="3157"/>
                  </a:cubicBezTo>
                  <a:lnTo>
                    <a:pt x="1291587" y="1803351"/>
                  </a:lnTo>
                  <a:cubicBezTo>
                    <a:pt x="1291587" y="1805095"/>
                    <a:pt x="1290173" y="1806509"/>
                    <a:pt x="1288429" y="1806509"/>
                  </a:cubicBezTo>
                  <a:lnTo>
                    <a:pt x="3157" y="1806509"/>
                  </a:lnTo>
                  <a:cubicBezTo>
                    <a:pt x="1414" y="1806509"/>
                    <a:pt x="0" y="1805095"/>
                    <a:pt x="0" y="1803351"/>
                  </a:cubicBezTo>
                  <a:lnTo>
                    <a:pt x="0" y="3157"/>
                  </a:lnTo>
                  <a:cubicBezTo>
                    <a:pt x="0" y="1414"/>
                    <a:pt x="1414" y="0"/>
                    <a:pt x="315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03D4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291587" cy="1863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693853" y="1957003"/>
            <a:ext cx="4903994" cy="6859087"/>
            <a:chOff x="0" y="0"/>
            <a:chExt cx="1291587" cy="180650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91587" cy="1806509"/>
            </a:xfrm>
            <a:custGeom>
              <a:avLst/>
              <a:gdLst/>
              <a:ahLst/>
              <a:cxnLst/>
              <a:rect l="l" t="t" r="r" b="b"/>
              <a:pathLst>
                <a:path w="1291587" h="1806509">
                  <a:moveTo>
                    <a:pt x="3157" y="0"/>
                  </a:moveTo>
                  <a:lnTo>
                    <a:pt x="1288429" y="0"/>
                  </a:lnTo>
                  <a:cubicBezTo>
                    <a:pt x="1290173" y="0"/>
                    <a:pt x="1291587" y="1414"/>
                    <a:pt x="1291587" y="3157"/>
                  </a:cubicBezTo>
                  <a:lnTo>
                    <a:pt x="1291587" y="1803351"/>
                  </a:lnTo>
                  <a:cubicBezTo>
                    <a:pt x="1291587" y="1805095"/>
                    <a:pt x="1290173" y="1806509"/>
                    <a:pt x="1288429" y="1806509"/>
                  </a:cubicBezTo>
                  <a:lnTo>
                    <a:pt x="3157" y="1806509"/>
                  </a:lnTo>
                  <a:cubicBezTo>
                    <a:pt x="1414" y="1806509"/>
                    <a:pt x="0" y="1805095"/>
                    <a:pt x="0" y="1803351"/>
                  </a:cubicBezTo>
                  <a:lnTo>
                    <a:pt x="0" y="3157"/>
                  </a:lnTo>
                  <a:cubicBezTo>
                    <a:pt x="0" y="1414"/>
                    <a:pt x="1414" y="0"/>
                    <a:pt x="315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03D4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291587" cy="1863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731322" y="1957003"/>
            <a:ext cx="4903994" cy="6859087"/>
            <a:chOff x="0" y="0"/>
            <a:chExt cx="1291587" cy="180650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91587" cy="1806509"/>
            </a:xfrm>
            <a:custGeom>
              <a:avLst/>
              <a:gdLst/>
              <a:ahLst/>
              <a:cxnLst/>
              <a:rect l="l" t="t" r="r" b="b"/>
              <a:pathLst>
                <a:path w="1291587" h="1806509">
                  <a:moveTo>
                    <a:pt x="3157" y="0"/>
                  </a:moveTo>
                  <a:lnTo>
                    <a:pt x="1288429" y="0"/>
                  </a:lnTo>
                  <a:cubicBezTo>
                    <a:pt x="1290173" y="0"/>
                    <a:pt x="1291587" y="1414"/>
                    <a:pt x="1291587" y="3157"/>
                  </a:cubicBezTo>
                  <a:lnTo>
                    <a:pt x="1291587" y="1803351"/>
                  </a:lnTo>
                  <a:cubicBezTo>
                    <a:pt x="1291587" y="1805095"/>
                    <a:pt x="1290173" y="1806509"/>
                    <a:pt x="1288429" y="1806509"/>
                  </a:cubicBezTo>
                  <a:lnTo>
                    <a:pt x="3157" y="1806509"/>
                  </a:lnTo>
                  <a:cubicBezTo>
                    <a:pt x="1414" y="1806509"/>
                    <a:pt x="0" y="1805095"/>
                    <a:pt x="0" y="1803351"/>
                  </a:cubicBezTo>
                  <a:lnTo>
                    <a:pt x="0" y="3157"/>
                  </a:lnTo>
                  <a:cubicBezTo>
                    <a:pt x="0" y="1414"/>
                    <a:pt x="1414" y="0"/>
                    <a:pt x="315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03D4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1291587" cy="1863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2048825" y="4705552"/>
            <a:ext cx="2025584" cy="2059281"/>
          </a:xfrm>
          <a:custGeom>
            <a:avLst/>
            <a:gdLst/>
            <a:ahLst/>
            <a:cxnLst/>
            <a:rect l="l" t="t" r="r" b="b"/>
            <a:pathLst>
              <a:path w="2025584" h="2059281">
                <a:moveTo>
                  <a:pt x="0" y="0"/>
                </a:moveTo>
                <a:lnTo>
                  <a:pt x="2025583" y="0"/>
                </a:lnTo>
                <a:lnTo>
                  <a:pt x="2025583" y="2059281"/>
                </a:lnTo>
                <a:lnTo>
                  <a:pt x="0" y="20592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8162985" y="4505527"/>
            <a:ext cx="1741113" cy="2364475"/>
          </a:xfrm>
          <a:custGeom>
            <a:avLst/>
            <a:gdLst/>
            <a:ahLst/>
            <a:cxnLst/>
            <a:rect l="l" t="t" r="r" b="b"/>
            <a:pathLst>
              <a:path w="1741113" h="2364475">
                <a:moveTo>
                  <a:pt x="0" y="0"/>
                </a:moveTo>
                <a:lnTo>
                  <a:pt x="1741113" y="0"/>
                </a:lnTo>
                <a:lnTo>
                  <a:pt x="1741113" y="2364475"/>
                </a:lnTo>
                <a:lnTo>
                  <a:pt x="0" y="2364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3949528" y="5229225"/>
            <a:ext cx="2510646" cy="2287826"/>
          </a:xfrm>
          <a:custGeom>
            <a:avLst/>
            <a:gdLst/>
            <a:ahLst/>
            <a:cxnLst/>
            <a:rect l="l" t="t" r="r" b="b"/>
            <a:pathLst>
              <a:path w="2510646" h="2287826">
                <a:moveTo>
                  <a:pt x="0" y="0"/>
                </a:moveTo>
                <a:lnTo>
                  <a:pt x="2510646" y="0"/>
                </a:lnTo>
                <a:lnTo>
                  <a:pt x="2510646" y="2287826"/>
                </a:lnTo>
                <a:lnTo>
                  <a:pt x="0" y="22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09145" y="372678"/>
            <a:ext cx="16009683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Types of Current Revenue (recurring)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1765" y="3060798"/>
            <a:ext cx="4065833" cy="144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ey collected through tax from people and businesses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1765" y="2189786"/>
            <a:ext cx="4065833" cy="730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4"/>
              </a:lnSpc>
              <a:spcBef>
                <a:spcPct val="0"/>
              </a:spcBef>
            </a:pPr>
            <a:r>
              <a:rPr lang="en-US" sz="4245">
                <a:solidFill>
                  <a:srgbClr val="00B2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TAXATION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8700" y="7215072"/>
            <a:ext cx="4065833" cy="95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Examples: PAYE,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VAT, Corporation Tax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32616" y="3142402"/>
            <a:ext cx="4065833" cy="95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yments made for public services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32616" y="2261859"/>
            <a:ext cx="4065833" cy="605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4"/>
              </a:lnSpc>
              <a:spcBef>
                <a:spcPct val="0"/>
              </a:spcBef>
            </a:pPr>
            <a:r>
              <a:rPr lang="en-US" sz="3545">
                <a:solidFill>
                  <a:srgbClr val="00B2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FEES &amp; CHARGES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89551" y="7133803"/>
            <a:ext cx="4065833" cy="95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Examples: Pass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port fees, driving test fees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171935" y="3698770"/>
            <a:ext cx="4065833" cy="144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rofits from government-owned companies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171935" y="2187115"/>
            <a:ext cx="4065833" cy="148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4"/>
              </a:lnSpc>
              <a:spcBef>
                <a:spcPct val="0"/>
              </a:spcBef>
            </a:pPr>
            <a:r>
              <a:rPr lang="en-US" sz="4245">
                <a:solidFill>
                  <a:srgbClr val="00B2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STATE COMPANIES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131372" y="7665974"/>
            <a:ext cx="4065833" cy="95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Examples: Profit from ESB,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An Post, Irish Rail</a:t>
            </a: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0A6D29BE-66AC-683A-6E0B-DAC7DDA0B203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9" name="Group 9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2684" y="1957003"/>
            <a:ext cx="4903994" cy="6859087"/>
            <a:chOff x="0" y="0"/>
            <a:chExt cx="1291587" cy="18065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91587" cy="1806509"/>
            </a:xfrm>
            <a:custGeom>
              <a:avLst/>
              <a:gdLst/>
              <a:ahLst/>
              <a:cxnLst/>
              <a:rect l="l" t="t" r="r" b="b"/>
              <a:pathLst>
                <a:path w="1291587" h="1806509">
                  <a:moveTo>
                    <a:pt x="3157" y="0"/>
                  </a:moveTo>
                  <a:lnTo>
                    <a:pt x="1288429" y="0"/>
                  </a:lnTo>
                  <a:cubicBezTo>
                    <a:pt x="1290173" y="0"/>
                    <a:pt x="1291587" y="1414"/>
                    <a:pt x="1291587" y="3157"/>
                  </a:cubicBezTo>
                  <a:lnTo>
                    <a:pt x="1291587" y="1803351"/>
                  </a:lnTo>
                  <a:cubicBezTo>
                    <a:pt x="1291587" y="1805095"/>
                    <a:pt x="1290173" y="1806509"/>
                    <a:pt x="1288429" y="1806509"/>
                  </a:cubicBezTo>
                  <a:lnTo>
                    <a:pt x="3157" y="1806509"/>
                  </a:lnTo>
                  <a:cubicBezTo>
                    <a:pt x="1414" y="1806509"/>
                    <a:pt x="0" y="1805095"/>
                    <a:pt x="0" y="1803351"/>
                  </a:cubicBezTo>
                  <a:lnTo>
                    <a:pt x="0" y="3157"/>
                  </a:lnTo>
                  <a:cubicBezTo>
                    <a:pt x="0" y="1414"/>
                    <a:pt x="1414" y="0"/>
                    <a:pt x="315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03D4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291587" cy="1863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693853" y="1957003"/>
            <a:ext cx="4903994" cy="6859087"/>
            <a:chOff x="0" y="0"/>
            <a:chExt cx="1291587" cy="180650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91587" cy="1806509"/>
            </a:xfrm>
            <a:custGeom>
              <a:avLst/>
              <a:gdLst/>
              <a:ahLst/>
              <a:cxnLst/>
              <a:rect l="l" t="t" r="r" b="b"/>
              <a:pathLst>
                <a:path w="1291587" h="1806509">
                  <a:moveTo>
                    <a:pt x="3157" y="0"/>
                  </a:moveTo>
                  <a:lnTo>
                    <a:pt x="1288429" y="0"/>
                  </a:lnTo>
                  <a:cubicBezTo>
                    <a:pt x="1290173" y="0"/>
                    <a:pt x="1291587" y="1414"/>
                    <a:pt x="1291587" y="3157"/>
                  </a:cubicBezTo>
                  <a:lnTo>
                    <a:pt x="1291587" y="1803351"/>
                  </a:lnTo>
                  <a:cubicBezTo>
                    <a:pt x="1291587" y="1805095"/>
                    <a:pt x="1290173" y="1806509"/>
                    <a:pt x="1288429" y="1806509"/>
                  </a:cubicBezTo>
                  <a:lnTo>
                    <a:pt x="3157" y="1806509"/>
                  </a:lnTo>
                  <a:cubicBezTo>
                    <a:pt x="1414" y="1806509"/>
                    <a:pt x="0" y="1805095"/>
                    <a:pt x="0" y="1803351"/>
                  </a:cubicBezTo>
                  <a:lnTo>
                    <a:pt x="0" y="3157"/>
                  </a:lnTo>
                  <a:cubicBezTo>
                    <a:pt x="0" y="1414"/>
                    <a:pt x="1414" y="0"/>
                    <a:pt x="315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03D4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291587" cy="1863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731322" y="1957003"/>
            <a:ext cx="4903994" cy="6859087"/>
            <a:chOff x="0" y="0"/>
            <a:chExt cx="1291587" cy="180650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91587" cy="1806509"/>
            </a:xfrm>
            <a:custGeom>
              <a:avLst/>
              <a:gdLst/>
              <a:ahLst/>
              <a:cxnLst/>
              <a:rect l="l" t="t" r="r" b="b"/>
              <a:pathLst>
                <a:path w="1291587" h="1806509">
                  <a:moveTo>
                    <a:pt x="3157" y="0"/>
                  </a:moveTo>
                  <a:lnTo>
                    <a:pt x="1288429" y="0"/>
                  </a:lnTo>
                  <a:cubicBezTo>
                    <a:pt x="1290173" y="0"/>
                    <a:pt x="1291587" y="1414"/>
                    <a:pt x="1291587" y="3157"/>
                  </a:cubicBezTo>
                  <a:lnTo>
                    <a:pt x="1291587" y="1803351"/>
                  </a:lnTo>
                  <a:cubicBezTo>
                    <a:pt x="1291587" y="1805095"/>
                    <a:pt x="1290173" y="1806509"/>
                    <a:pt x="1288429" y="1806509"/>
                  </a:cubicBezTo>
                  <a:lnTo>
                    <a:pt x="3157" y="1806509"/>
                  </a:lnTo>
                  <a:cubicBezTo>
                    <a:pt x="1414" y="1806509"/>
                    <a:pt x="0" y="1805095"/>
                    <a:pt x="0" y="1803351"/>
                  </a:cubicBezTo>
                  <a:lnTo>
                    <a:pt x="0" y="3157"/>
                  </a:lnTo>
                  <a:cubicBezTo>
                    <a:pt x="0" y="1414"/>
                    <a:pt x="1414" y="0"/>
                    <a:pt x="315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03D4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1291587" cy="1863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4001762" y="5572028"/>
            <a:ext cx="2325052" cy="1700195"/>
          </a:xfrm>
          <a:custGeom>
            <a:avLst/>
            <a:gdLst/>
            <a:ahLst/>
            <a:cxnLst/>
            <a:rect l="l" t="t" r="r" b="b"/>
            <a:pathLst>
              <a:path w="2325052" h="1700195">
                <a:moveTo>
                  <a:pt x="0" y="0"/>
                </a:moveTo>
                <a:lnTo>
                  <a:pt x="2325053" y="0"/>
                </a:lnTo>
                <a:lnTo>
                  <a:pt x="2325053" y="1700194"/>
                </a:lnTo>
                <a:lnTo>
                  <a:pt x="0" y="1700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8242075" y="5305627"/>
            <a:ext cx="1807549" cy="1814353"/>
          </a:xfrm>
          <a:custGeom>
            <a:avLst/>
            <a:gdLst/>
            <a:ahLst/>
            <a:cxnLst/>
            <a:rect l="l" t="t" r="r" b="b"/>
            <a:pathLst>
              <a:path w="1807549" h="1814353">
                <a:moveTo>
                  <a:pt x="0" y="0"/>
                </a:moveTo>
                <a:lnTo>
                  <a:pt x="1807550" y="0"/>
                </a:lnTo>
                <a:lnTo>
                  <a:pt x="1807550" y="1814353"/>
                </a:lnTo>
                <a:lnTo>
                  <a:pt x="0" y="18143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396851" y="4449710"/>
            <a:ext cx="3329531" cy="2209598"/>
          </a:xfrm>
          <a:custGeom>
            <a:avLst/>
            <a:gdLst/>
            <a:ahLst/>
            <a:cxnLst/>
            <a:rect l="l" t="t" r="r" b="b"/>
            <a:pathLst>
              <a:path w="3329531" h="2209598">
                <a:moveTo>
                  <a:pt x="0" y="0"/>
                </a:moveTo>
                <a:lnTo>
                  <a:pt x="3329531" y="0"/>
                </a:lnTo>
                <a:lnTo>
                  <a:pt x="3329531" y="2209598"/>
                </a:lnTo>
                <a:lnTo>
                  <a:pt x="0" y="22095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09145" y="382203"/>
            <a:ext cx="1600968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Types of Capital Revenue (non-recurring)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1765" y="3060798"/>
            <a:ext cx="4065833" cy="95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EU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funding that does not have to be repaid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1765" y="2189786"/>
            <a:ext cx="4065833" cy="730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4"/>
              </a:lnSpc>
              <a:spcBef>
                <a:spcPct val="0"/>
              </a:spcBef>
            </a:pPr>
            <a:r>
              <a:rPr lang="en-US" sz="4245">
                <a:solidFill>
                  <a:srgbClr val="DB54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EU GRANTS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8700" y="7215072"/>
            <a:ext cx="4065833" cy="144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Example: EU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Grants received for a new motorway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32616" y="3060798"/>
            <a:ext cx="4065833" cy="19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 dirty="0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Mone</a:t>
            </a:r>
            <a:r>
              <a:rPr lang="en-US" sz="2745" b="1" dirty="0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 borrowed from the EU, banks or investors that must be repaid with interest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973775" y="2293539"/>
            <a:ext cx="4340449" cy="544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  <a:spcBef>
                <a:spcPct val="0"/>
              </a:spcBef>
            </a:pPr>
            <a:r>
              <a:rPr lang="en-US" sz="3145" dirty="0">
                <a:solidFill>
                  <a:srgbClr val="DB54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LONG TERM LOANS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981070" y="7469426"/>
            <a:ext cx="4217378" cy="84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4"/>
              </a:lnSpc>
              <a:spcBef>
                <a:spcPct val="0"/>
              </a:spcBef>
            </a:pPr>
            <a:r>
              <a:rPr lang="en-US" sz="24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Examples: EU Loans, selling government bonds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171935" y="3698770"/>
            <a:ext cx="4065833" cy="144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4"/>
              </a:lnSpc>
              <a:spcBef>
                <a:spcPct val="0"/>
              </a:spcBef>
            </a:pPr>
            <a:r>
              <a:rPr lang="en-US" sz="27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Sell</a:t>
            </a:r>
            <a:r>
              <a:rPr lang="en-US" sz="27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ing government owned land, buildings, or assets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171935" y="2187115"/>
            <a:ext cx="4065833" cy="148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4"/>
              </a:lnSpc>
              <a:spcBef>
                <a:spcPct val="0"/>
              </a:spcBef>
            </a:pPr>
            <a:r>
              <a:rPr lang="en-US" sz="4245">
                <a:solidFill>
                  <a:srgbClr val="DB54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SALE OF STATE ASSETS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131372" y="7675499"/>
            <a:ext cx="4065833" cy="84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4"/>
              </a:lnSpc>
              <a:spcBef>
                <a:spcPct val="0"/>
              </a:spcBef>
            </a:pPr>
            <a:r>
              <a:rPr lang="en-US" sz="2445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Example: Selling government owned land</a:t>
            </a: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4E390694-38C1-AB5B-7397-1D199C16ED42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6113" y="2960453"/>
            <a:ext cx="16033187" cy="5890713"/>
            <a:chOff x="0" y="0"/>
            <a:chExt cx="5183720" cy="1904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83720" cy="1904538"/>
            </a:xfrm>
            <a:custGeom>
              <a:avLst/>
              <a:gdLst/>
              <a:ahLst/>
              <a:cxnLst/>
              <a:rect l="l" t="t" r="r" b="b"/>
              <a:pathLst>
                <a:path w="5183720" h="1904538">
                  <a:moveTo>
                    <a:pt x="21729" y="0"/>
                  </a:moveTo>
                  <a:lnTo>
                    <a:pt x="5161991" y="0"/>
                  </a:lnTo>
                  <a:cubicBezTo>
                    <a:pt x="5173991" y="0"/>
                    <a:pt x="5183720" y="9728"/>
                    <a:pt x="5183720" y="21729"/>
                  </a:cubicBezTo>
                  <a:lnTo>
                    <a:pt x="5183720" y="1882809"/>
                  </a:lnTo>
                  <a:cubicBezTo>
                    <a:pt x="5183720" y="1894809"/>
                    <a:pt x="5173991" y="1904538"/>
                    <a:pt x="5161991" y="1904538"/>
                  </a:cubicBezTo>
                  <a:lnTo>
                    <a:pt x="21729" y="1904538"/>
                  </a:lnTo>
                  <a:cubicBezTo>
                    <a:pt x="9728" y="1904538"/>
                    <a:pt x="0" y="1894809"/>
                    <a:pt x="0" y="1882809"/>
                  </a:cubicBezTo>
                  <a:lnTo>
                    <a:pt x="0" y="21729"/>
                  </a:lnTo>
                  <a:cubicBezTo>
                    <a:pt x="0" y="9728"/>
                    <a:pt x="9728" y="0"/>
                    <a:pt x="21729" y="0"/>
                  </a:cubicBezTo>
                  <a:close/>
                </a:path>
              </a:pathLst>
            </a:custGeom>
            <a:solidFill>
              <a:srgbClr val="F4F6F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183720" cy="1961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62945" y="291666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1" y="0"/>
                </a:lnTo>
                <a:lnTo>
                  <a:pt x="2813921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9672742" y="3125442"/>
            <a:ext cx="7586558" cy="5461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81"/>
              </a:lnSpc>
            </a:pP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(a) </a:t>
            </a: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What is the largest source of revenue for the government in 2026?</a:t>
            </a:r>
          </a:p>
          <a:p>
            <a:pPr algn="l">
              <a:lnSpc>
                <a:spcPts val="3881"/>
              </a:lnSpc>
            </a:pP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    </a:t>
            </a: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               </a:t>
            </a:r>
          </a:p>
          <a:p>
            <a:pPr algn="l">
              <a:lnSpc>
                <a:spcPts val="3881"/>
              </a:lnSpc>
            </a:pP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(b) </a:t>
            </a:r>
            <a:r>
              <a:rPr lang="en-US" sz="2218" i="1" dirty="0">
                <a:solidFill>
                  <a:srgbClr val="203D48"/>
                </a:solidFill>
                <a:latin typeface="Garet Italics"/>
                <a:ea typeface="Garet Italics"/>
                <a:cs typeface="Garet Italics"/>
                <a:sym typeface="Garet Italics"/>
              </a:rPr>
              <a:t>By adding up the figures in the graph, we can calculate that the total planned revenue is €105bn for the government in 2026. </a:t>
            </a:r>
          </a:p>
          <a:p>
            <a:pPr algn="l">
              <a:lnSpc>
                <a:spcPts val="3881"/>
              </a:lnSpc>
            </a:pP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Calculate the percentage of total revenue that VAT makes up</a:t>
            </a:r>
          </a:p>
          <a:p>
            <a:pPr algn="l">
              <a:lnSpc>
                <a:spcPts val="3881"/>
              </a:lnSpc>
            </a:pPr>
            <a:endParaRPr lang="en-US" sz="2218" dirty="0">
              <a:solidFill>
                <a:srgbClr val="203D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881"/>
              </a:lnSpc>
            </a:pP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Hint: Divide VAT by the total revenue figure and multiply the answer by 100 to find the percentage</a:t>
            </a:r>
          </a:p>
        </p:txBody>
      </p:sp>
      <p:grpSp>
        <p:nvGrpSpPr>
          <p:cNvPr id="7" name="Group 7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477398" y="3580484"/>
            <a:ext cx="7765308" cy="4650652"/>
          </a:xfrm>
          <a:custGeom>
            <a:avLst/>
            <a:gdLst/>
            <a:ahLst/>
            <a:cxnLst/>
            <a:rect l="l" t="t" r="r" b="b"/>
            <a:pathLst>
              <a:path w="7765308" h="4650652">
                <a:moveTo>
                  <a:pt x="0" y="0"/>
                </a:moveTo>
                <a:lnTo>
                  <a:pt x="7765308" y="0"/>
                </a:lnTo>
                <a:lnTo>
                  <a:pt x="7765308" y="4650651"/>
                </a:lnTo>
                <a:lnTo>
                  <a:pt x="0" y="465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7513" y="1016791"/>
            <a:ext cx="1882375" cy="144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758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 30.1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08048" y="540344"/>
            <a:ext cx="10050778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Differentiate between current and capital revenue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Explain sources/examples of government revenue other than tax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E754E6AD-5026-7388-9E4A-18851E6A4B95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6113" y="2960453"/>
            <a:ext cx="16033187" cy="5890713"/>
            <a:chOff x="0" y="0"/>
            <a:chExt cx="5183720" cy="1904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83720" cy="1904538"/>
            </a:xfrm>
            <a:custGeom>
              <a:avLst/>
              <a:gdLst/>
              <a:ahLst/>
              <a:cxnLst/>
              <a:rect l="l" t="t" r="r" b="b"/>
              <a:pathLst>
                <a:path w="5183720" h="1904538">
                  <a:moveTo>
                    <a:pt x="21729" y="0"/>
                  </a:moveTo>
                  <a:lnTo>
                    <a:pt x="5161991" y="0"/>
                  </a:lnTo>
                  <a:cubicBezTo>
                    <a:pt x="5173991" y="0"/>
                    <a:pt x="5183720" y="9728"/>
                    <a:pt x="5183720" y="21729"/>
                  </a:cubicBezTo>
                  <a:lnTo>
                    <a:pt x="5183720" y="1882809"/>
                  </a:lnTo>
                  <a:cubicBezTo>
                    <a:pt x="5183720" y="1894809"/>
                    <a:pt x="5173991" y="1904538"/>
                    <a:pt x="5161991" y="1904538"/>
                  </a:cubicBezTo>
                  <a:lnTo>
                    <a:pt x="21729" y="1904538"/>
                  </a:lnTo>
                  <a:cubicBezTo>
                    <a:pt x="9728" y="1904538"/>
                    <a:pt x="0" y="1894809"/>
                    <a:pt x="0" y="1882809"/>
                  </a:cubicBezTo>
                  <a:lnTo>
                    <a:pt x="0" y="21729"/>
                  </a:lnTo>
                  <a:cubicBezTo>
                    <a:pt x="0" y="9728"/>
                    <a:pt x="9728" y="0"/>
                    <a:pt x="21729" y="0"/>
                  </a:cubicBezTo>
                  <a:close/>
                </a:path>
              </a:pathLst>
            </a:custGeom>
            <a:solidFill>
              <a:srgbClr val="F4F6F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183720" cy="1961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62945" y="291666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1" y="0"/>
                </a:lnTo>
                <a:lnTo>
                  <a:pt x="2813921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242706" y="3535069"/>
            <a:ext cx="7147133" cy="4331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1"/>
              </a:lnSpc>
            </a:pP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(a) </a:t>
            </a: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Add the figures above to calculate the total government revenue for 2026.</a:t>
            </a:r>
          </a:p>
          <a:p>
            <a:pPr algn="l">
              <a:lnSpc>
                <a:spcPts val="3881"/>
              </a:lnSpc>
            </a:pP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   </a:t>
            </a: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</a:p>
          <a:p>
            <a:pPr algn="l">
              <a:lnSpc>
                <a:spcPts val="3881"/>
              </a:lnSpc>
            </a:pP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(b) </a:t>
            </a: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Identify one source of </a:t>
            </a: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current revenue</a:t>
            </a: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and one source of </a:t>
            </a: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capital revenue</a:t>
            </a: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in the figures above. Explain your choices.</a:t>
            </a:r>
          </a:p>
          <a:p>
            <a:pPr algn="l">
              <a:lnSpc>
                <a:spcPts val="3881"/>
              </a:lnSpc>
            </a:pP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                    </a:t>
            </a:r>
          </a:p>
          <a:p>
            <a:pPr algn="l">
              <a:lnSpc>
                <a:spcPts val="3881"/>
              </a:lnSpc>
            </a:pPr>
            <a:r>
              <a:rPr lang="en-US" sz="2218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(c) </a:t>
            </a:r>
            <a:r>
              <a:rPr lang="en-US" sz="2218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What source provides the most revenue for the government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513" y="1016791"/>
            <a:ext cx="1882375" cy="144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758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 30.1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08048" y="540344"/>
            <a:ext cx="10050778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Differentiate between current and capital revenue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Explain sources/examples of government revenue other than tax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69887" y="3239742"/>
            <a:ext cx="5989876" cy="771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4"/>
              </a:lnSpc>
              <a:spcBef>
                <a:spcPct val="0"/>
              </a:spcBef>
            </a:pPr>
            <a:r>
              <a:rPr lang="en-US" sz="2245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Planned Government Revenue for a Country In 2026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D3059CE2-870B-8786-CB92-B4DCE4065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616314"/>
              </p:ext>
            </p:extLst>
          </p:nvPr>
        </p:nvGraphicFramePr>
        <p:xfrm>
          <a:off x="2651922" y="4145117"/>
          <a:ext cx="4912252" cy="4083413"/>
        </p:xfrm>
        <a:graphic>
          <a:graphicData uri="http://schemas.openxmlformats.org/drawingml/2006/table">
            <a:tbl>
              <a:tblPr/>
              <a:tblGrid>
                <a:gridCol w="3312052">
                  <a:extLst>
                    <a:ext uri="{9D8B030D-6E8A-4147-A177-3AD203B41FA5}">
                      <a16:colId xmlns:a16="http://schemas.microsoft.com/office/drawing/2014/main" val="369079127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249186389"/>
                    </a:ext>
                  </a:extLst>
                </a:gridCol>
              </a:tblGrid>
              <a:tr h="5240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Source of Revenue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€ Billions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79938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PAYE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32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278908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VAT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21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20904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Corporation Tax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18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829235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Fees &amp; Charges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6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087891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Selling of a State Company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4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424616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EU Loan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9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907727"/>
                  </a:ext>
                </a:extLst>
              </a:tr>
              <a:tr h="5084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E" b="1">
                          <a:solidFill>
                            <a:srgbClr val="203D48"/>
                          </a:solidFill>
                          <a:effectLst/>
                        </a:rPr>
                        <a:t>Other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E" b="1" dirty="0">
                          <a:solidFill>
                            <a:srgbClr val="203D48"/>
                          </a:solidFill>
                          <a:effectLst/>
                        </a:rPr>
                        <a:t>5</a:t>
                      </a:r>
                    </a:p>
                  </a:txBody>
                  <a:tcPr anchor="ctr">
                    <a:lnL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6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822610"/>
                  </a:ext>
                </a:extLst>
              </a:tr>
            </a:tbl>
          </a:graphicData>
        </a:graphic>
      </p:graphicFrame>
      <p:sp>
        <p:nvSpPr>
          <p:cNvPr id="23" name="Rectangle 2">
            <a:extLst>
              <a:ext uri="{FF2B5EF4-FFF2-40B4-BE49-F238E27FC236}">
                <a16:creationId xmlns:a16="http://schemas.microsoft.com/office/drawing/2014/main" id="{E715EF3C-7610-A5A0-3E48-1C7F8D76E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348" y="4162241"/>
            <a:ext cx="147320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5B82896F-147D-0BD2-F979-63A10A184D07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6C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39158" y="5778499"/>
            <a:ext cx="16009683" cy="347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Workbook Qs</a:t>
            </a:r>
          </a:p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Q1 -&gt; Q5</a:t>
            </a:r>
          </a:p>
        </p:txBody>
      </p:sp>
      <p:sp>
        <p:nvSpPr>
          <p:cNvPr id="3" name="Freeform 3"/>
          <p:cNvSpPr/>
          <p:nvPr/>
        </p:nvSpPr>
        <p:spPr>
          <a:xfrm>
            <a:off x="184584" y="-3567882"/>
            <a:ext cx="18103416" cy="7135763"/>
          </a:xfrm>
          <a:custGeom>
            <a:avLst/>
            <a:gdLst/>
            <a:ahLst/>
            <a:cxnLst/>
            <a:rect l="l" t="t" r="r" b="b"/>
            <a:pathLst>
              <a:path w="18103416" h="7135763">
                <a:moveTo>
                  <a:pt x="0" y="0"/>
                </a:moveTo>
                <a:lnTo>
                  <a:pt x="18103416" y="0"/>
                </a:lnTo>
                <a:lnTo>
                  <a:pt x="18103416" y="7135764"/>
                </a:lnTo>
                <a:lnTo>
                  <a:pt x="0" y="7135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041931" y="1028700"/>
            <a:ext cx="4204138" cy="4114800"/>
          </a:xfrm>
          <a:custGeom>
            <a:avLst/>
            <a:gdLst/>
            <a:ahLst/>
            <a:cxnLst/>
            <a:rect l="l" t="t" r="r" b="b"/>
            <a:pathLst>
              <a:path w="4204138" h="4114800">
                <a:moveTo>
                  <a:pt x="0" y="0"/>
                </a:moveTo>
                <a:lnTo>
                  <a:pt x="4204138" y="0"/>
                </a:lnTo>
                <a:lnTo>
                  <a:pt x="42041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9" name="Group 9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527328" y="5143500"/>
            <a:ext cx="3009592" cy="3626014"/>
          </a:xfrm>
          <a:custGeom>
            <a:avLst/>
            <a:gdLst/>
            <a:ahLst/>
            <a:cxnLst/>
            <a:rect l="l" t="t" r="r" b="b"/>
            <a:pathLst>
              <a:path w="3009592" h="3626014">
                <a:moveTo>
                  <a:pt x="0" y="0"/>
                </a:moveTo>
                <a:lnTo>
                  <a:pt x="3009592" y="0"/>
                </a:lnTo>
                <a:lnTo>
                  <a:pt x="3009592" y="3626014"/>
                </a:lnTo>
                <a:lnTo>
                  <a:pt x="0" y="3626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1794416" y="3637280"/>
            <a:ext cx="2903785" cy="2646074"/>
          </a:xfrm>
          <a:custGeom>
            <a:avLst/>
            <a:gdLst/>
            <a:ahLst/>
            <a:cxnLst/>
            <a:rect l="l" t="t" r="r" b="b"/>
            <a:pathLst>
              <a:path w="2903785" h="2646074">
                <a:moveTo>
                  <a:pt x="0" y="0"/>
                </a:moveTo>
                <a:lnTo>
                  <a:pt x="2903784" y="0"/>
                </a:lnTo>
                <a:lnTo>
                  <a:pt x="2903784" y="2646074"/>
                </a:lnTo>
                <a:lnTo>
                  <a:pt x="0" y="26460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028700" y="2141063"/>
            <a:ext cx="15705497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Government expenditure is the money the government spends to provide public services and run the country.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There are two main types of government revenue: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535131"/>
            <a:ext cx="16009683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0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Types of Government Expenditure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4884117"/>
            <a:ext cx="10635729" cy="3869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00B2FF"/>
                </a:solidFill>
                <a:latin typeface="Garet Bold"/>
                <a:ea typeface="Garet Bold"/>
                <a:cs typeface="Garet Bold"/>
                <a:sym typeface="Garet Bold"/>
              </a:rPr>
              <a:t>Current expenditure –</a:t>
            </a:r>
            <a:r>
              <a:rPr lang="en-US" sz="4400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 recurring spending</a:t>
            </a:r>
            <a:r>
              <a:rPr lang="en-US" sz="440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used to run day-to-day public services</a:t>
            </a:r>
          </a:p>
          <a:p>
            <a:pPr algn="l">
              <a:lnSpc>
                <a:spcPts val="6160"/>
              </a:lnSpc>
            </a:pPr>
            <a:r>
              <a:rPr lang="en-US" sz="440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e.g. paying doctors or bus drivers wages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72AE5074-46D4-E8F4-76D8-A78A8F90C57F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9" name="Group 9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644135" y="6122144"/>
            <a:ext cx="3615165" cy="3136156"/>
          </a:xfrm>
          <a:custGeom>
            <a:avLst/>
            <a:gdLst/>
            <a:ahLst/>
            <a:cxnLst/>
            <a:rect l="l" t="t" r="r" b="b"/>
            <a:pathLst>
              <a:path w="3615165" h="3136156">
                <a:moveTo>
                  <a:pt x="0" y="0"/>
                </a:moveTo>
                <a:lnTo>
                  <a:pt x="3615165" y="0"/>
                </a:lnTo>
                <a:lnTo>
                  <a:pt x="3615165" y="3136156"/>
                </a:lnTo>
                <a:lnTo>
                  <a:pt x="0" y="31361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028701" y="2582011"/>
            <a:ext cx="10782300" cy="5536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dirty="0">
                <a:solidFill>
                  <a:srgbClr val="DB543E"/>
                </a:solidFill>
                <a:latin typeface="Garet Bold"/>
                <a:ea typeface="Garet Bold"/>
                <a:cs typeface="Garet Bold"/>
                <a:sym typeface="Garet Bold"/>
              </a:rPr>
              <a:t>Capital expenditure</a:t>
            </a:r>
            <a:r>
              <a:rPr lang="en-US" sz="4400" b="1" dirty="0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 – non-recurring spending, </a:t>
            </a:r>
            <a:r>
              <a:rPr lang="en-US" sz="4400" dirty="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often once-off, on long-term projects that will provide a long-term benefit </a:t>
            </a:r>
          </a:p>
          <a:p>
            <a:pPr algn="l">
              <a:lnSpc>
                <a:spcPts val="6160"/>
              </a:lnSpc>
            </a:pPr>
            <a:r>
              <a:rPr lang="en-US" sz="4400" dirty="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e.g. developing infrastructure by building a new motorway or hospital</a:t>
            </a:r>
          </a:p>
          <a:p>
            <a:pPr algn="l">
              <a:lnSpc>
                <a:spcPts val="6160"/>
              </a:lnSpc>
            </a:pPr>
            <a:endParaRPr lang="en-US" sz="4400" dirty="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2543497" y="2582011"/>
            <a:ext cx="5296210" cy="3462397"/>
          </a:xfrm>
          <a:custGeom>
            <a:avLst/>
            <a:gdLst/>
            <a:ahLst/>
            <a:cxnLst/>
            <a:rect l="l" t="t" r="r" b="b"/>
            <a:pathLst>
              <a:path w="5296210" h="3462397">
                <a:moveTo>
                  <a:pt x="0" y="0"/>
                </a:moveTo>
                <a:lnTo>
                  <a:pt x="5296209" y="0"/>
                </a:lnTo>
                <a:lnTo>
                  <a:pt x="5296209" y="3462397"/>
                </a:lnTo>
                <a:lnTo>
                  <a:pt x="0" y="34623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535131"/>
            <a:ext cx="16009683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6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Types of Government Expenditure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29: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2862" y="757237"/>
            <a:ext cx="16009683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Examples of Government Expenditure by Department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90639340-216E-A0DE-C88C-CFDF1309E342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  <p:pic>
        <p:nvPicPr>
          <p:cNvPr id="41" name="Picture 40" descr="A chart of various jobs&#10;&#10;AI-generated content may be incorrect.">
            <a:extLst>
              <a:ext uri="{FF2B5EF4-FFF2-40B4-BE49-F238E27FC236}">
                <a16:creationId xmlns:a16="http://schemas.microsoft.com/office/drawing/2014/main" id="{89A18BE0-A772-6091-FCE7-F6AFBF87E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1579024"/>
            <a:ext cx="10634708" cy="78100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29: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699" y="737658"/>
            <a:ext cx="16009683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dirty="0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Examples of Government Expenditure by Department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49C98DCB-716A-17C2-9ED5-94B1EE822A69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  <p:pic>
        <p:nvPicPr>
          <p:cNvPr id="32" name="Picture 31" descr="A chart of various activities&#10;&#10;AI-generated content may be incorrect.">
            <a:extLst>
              <a:ext uri="{FF2B5EF4-FFF2-40B4-BE49-F238E27FC236}">
                <a16:creationId xmlns:a16="http://schemas.microsoft.com/office/drawing/2014/main" id="{62EF5654-3322-41BB-5729-29E08DAC7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741" y="1581725"/>
            <a:ext cx="8991600" cy="782160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38435" y="-5183063"/>
            <a:ext cx="20653126" cy="20653126"/>
          </a:xfrm>
          <a:custGeom>
            <a:avLst/>
            <a:gdLst/>
            <a:ahLst/>
            <a:cxnLst/>
            <a:rect l="l" t="t" r="r" b="b"/>
            <a:pathLst>
              <a:path w="20653126" h="20653126">
                <a:moveTo>
                  <a:pt x="0" y="0"/>
                </a:moveTo>
                <a:lnTo>
                  <a:pt x="20653126" y="0"/>
                </a:lnTo>
                <a:lnTo>
                  <a:pt x="20653126" y="20653126"/>
                </a:lnTo>
                <a:lnTo>
                  <a:pt x="0" y="20653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204724" y="546482"/>
            <a:ext cx="1759788" cy="1872115"/>
          </a:xfrm>
          <a:custGeom>
            <a:avLst/>
            <a:gdLst/>
            <a:ahLst/>
            <a:cxnLst/>
            <a:rect l="l" t="t" r="r" b="b"/>
            <a:pathLst>
              <a:path w="1759788" h="1872115">
                <a:moveTo>
                  <a:pt x="0" y="0"/>
                </a:moveTo>
                <a:lnTo>
                  <a:pt x="1759789" y="0"/>
                </a:lnTo>
                <a:lnTo>
                  <a:pt x="1759789" y="1872115"/>
                </a:lnTo>
                <a:lnTo>
                  <a:pt x="0" y="1872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70200" y="2191595"/>
            <a:ext cx="14947600" cy="5903811"/>
          </a:xfrm>
          <a:custGeom>
            <a:avLst/>
            <a:gdLst/>
            <a:ahLst/>
            <a:cxnLst/>
            <a:rect l="l" t="t" r="r" b="b"/>
            <a:pathLst>
              <a:path w="14947600" h="5903811">
                <a:moveTo>
                  <a:pt x="0" y="0"/>
                </a:moveTo>
                <a:lnTo>
                  <a:pt x="14947600" y="0"/>
                </a:lnTo>
                <a:lnTo>
                  <a:pt x="14947600" y="5903810"/>
                </a:lnTo>
                <a:lnTo>
                  <a:pt x="0" y="59038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5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689647" y="8381155"/>
            <a:ext cx="10396961" cy="1483830"/>
            <a:chOff x="0" y="0"/>
            <a:chExt cx="4983527" cy="7112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83528" cy="711237"/>
            </a:xfrm>
            <a:custGeom>
              <a:avLst/>
              <a:gdLst/>
              <a:ahLst/>
              <a:cxnLst/>
              <a:rect l="l" t="t" r="r" b="b"/>
              <a:pathLst>
                <a:path w="4983528" h="711237">
                  <a:moveTo>
                    <a:pt x="33508" y="0"/>
                  </a:moveTo>
                  <a:lnTo>
                    <a:pt x="4950019" y="0"/>
                  </a:lnTo>
                  <a:cubicBezTo>
                    <a:pt x="4968525" y="0"/>
                    <a:pt x="4983528" y="15002"/>
                    <a:pt x="4983528" y="33508"/>
                  </a:cubicBezTo>
                  <a:lnTo>
                    <a:pt x="4983528" y="677729"/>
                  </a:lnTo>
                  <a:cubicBezTo>
                    <a:pt x="4983528" y="696235"/>
                    <a:pt x="4968525" y="711237"/>
                    <a:pt x="4950019" y="711237"/>
                  </a:cubicBezTo>
                  <a:lnTo>
                    <a:pt x="33508" y="711237"/>
                  </a:lnTo>
                  <a:cubicBezTo>
                    <a:pt x="15002" y="711237"/>
                    <a:pt x="0" y="696235"/>
                    <a:pt x="0" y="677729"/>
                  </a:cubicBezTo>
                  <a:lnTo>
                    <a:pt x="0" y="33508"/>
                  </a:lnTo>
                  <a:cubicBezTo>
                    <a:pt x="0" y="15002"/>
                    <a:pt x="15002" y="0"/>
                    <a:pt x="33508" y="0"/>
                  </a:cubicBezTo>
                  <a:close/>
                </a:path>
              </a:pathLst>
            </a:custGeom>
            <a:solidFill>
              <a:srgbClr val="FFDE5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983527" cy="768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4658796" y="8326196"/>
            <a:ext cx="1545928" cy="932104"/>
          </a:xfrm>
          <a:custGeom>
            <a:avLst/>
            <a:gdLst/>
            <a:ahLst/>
            <a:cxnLst/>
            <a:rect l="l" t="t" r="r" b="b"/>
            <a:pathLst>
              <a:path w="1545928" h="932104">
                <a:moveTo>
                  <a:pt x="0" y="0"/>
                </a:moveTo>
                <a:lnTo>
                  <a:pt x="1545928" y="0"/>
                </a:lnTo>
                <a:lnTo>
                  <a:pt x="1545928" y="932104"/>
                </a:lnTo>
                <a:lnTo>
                  <a:pt x="0" y="932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456281"/>
            <a:ext cx="12930758" cy="1447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38"/>
              </a:lnSpc>
            </a:pPr>
            <a:r>
              <a:rPr lang="en-US" sz="8455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Exam Corner 2019 Q13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36335" y="8513159"/>
            <a:ext cx="9675397" cy="1600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1852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Top Tip: When dealing with government expenditure in different departments, do not just write “pay workers”. Be specific, for example: “Paying nurses in hospitals” or “Funding Irish athletes to train for the Olympics”. Similarly for social welfare payments, be specific and write “Jobseeker's Allowance”.</a:t>
            </a:r>
          </a:p>
          <a:p>
            <a:pPr algn="ctr">
              <a:lnSpc>
                <a:spcPts val="2592"/>
              </a:lnSpc>
              <a:spcBef>
                <a:spcPct val="0"/>
              </a:spcBef>
            </a:pPr>
            <a:endParaRPr lang="en-US" sz="1852">
              <a:solidFill>
                <a:srgbClr val="203C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6113" y="2960453"/>
            <a:ext cx="16033187" cy="5890713"/>
            <a:chOff x="0" y="0"/>
            <a:chExt cx="5183720" cy="1904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83720" cy="1904538"/>
            </a:xfrm>
            <a:custGeom>
              <a:avLst/>
              <a:gdLst/>
              <a:ahLst/>
              <a:cxnLst/>
              <a:rect l="l" t="t" r="r" b="b"/>
              <a:pathLst>
                <a:path w="5183720" h="1904538">
                  <a:moveTo>
                    <a:pt x="21729" y="0"/>
                  </a:moveTo>
                  <a:lnTo>
                    <a:pt x="5161991" y="0"/>
                  </a:lnTo>
                  <a:cubicBezTo>
                    <a:pt x="5173991" y="0"/>
                    <a:pt x="5183720" y="9728"/>
                    <a:pt x="5183720" y="21729"/>
                  </a:cubicBezTo>
                  <a:lnTo>
                    <a:pt x="5183720" y="1882809"/>
                  </a:lnTo>
                  <a:cubicBezTo>
                    <a:pt x="5183720" y="1894809"/>
                    <a:pt x="5173991" y="1904538"/>
                    <a:pt x="5161991" y="1904538"/>
                  </a:cubicBezTo>
                  <a:lnTo>
                    <a:pt x="21729" y="1904538"/>
                  </a:lnTo>
                  <a:cubicBezTo>
                    <a:pt x="9728" y="1904538"/>
                    <a:pt x="0" y="1894809"/>
                    <a:pt x="0" y="1882809"/>
                  </a:cubicBezTo>
                  <a:lnTo>
                    <a:pt x="0" y="21729"/>
                  </a:lnTo>
                  <a:cubicBezTo>
                    <a:pt x="0" y="9728"/>
                    <a:pt x="9728" y="0"/>
                    <a:pt x="21729" y="0"/>
                  </a:cubicBezTo>
                  <a:close/>
                </a:path>
              </a:pathLst>
            </a:custGeom>
            <a:solidFill>
              <a:srgbClr val="F4F6F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183720" cy="1961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445380" y="291666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0" y="0"/>
                </a:lnTo>
                <a:lnTo>
                  <a:pt x="2813920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48015" y="3117215"/>
            <a:ext cx="15213872" cy="461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000" b="1" dirty="0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A) Decide whether each item is an example of current or capital expenditure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Paying hospital staff                                                                       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Building a new hospital                                                                 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Buying textbooks for schools                                                        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Constructing a new motorway                                                      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Funding Olympians with wages to help them train more    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 dirty="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Building a new velodrome for Olympian cyclists to train 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513" y="1016791"/>
            <a:ext cx="1882375" cy="144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758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 30.2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52518" y="1310109"/>
            <a:ext cx="10050778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Differentiate between current and capital expenditure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10AB05B2-FBF4-8FFB-8D81-882D08AFC649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6113" y="2960453"/>
            <a:ext cx="16033187" cy="5890713"/>
            <a:chOff x="0" y="0"/>
            <a:chExt cx="5183720" cy="1904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83720" cy="1904538"/>
            </a:xfrm>
            <a:custGeom>
              <a:avLst/>
              <a:gdLst/>
              <a:ahLst/>
              <a:cxnLst/>
              <a:rect l="l" t="t" r="r" b="b"/>
              <a:pathLst>
                <a:path w="5183720" h="1904538">
                  <a:moveTo>
                    <a:pt x="21729" y="0"/>
                  </a:moveTo>
                  <a:lnTo>
                    <a:pt x="5161991" y="0"/>
                  </a:lnTo>
                  <a:cubicBezTo>
                    <a:pt x="5173991" y="0"/>
                    <a:pt x="5183720" y="9728"/>
                    <a:pt x="5183720" y="21729"/>
                  </a:cubicBezTo>
                  <a:lnTo>
                    <a:pt x="5183720" y="1882809"/>
                  </a:lnTo>
                  <a:cubicBezTo>
                    <a:pt x="5183720" y="1894809"/>
                    <a:pt x="5173991" y="1904538"/>
                    <a:pt x="5161991" y="1904538"/>
                  </a:cubicBezTo>
                  <a:lnTo>
                    <a:pt x="21729" y="1904538"/>
                  </a:lnTo>
                  <a:cubicBezTo>
                    <a:pt x="9728" y="1904538"/>
                    <a:pt x="0" y="1894809"/>
                    <a:pt x="0" y="1882809"/>
                  </a:cubicBezTo>
                  <a:lnTo>
                    <a:pt x="0" y="21729"/>
                  </a:lnTo>
                  <a:cubicBezTo>
                    <a:pt x="0" y="9728"/>
                    <a:pt x="9728" y="0"/>
                    <a:pt x="21729" y="0"/>
                  </a:cubicBezTo>
                  <a:close/>
                </a:path>
              </a:pathLst>
            </a:custGeom>
            <a:solidFill>
              <a:srgbClr val="F4F6F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183720" cy="1961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445380" y="291666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0" y="0"/>
                </a:lnTo>
                <a:lnTo>
                  <a:pt x="2813920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62945" y="3496969"/>
            <a:ext cx="15213872" cy="461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000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(B) Give an example of both current and capital expenditure for each of these government departments:</a:t>
            </a:r>
          </a:p>
          <a:p>
            <a:pPr algn="l">
              <a:lnSpc>
                <a:spcPts val="5250"/>
              </a:lnSpc>
            </a:pPr>
            <a:endParaRPr lang="en-US" sz="3000" b="1">
              <a:solidFill>
                <a:srgbClr val="203D48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 Housing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Social Protection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Health</a:t>
            </a:r>
          </a:p>
          <a:p>
            <a:pPr marL="647700" lvl="1" indent="-323850" algn="l">
              <a:lnSpc>
                <a:spcPts val="5250"/>
              </a:lnSpc>
              <a:buAutoNum type="arabicPeriod"/>
            </a:pPr>
            <a:r>
              <a:rPr lang="en-US" sz="3000">
                <a:solidFill>
                  <a:srgbClr val="203D48"/>
                </a:solidFill>
                <a:latin typeface="Garet"/>
                <a:ea typeface="Garet"/>
                <a:cs typeface="Garet"/>
                <a:sym typeface="Garet"/>
              </a:rPr>
              <a:t>Transport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513" y="1016791"/>
            <a:ext cx="1882375" cy="144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758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 30.2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52518" y="1310109"/>
            <a:ext cx="10050778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Differentiate between current and capital expenditure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366249A2-48F0-F5F1-00A2-E57DE7B3EF9E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6C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39158" y="5778499"/>
            <a:ext cx="16009683" cy="347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Workbook Qs</a:t>
            </a:r>
          </a:p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Q6 -&gt; Q9</a:t>
            </a:r>
          </a:p>
        </p:txBody>
      </p:sp>
      <p:sp>
        <p:nvSpPr>
          <p:cNvPr id="3" name="Freeform 3"/>
          <p:cNvSpPr/>
          <p:nvPr/>
        </p:nvSpPr>
        <p:spPr>
          <a:xfrm>
            <a:off x="184584" y="-3567882"/>
            <a:ext cx="18103416" cy="7135763"/>
          </a:xfrm>
          <a:custGeom>
            <a:avLst/>
            <a:gdLst/>
            <a:ahLst/>
            <a:cxnLst/>
            <a:rect l="l" t="t" r="r" b="b"/>
            <a:pathLst>
              <a:path w="18103416" h="7135763">
                <a:moveTo>
                  <a:pt x="0" y="0"/>
                </a:moveTo>
                <a:lnTo>
                  <a:pt x="18103416" y="0"/>
                </a:lnTo>
                <a:lnTo>
                  <a:pt x="18103416" y="7135764"/>
                </a:lnTo>
                <a:lnTo>
                  <a:pt x="0" y="7135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041931" y="1028700"/>
            <a:ext cx="4204138" cy="4114800"/>
          </a:xfrm>
          <a:custGeom>
            <a:avLst/>
            <a:gdLst/>
            <a:ahLst/>
            <a:cxnLst/>
            <a:rect l="l" t="t" r="r" b="b"/>
            <a:pathLst>
              <a:path w="4204138" h="4114800">
                <a:moveTo>
                  <a:pt x="0" y="0"/>
                </a:moveTo>
                <a:lnTo>
                  <a:pt x="4204138" y="0"/>
                </a:lnTo>
                <a:lnTo>
                  <a:pt x="42041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2297409"/>
            <a:ext cx="15089149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To find out if a budget is a surplus or deficit, the government compares its planned total revenue to its planned total expenditure.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687531"/>
            <a:ext cx="16009683" cy="1036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18"/>
              </a:lnSpc>
            </a:pPr>
            <a:r>
              <a:rPr lang="en-US" sz="60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Surplus, Deficit and Balanced Budgets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19111" y="4233951"/>
            <a:ext cx="15189752" cy="440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If revenue</a:t>
            </a:r>
            <a:r>
              <a:rPr lang="en-US" sz="5000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is higher than expenditure, there is a </a:t>
            </a:r>
            <a:r>
              <a:rPr lang="en-US" sz="5000" b="1">
                <a:solidFill>
                  <a:srgbClr val="049F8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surplus</a:t>
            </a:r>
            <a:r>
              <a:rPr lang="en-US" sz="5000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  <a:p>
            <a:pPr algn="l">
              <a:lnSpc>
                <a:spcPts val="7000"/>
              </a:lnSpc>
            </a:pPr>
            <a:endParaRPr lang="en-US" sz="5000" b="1">
              <a:solidFill>
                <a:srgbClr val="203D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If expenditure is higher than revenue, there is a </a:t>
            </a:r>
            <a:r>
              <a:rPr lang="en-US" sz="5000" b="1">
                <a:solidFill>
                  <a:srgbClr val="F3220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deficit</a:t>
            </a:r>
            <a:r>
              <a:rPr lang="en-US" sz="5000" b="1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 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EBB5058E-C83E-C1BE-6FB9-523325101929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45896" y="2395516"/>
            <a:ext cx="6004384" cy="525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507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A surplus budget occurs when </a:t>
            </a:r>
            <a:r>
              <a:rPr lang="en-US" sz="2507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government revenue (money coming in) is greater than government expenditure (money going out).</a:t>
            </a:r>
          </a:p>
          <a:p>
            <a:pPr algn="l">
              <a:lnSpc>
                <a:spcPts val="3510"/>
              </a:lnSpc>
            </a:pPr>
            <a:endParaRPr lang="en-US" sz="2507" b="1">
              <a:solidFill>
                <a:srgbClr val="203C48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l">
              <a:lnSpc>
                <a:spcPts val="3510"/>
              </a:lnSpc>
            </a:pPr>
            <a:r>
              <a:rPr lang="en-US" sz="2507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This means the government collects more than it spends.</a:t>
            </a:r>
          </a:p>
          <a:p>
            <a:pPr algn="l">
              <a:lnSpc>
                <a:spcPts val="3510"/>
              </a:lnSpc>
            </a:pPr>
            <a:endParaRPr lang="en-US" sz="2507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510"/>
              </a:lnSpc>
            </a:pPr>
            <a:r>
              <a:rPr lang="en-US" sz="2507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In our graph, revenue is higher than expenditure, so there is a </a:t>
            </a:r>
            <a:r>
              <a:rPr lang="en-US" sz="2507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surplus</a:t>
            </a:r>
            <a:r>
              <a:rPr lang="en-US" sz="2507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of </a:t>
            </a:r>
            <a:r>
              <a:rPr lang="en-US" sz="2507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€18bn</a:t>
            </a:r>
            <a:r>
              <a:rPr lang="en-US" sz="2507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507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(€121bn minus €103bn).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16081"/>
            <a:ext cx="16009683" cy="139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A Surplus Budget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050987" y="7673918"/>
            <a:ext cx="10396961" cy="1154056"/>
            <a:chOff x="0" y="0"/>
            <a:chExt cx="4983527" cy="5531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983528" cy="553169"/>
            </a:xfrm>
            <a:custGeom>
              <a:avLst/>
              <a:gdLst/>
              <a:ahLst/>
              <a:cxnLst/>
              <a:rect l="l" t="t" r="r" b="b"/>
              <a:pathLst>
                <a:path w="4983528" h="553169">
                  <a:moveTo>
                    <a:pt x="33508" y="0"/>
                  </a:moveTo>
                  <a:lnTo>
                    <a:pt x="4950019" y="0"/>
                  </a:lnTo>
                  <a:cubicBezTo>
                    <a:pt x="4968525" y="0"/>
                    <a:pt x="4983528" y="15002"/>
                    <a:pt x="4983528" y="33508"/>
                  </a:cubicBezTo>
                  <a:lnTo>
                    <a:pt x="4983528" y="519660"/>
                  </a:lnTo>
                  <a:cubicBezTo>
                    <a:pt x="4983528" y="528547"/>
                    <a:pt x="4979997" y="537070"/>
                    <a:pt x="4973713" y="543354"/>
                  </a:cubicBezTo>
                  <a:cubicBezTo>
                    <a:pt x="4967429" y="549638"/>
                    <a:pt x="4958906" y="553169"/>
                    <a:pt x="4950019" y="553169"/>
                  </a:cubicBezTo>
                  <a:lnTo>
                    <a:pt x="33508" y="553169"/>
                  </a:lnTo>
                  <a:cubicBezTo>
                    <a:pt x="15002" y="553169"/>
                    <a:pt x="0" y="538166"/>
                    <a:pt x="0" y="519660"/>
                  </a:cubicBezTo>
                  <a:lnTo>
                    <a:pt x="0" y="33508"/>
                  </a:lnTo>
                  <a:cubicBezTo>
                    <a:pt x="0" y="15002"/>
                    <a:pt x="15002" y="0"/>
                    <a:pt x="33508" y="0"/>
                  </a:cubicBezTo>
                  <a:close/>
                </a:path>
              </a:pathLst>
            </a:custGeom>
            <a:solidFill>
              <a:srgbClr val="FFDE5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4983527" cy="6103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9900359" y="1908388"/>
            <a:ext cx="7138025" cy="5701497"/>
          </a:xfrm>
          <a:custGeom>
            <a:avLst/>
            <a:gdLst/>
            <a:ahLst/>
            <a:cxnLst/>
            <a:rect l="l" t="t" r="r" b="b"/>
            <a:pathLst>
              <a:path w="7138025" h="5701497">
                <a:moveTo>
                  <a:pt x="0" y="0"/>
                </a:moveTo>
                <a:lnTo>
                  <a:pt x="7138024" y="0"/>
                </a:lnTo>
                <a:lnTo>
                  <a:pt x="7138024" y="5701498"/>
                </a:lnTo>
                <a:lnTo>
                  <a:pt x="0" y="57014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AutoShape 24"/>
          <p:cNvSpPr/>
          <p:nvPr/>
        </p:nvSpPr>
        <p:spPr>
          <a:xfrm flipV="1">
            <a:off x="6165633" y="4390500"/>
            <a:ext cx="6083834" cy="3256268"/>
          </a:xfrm>
          <a:prstGeom prst="line">
            <a:avLst/>
          </a:prstGeom>
          <a:ln w="38100" cap="flat">
            <a:solidFill>
              <a:srgbClr val="38B6FF">
                <a:alpha val="49804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5" name="AutoShape 25"/>
          <p:cNvSpPr/>
          <p:nvPr/>
        </p:nvSpPr>
        <p:spPr>
          <a:xfrm flipV="1">
            <a:off x="6392861" y="4759137"/>
            <a:ext cx="8259545" cy="2906610"/>
          </a:xfrm>
          <a:prstGeom prst="line">
            <a:avLst/>
          </a:prstGeom>
          <a:ln w="38100" cap="flat">
            <a:solidFill>
              <a:srgbClr val="38B6FF">
                <a:alpha val="49804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7397675" y="7805921"/>
            <a:ext cx="9675397" cy="953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1852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Top Tip: When you are calculating the National Budget, always remember to use the € sign and state if it is in Billions, as well as writing “surplus” or “deficit” in your answer.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29242330-33C5-2969-EF75-3B40ED1F1474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32831" y="2874389"/>
            <a:ext cx="16026469" cy="638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Reduce Our National Debt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Use the surplus to repay part of the national debt and reduce future interest costs.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Increase Spending on Public Services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E.g. spend to improve health or education.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Reduce Taxes for individuals or businesses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Lower certain taxes to increase disposable income for households and businesses.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Build Financial Reserves 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– Save the money to prepare for future economic difficulties.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54181"/>
            <a:ext cx="160096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What Could the Minister for Finance Do With A Budget Surplus?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7B9EE03D-5275-26A2-EC5A-4BFB5012C63F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37219" y="2484363"/>
            <a:ext cx="8306781" cy="510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6"/>
              </a:lnSpc>
            </a:pP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A deficit budget occurs when </a:t>
            </a:r>
            <a:r>
              <a:rPr lang="en-US" sz="264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government expenditure (money going out) is greater than government revenue (money coming in)</a:t>
            </a: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. </a:t>
            </a:r>
          </a:p>
          <a:p>
            <a:pPr algn="l">
              <a:lnSpc>
                <a:spcPts val="3696"/>
              </a:lnSpc>
            </a:pPr>
            <a:endParaRPr lang="en-US" sz="264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6"/>
              </a:lnSpc>
            </a:pP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This means that the government will spend more than it will collect, so won’t have enough money available to pay for everything.</a:t>
            </a:r>
          </a:p>
          <a:p>
            <a:pPr algn="l">
              <a:lnSpc>
                <a:spcPts val="3696"/>
              </a:lnSpc>
            </a:pPr>
            <a:endParaRPr lang="en-US" sz="264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6"/>
              </a:lnSpc>
            </a:pP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In our graph, expenditure is higher than revenue, so there is a </a:t>
            </a:r>
            <a:r>
              <a:rPr lang="en-US" sz="264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deficit of €15bn (€89bn minus €104bn).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16081"/>
            <a:ext cx="16009683" cy="139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F32201"/>
                </a:solidFill>
                <a:latin typeface="Garet Bold"/>
                <a:ea typeface="Garet Bold"/>
                <a:cs typeface="Garet Bold"/>
                <a:sym typeface="Garet Bold"/>
              </a:rPr>
              <a:t>A Deficit Budget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9734141" y="2244374"/>
            <a:ext cx="7024334" cy="5610687"/>
          </a:xfrm>
          <a:custGeom>
            <a:avLst/>
            <a:gdLst/>
            <a:ahLst/>
            <a:cxnLst/>
            <a:rect l="l" t="t" r="r" b="b"/>
            <a:pathLst>
              <a:path w="7024334" h="5610687">
                <a:moveTo>
                  <a:pt x="0" y="0"/>
                </a:moveTo>
                <a:lnTo>
                  <a:pt x="7024334" y="0"/>
                </a:lnTo>
                <a:lnTo>
                  <a:pt x="7024334" y="5610686"/>
                </a:lnTo>
                <a:lnTo>
                  <a:pt x="0" y="56106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4" name="AutoShape 24"/>
          <p:cNvSpPr/>
          <p:nvPr/>
        </p:nvSpPr>
        <p:spPr>
          <a:xfrm flipV="1">
            <a:off x="8808878" y="5055914"/>
            <a:ext cx="3329913" cy="1736241"/>
          </a:xfrm>
          <a:prstGeom prst="line">
            <a:avLst/>
          </a:prstGeom>
          <a:ln w="28575" cap="flat">
            <a:solidFill>
              <a:srgbClr val="38B6FF">
                <a:alpha val="49804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5" name="AutoShape 25"/>
          <p:cNvSpPr/>
          <p:nvPr/>
        </p:nvSpPr>
        <p:spPr>
          <a:xfrm flipV="1">
            <a:off x="8808878" y="4701318"/>
            <a:ext cx="6008233" cy="2090837"/>
          </a:xfrm>
          <a:prstGeom prst="line">
            <a:avLst/>
          </a:prstGeom>
          <a:ln w="28575" cap="flat">
            <a:solidFill>
              <a:srgbClr val="38B6FF">
                <a:alpha val="49804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B942013D-0014-7A11-5ED1-DAE0E4279AA3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30766" y="3430566"/>
            <a:ext cx="16026469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Increase Borrowing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Borrow to cover the shortfall, which will need to be repaid with interest and increase our national debt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Increase Taxes 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– Raise taxes such as PAYE or VAT in order to increase future government revenue to cover the extra planned expenditure.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Reduce Spending</a:t>
            </a:r>
            <a:r>
              <a:rPr lang="en-US" sz="300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Decide to cut funding in certain areas to help reduce the deficit, reducing the quality of some public services.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54181"/>
            <a:ext cx="160096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2201"/>
                </a:solidFill>
                <a:latin typeface="Garet Bold"/>
                <a:ea typeface="Garet Bold"/>
                <a:cs typeface="Garet Bold"/>
                <a:sym typeface="Garet Bold"/>
              </a:rPr>
              <a:t>What Might the Minister for Finance Need to Do With a Budget Deficit?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7" name="Group 7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68C7F9A8-97A8-40B2-7E88-B6BC90BA063B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37219" y="2484363"/>
            <a:ext cx="8306781" cy="557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6"/>
              </a:lnSpc>
            </a:pP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A balanced budget occurs when government revenue equals government expenditure.</a:t>
            </a:r>
          </a:p>
          <a:p>
            <a:pPr algn="l">
              <a:lnSpc>
                <a:spcPts val="3696"/>
              </a:lnSpc>
            </a:pPr>
            <a:endParaRPr lang="en-US" sz="264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6"/>
              </a:lnSpc>
            </a:pP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In our graph, revenue and expenditure are equal, so there is a neither a surplus or deficit. The Budget is balanced.</a:t>
            </a:r>
          </a:p>
          <a:p>
            <a:pPr algn="l">
              <a:lnSpc>
                <a:spcPts val="3696"/>
              </a:lnSpc>
            </a:pPr>
            <a:endParaRPr lang="en-US" sz="2640">
              <a:solidFill>
                <a:srgbClr val="203C48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6"/>
              </a:lnSpc>
            </a:pP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This means the country can: </a:t>
            </a:r>
          </a:p>
          <a:p>
            <a:pPr algn="l">
              <a:lnSpc>
                <a:spcPts val="3696"/>
              </a:lnSpc>
            </a:pPr>
            <a:r>
              <a:rPr lang="en-US" sz="264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Maintain Current Services</a:t>
            </a: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Continue funding services at existing levels.</a:t>
            </a:r>
          </a:p>
          <a:p>
            <a:pPr algn="l">
              <a:lnSpc>
                <a:spcPts val="3696"/>
              </a:lnSpc>
            </a:pPr>
            <a:r>
              <a:rPr lang="en-US" sz="2640" b="1">
                <a:solidFill>
                  <a:srgbClr val="203C48"/>
                </a:solidFill>
                <a:latin typeface="Garet Bold"/>
                <a:ea typeface="Garet Bold"/>
                <a:cs typeface="Garet Bold"/>
                <a:sym typeface="Garet Bold"/>
              </a:rPr>
              <a:t>Avoid Additional Borrowing</a:t>
            </a:r>
            <a:r>
              <a:rPr lang="en-US" sz="2640">
                <a:solidFill>
                  <a:srgbClr val="203C48"/>
                </a:solidFill>
                <a:latin typeface="Garet"/>
                <a:ea typeface="Garet"/>
                <a:cs typeface="Garet"/>
                <a:sym typeface="Garet"/>
              </a:rPr>
              <a:t> – No need to increase the national debt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1666" y="9515095"/>
            <a:ext cx="4911099" cy="60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3.3</a:t>
            </a:r>
            <a:r>
              <a:rPr lang="en-US" sz="3145" i="1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: Demand &amp; Supply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8245" y="2407726"/>
            <a:ext cx="6850139" cy="5471548"/>
          </a:xfrm>
          <a:custGeom>
            <a:avLst/>
            <a:gdLst/>
            <a:ahLst/>
            <a:cxnLst/>
            <a:rect l="l" t="t" r="r" b="b"/>
            <a:pathLst>
              <a:path w="6850139" h="5471548">
                <a:moveTo>
                  <a:pt x="0" y="0"/>
                </a:moveTo>
                <a:lnTo>
                  <a:pt x="6850138" y="0"/>
                </a:lnTo>
                <a:lnTo>
                  <a:pt x="6850138" y="5471548"/>
                </a:lnTo>
                <a:lnTo>
                  <a:pt x="0" y="54715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516081"/>
            <a:ext cx="16009683" cy="139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58"/>
              </a:lnSpc>
            </a:pPr>
            <a:r>
              <a:rPr lang="en-US" sz="8184" b="1">
                <a:solidFill>
                  <a:srgbClr val="38B6FF"/>
                </a:solidFill>
                <a:latin typeface="Garet Bold"/>
                <a:ea typeface="Garet Bold"/>
                <a:cs typeface="Garet Bold"/>
                <a:sym typeface="Garet Bold"/>
              </a:rPr>
              <a:t>A Balanced Budget</a:t>
            </a:r>
          </a:p>
        </p:txBody>
      </p:sp>
      <p:grpSp>
        <p:nvGrpSpPr>
          <p:cNvPr id="7" name="Group 7"/>
          <p:cNvGrpSpPr/>
          <p:nvPr/>
        </p:nvGrpSpPr>
        <p:grpSpPr>
          <a:xfrm rot="-5400000">
            <a:off x="16670603" y="-571804"/>
            <a:ext cx="893192" cy="2170151"/>
            <a:chOff x="0" y="0"/>
            <a:chExt cx="1190923" cy="2893535"/>
          </a:xfrm>
        </p:grpSpPr>
        <p:grpSp>
          <p:nvGrpSpPr>
            <p:cNvPr id="8" name="Group 8"/>
            <p:cNvGrpSpPr/>
            <p:nvPr/>
          </p:nvGrpSpPr>
          <p:grpSpPr>
            <a:xfrm>
              <a:off x="141517" y="2519095"/>
              <a:ext cx="1028813" cy="374440"/>
              <a:chOff x="0" y="0"/>
              <a:chExt cx="1886901" cy="6867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886901" cy="686745"/>
              </a:xfrm>
              <a:custGeom>
                <a:avLst/>
                <a:gdLst/>
                <a:ahLst/>
                <a:cxnLst/>
                <a:rect l="l" t="t" r="r" b="b"/>
                <a:pathLst>
                  <a:path w="1886901" h="686745">
                    <a:moveTo>
                      <a:pt x="343372" y="0"/>
                    </a:moveTo>
                    <a:lnTo>
                      <a:pt x="1543529" y="0"/>
                    </a:lnTo>
                    <a:cubicBezTo>
                      <a:pt x="1733168" y="0"/>
                      <a:pt x="1886901" y="153733"/>
                      <a:pt x="1886901" y="343372"/>
                    </a:cubicBezTo>
                    <a:lnTo>
                      <a:pt x="1886901" y="343372"/>
                    </a:lnTo>
                    <a:cubicBezTo>
                      <a:pt x="1886901" y="533012"/>
                      <a:pt x="1733168" y="686745"/>
                      <a:pt x="1543529" y="686745"/>
                    </a:cubicBezTo>
                    <a:lnTo>
                      <a:pt x="343372" y="686745"/>
                    </a:lnTo>
                    <a:cubicBezTo>
                      <a:pt x="153733" y="686745"/>
                      <a:pt x="0" y="533012"/>
                      <a:pt x="0" y="343372"/>
                    </a:cubicBezTo>
                    <a:lnTo>
                      <a:pt x="0" y="343372"/>
                    </a:lnTo>
                    <a:cubicBezTo>
                      <a:pt x="0" y="153733"/>
                      <a:pt x="153733" y="0"/>
                      <a:pt x="343372" y="0"/>
                    </a:cubicBezTo>
                    <a:close/>
                  </a:path>
                </a:pathLst>
              </a:custGeom>
              <a:solidFill>
                <a:srgbClr val="94E3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9525"/>
                <a:ext cx="1886901" cy="6962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41088" y="2698700"/>
              <a:ext cx="429671" cy="150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1"/>
                </a:lnSpc>
              </a:pPr>
              <a:r>
                <a:rPr lang="en-US" sz="1163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HUB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5400000">
              <a:off x="-972822" y="972822"/>
              <a:ext cx="2485990" cy="540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2"/>
                </a:lnSpc>
              </a:pPr>
              <a:r>
                <a:rPr lang="en-US" sz="3127" spc="-200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BUSINESS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5400000">
              <a:off x="-511064" y="994145"/>
              <a:ext cx="2522727" cy="622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4"/>
                </a:lnSpc>
              </a:pPr>
              <a:r>
                <a:rPr lang="en-US" sz="3630" spc="-232">
                  <a:solidFill>
                    <a:srgbClr val="203D48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JC</a:t>
              </a:r>
            </a:p>
          </p:txBody>
        </p:sp>
        <p:sp>
          <p:nvSpPr>
            <p:cNvPr id="14" name="Freeform 14"/>
            <p:cNvSpPr/>
            <p:nvPr/>
          </p:nvSpPr>
          <p:spPr>
            <a:xfrm rot="5400000">
              <a:off x="244242" y="1424020"/>
              <a:ext cx="1379498" cy="513863"/>
            </a:xfrm>
            <a:custGeom>
              <a:avLst/>
              <a:gdLst/>
              <a:ahLst/>
              <a:cxnLst/>
              <a:rect l="l" t="t" r="r" b="b"/>
              <a:pathLst>
                <a:path w="1379498" h="513863">
                  <a:moveTo>
                    <a:pt x="0" y="0"/>
                  </a:moveTo>
                  <a:lnTo>
                    <a:pt x="1379498" y="0"/>
                  </a:lnTo>
                  <a:lnTo>
                    <a:pt x="1379498" y="513863"/>
                  </a:lnTo>
                  <a:lnTo>
                    <a:pt x="0" y="51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8808878" y="4701318"/>
            <a:ext cx="3526944" cy="2090837"/>
          </a:xfrm>
          <a:prstGeom prst="line">
            <a:avLst/>
          </a:prstGeom>
          <a:ln w="28575" cap="flat">
            <a:solidFill>
              <a:srgbClr val="38B6FF">
                <a:alpha val="49804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flipV="1">
            <a:off x="8808878" y="4701318"/>
            <a:ext cx="6008233" cy="2090837"/>
          </a:xfrm>
          <a:prstGeom prst="line">
            <a:avLst/>
          </a:prstGeom>
          <a:ln w="28575" cap="flat">
            <a:solidFill>
              <a:srgbClr val="38B6FF">
                <a:alpha val="49804"/>
              </a:srgbClr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71F4E53A-A417-5F4A-C35D-506BED94289E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16553" y="524248"/>
            <a:ext cx="1542747" cy="1641220"/>
          </a:xfrm>
          <a:custGeom>
            <a:avLst/>
            <a:gdLst/>
            <a:ahLst/>
            <a:cxnLst/>
            <a:rect l="l" t="t" r="r" b="b"/>
            <a:pathLst>
              <a:path w="1542747" h="1641220">
                <a:moveTo>
                  <a:pt x="0" y="0"/>
                </a:moveTo>
                <a:lnTo>
                  <a:pt x="1542747" y="0"/>
                </a:lnTo>
                <a:lnTo>
                  <a:pt x="1542747" y="1641220"/>
                </a:lnTo>
                <a:lnTo>
                  <a:pt x="0" y="164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1068" y="1344858"/>
            <a:ext cx="12388390" cy="8727116"/>
            <a:chOff x="0" y="0"/>
            <a:chExt cx="3262786" cy="2298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2786" cy="2298500"/>
            </a:xfrm>
            <a:custGeom>
              <a:avLst/>
              <a:gdLst/>
              <a:ahLst/>
              <a:cxnLst/>
              <a:rect l="l" t="t" r="r" b="b"/>
              <a:pathLst>
                <a:path w="3262786" h="2298500">
                  <a:moveTo>
                    <a:pt x="39996" y="0"/>
                  </a:moveTo>
                  <a:lnTo>
                    <a:pt x="3222790" y="0"/>
                  </a:lnTo>
                  <a:cubicBezTo>
                    <a:pt x="3244879" y="0"/>
                    <a:pt x="3262786" y="17907"/>
                    <a:pt x="3262786" y="39996"/>
                  </a:cubicBezTo>
                  <a:lnTo>
                    <a:pt x="3262786" y="2258504"/>
                  </a:lnTo>
                  <a:cubicBezTo>
                    <a:pt x="3262786" y="2280593"/>
                    <a:pt x="3244879" y="2298500"/>
                    <a:pt x="3222790" y="2298500"/>
                  </a:cubicBezTo>
                  <a:lnTo>
                    <a:pt x="39996" y="2298500"/>
                  </a:lnTo>
                  <a:cubicBezTo>
                    <a:pt x="17907" y="2298500"/>
                    <a:pt x="0" y="2280593"/>
                    <a:pt x="0" y="2258504"/>
                  </a:cubicBezTo>
                  <a:lnTo>
                    <a:pt x="0" y="39996"/>
                  </a:lnTo>
                  <a:cubicBezTo>
                    <a:pt x="0" y="17907"/>
                    <a:pt x="17907" y="0"/>
                    <a:pt x="39996" y="0"/>
                  </a:cubicBezTo>
                  <a:close/>
                </a:path>
              </a:pathLst>
            </a:custGeom>
            <a:solidFill>
              <a:srgbClr val="FCFCFC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2786" cy="23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56554" y="2592298"/>
            <a:ext cx="3238588" cy="3383990"/>
            <a:chOff x="0" y="0"/>
            <a:chExt cx="1111502" cy="11614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1502" cy="1161405"/>
            </a:xfrm>
            <a:custGeom>
              <a:avLst/>
              <a:gdLst/>
              <a:ahLst/>
              <a:cxnLst/>
              <a:rect l="l" t="t" r="r" b="b"/>
              <a:pathLst>
                <a:path w="1111502" h="1161405">
                  <a:moveTo>
                    <a:pt x="107574" y="0"/>
                  </a:moveTo>
                  <a:lnTo>
                    <a:pt x="1003929" y="0"/>
                  </a:lnTo>
                  <a:cubicBezTo>
                    <a:pt x="1063340" y="0"/>
                    <a:pt x="1111502" y="48162"/>
                    <a:pt x="1111502" y="107574"/>
                  </a:cubicBezTo>
                  <a:lnTo>
                    <a:pt x="1111502" y="1053831"/>
                  </a:lnTo>
                  <a:cubicBezTo>
                    <a:pt x="1111502" y="1113243"/>
                    <a:pt x="1063340" y="1161405"/>
                    <a:pt x="1003929" y="1161405"/>
                  </a:cubicBezTo>
                  <a:lnTo>
                    <a:pt x="107574" y="1161405"/>
                  </a:lnTo>
                  <a:cubicBezTo>
                    <a:pt x="48162" y="1161405"/>
                    <a:pt x="0" y="1113243"/>
                    <a:pt x="0" y="1053831"/>
                  </a:cubicBezTo>
                  <a:lnTo>
                    <a:pt x="0" y="107574"/>
                  </a:lnTo>
                  <a:cubicBezTo>
                    <a:pt x="0" y="48162"/>
                    <a:pt x="48162" y="0"/>
                    <a:pt x="107574" y="0"/>
                  </a:cubicBezTo>
                  <a:close/>
                </a:path>
              </a:pathLst>
            </a:custGeom>
            <a:solidFill>
              <a:srgbClr val="FFDE5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111502" cy="1218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329289" y="6120160"/>
            <a:ext cx="2041458" cy="1104939"/>
          </a:xfrm>
          <a:custGeom>
            <a:avLst/>
            <a:gdLst/>
            <a:ahLst/>
            <a:cxnLst/>
            <a:rect l="l" t="t" r="r" b="b"/>
            <a:pathLst>
              <a:path w="2041458" h="1104939">
                <a:moveTo>
                  <a:pt x="0" y="0"/>
                </a:moveTo>
                <a:lnTo>
                  <a:pt x="2041459" y="0"/>
                </a:lnTo>
                <a:lnTo>
                  <a:pt x="2041459" y="1104939"/>
                </a:lnTo>
                <a:lnTo>
                  <a:pt x="0" y="11049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303262" y="1820982"/>
            <a:ext cx="10198775" cy="6787612"/>
          </a:xfrm>
          <a:custGeom>
            <a:avLst/>
            <a:gdLst/>
            <a:ahLst/>
            <a:cxnLst/>
            <a:rect l="l" t="t" r="r" b="b"/>
            <a:pathLst>
              <a:path w="10198775" h="6787612">
                <a:moveTo>
                  <a:pt x="0" y="0"/>
                </a:moveTo>
                <a:lnTo>
                  <a:pt x="10198775" y="0"/>
                </a:lnTo>
                <a:lnTo>
                  <a:pt x="10198775" y="6787613"/>
                </a:lnTo>
                <a:lnTo>
                  <a:pt x="0" y="67876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138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132322"/>
            <a:ext cx="12930758" cy="100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Exam Corner 2023 Q18 (c)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730724" y="2846875"/>
            <a:ext cx="3042108" cy="2861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Top Tip: Read all titles in graphs provided in the exam – in this one it states that every figure in the pie chart is planned expenditure, which helped answer part (i)</a:t>
            </a:r>
          </a:p>
        </p:txBody>
      </p:sp>
      <p:sp>
        <p:nvSpPr>
          <p:cNvPr id="13" name="Freeform 13"/>
          <p:cNvSpPr/>
          <p:nvPr/>
        </p:nvSpPr>
        <p:spPr>
          <a:xfrm rot="1169357">
            <a:off x="12833127" y="7133665"/>
            <a:ext cx="3087561" cy="2515013"/>
          </a:xfrm>
          <a:custGeom>
            <a:avLst/>
            <a:gdLst/>
            <a:ahLst/>
            <a:cxnLst/>
            <a:rect l="l" t="t" r="r" b="b"/>
            <a:pathLst>
              <a:path w="3087561" h="2515013">
                <a:moveTo>
                  <a:pt x="0" y="0"/>
                </a:moveTo>
                <a:lnTo>
                  <a:pt x="3087561" y="0"/>
                </a:lnTo>
                <a:lnTo>
                  <a:pt x="3087561" y="2515013"/>
                </a:lnTo>
                <a:lnTo>
                  <a:pt x="0" y="25150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125" t="-854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489011" y="8822055"/>
            <a:ext cx="901302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203D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Students had to use the diagram above to calculate a budget in an answer space provided</a:t>
            </a:r>
          </a:p>
        </p:txBody>
      </p:sp>
      <p:sp>
        <p:nvSpPr>
          <p:cNvPr id="15" name="Freeform 15"/>
          <p:cNvSpPr/>
          <p:nvPr/>
        </p:nvSpPr>
        <p:spPr>
          <a:xfrm rot="-1507187" flipV="1">
            <a:off x="11856966" y="9254306"/>
            <a:ext cx="1042492" cy="372691"/>
          </a:xfrm>
          <a:custGeom>
            <a:avLst/>
            <a:gdLst/>
            <a:ahLst/>
            <a:cxnLst/>
            <a:rect l="l" t="t" r="r" b="b"/>
            <a:pathLst>
              <a:path w="1042492" h="372691">
                <a:moveTo>
                  <a:pt x="0" y="372691"/>
                </a:moveTo>
                <a:lnTo>
                  <a:pt x="1042492" y="372691"/>
                </a:lnTo>
                <a:lnTo>
                  <a:pt x="1042492" y="0"/>
                </a:lnTo>
                <a:lnTo>
                  <a:pt x="0" y="0"/>
                </a:lnTo>
                <a:lnTo>
                  <a:pt x="0" y="37269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16553" y="524248"/>
            <a:ext cx="1542747" cy="1641220"/>
          </a:xfrm>
          <a:custGeom>
            <a:avLst/>
            <a:gdLst/>
            <a:ahLst/>
            <a:cxnLst/>
            <a:rect l="l" t="t" r="r" b="b"/>
            <a:pathLst>
              <a:path w="1542747" h="1641220">
                <a:moveTo>
                  <a:pt x="0" y="0"/>
                </a:moveTo>
                <a:lnTo>
                  <a:pt x="1542747" y="0"/>
                </a:lnTo>
                <a:lnTo>
                  <a:pt x="1542747" y="1641220"/>
                </a:lnTo>
                <a:lnTo>
                  <a:pt x="0" y="164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71068" y="1344858"/>
            <a:ext cx="12388390" cy="8727116"/>
            <a:chOff x="0" y="0"/>
            <a:chExt cx="3262786" cy="2298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2786" cy="2298500"/>
            </a:xfrm>
            <a:custGeom>
              <a:avLst/>
              <a:gdLst/>
              <a:ahLst/>
              <a:cxnLst/>
              <a:rect l="l" t="t" r="r" b="b"/>
              <a:pathLst>
                <a:path w="3262786" h="2298500">
                  <a:moveTo>
                    <a:pt x="39996" y="0"/>
                  </a:moveTo>
                  <a:lnTo>
                    <a:pt x="3222790" y="0"/>
                  </a:lnTo>
                  <a:cubicBezTo>
                    <a:pt x="3244879" y="0"/>
                    <a:pt x="3262786" y="17907"/>
                    <a:pt x="3262786" y="39996"/>
                  </a:cubicBezTo>
                  <a:lnTo>
                    <a:pt x="3262786" y="2258504"/>
                  </a:lnTo>
                  <a:cubicBezTo>
                    <a:pt x="3262786" y="2280593"/>
                    <a:pt x="3244879" y="2298500"/>
                    <a:pt x="3222790" y="2298500"/>
                  </a:cubicBezTo>
                  <a:lnTo>
                    <a:pt x="39996" y="2298500"/>
                  </a:lnTo>
                  <a:cubicBezTo>
                    <a:pt x="17907" y="2298500"/>
                    <a:pt x="0" y="2280593"/>
                    <a:pt x="0" y="2258504"/>
                  </a:cubicBezTo>
                  <a:lnTo>
                    <a:pt x="0" y="39996"/>
                  </a:lnTo>
                  <a:cubicBezTo>
                    <a:pt x="0" y="17907"/>
                    <a:pt x="17907" y="0"/>
                    <a:pt x="39996" y="0"/>
                  </a:cubicBezTo>
                  <a:close/>
                </a:path>
              </a:pathLst>
            </a:custGeom>
            <a:solidFill>
              <a:srgbClr val="FCFCFC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2786" cy="23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56554" y="2592298"/>
            <a:ext cx="3238588" cy="4880034"/>
            <a:chOff x="0" y="0"/>
            <a:chExt cx="1111502" cy="16748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1502" cy="1674856"/>
            </a:xfrm>
            <a:custGeom>
              <a:avLst/>
              <a:gdLst/>
              <a:ahLst/>
              <a:cxnLst/>
              <a:rect l="l" t="t" r="r" b="b"/>
              <a:pathLst>
                <a:path w="1111502" h="1674856">
                  <a:moveTo>
                    <a:pt x="107574" y="0"/>
                  </a:moveTo>
                  <a:lnTo>
                    <a:pt x="1003929" y="0"/>
                  </a:lnTo>
                  <a:cubicBezTo>
                    <a:pt x="1063340" y="0"/>
                    <a:pt x="1111502" y="48162"/>
                    <a:pt x="1111502" y="107574"/>
                  </a:cubicBezTo>
                  <a:lnTo>
                    <a:pt x="1111502" y="1567282"/>
                  </a:lnTo>
                  <a:cubicBezTo>
                    <a:pt x="1111502" y="1626694"/>
                    <a:pt x="1063340" y="1674856"/>
                    <a:pt x="1003929" y="1674856"/>
                  </a:cubicBezTo>
                  <a:lnTo>
                    <a:pt x="107574" y="1674856"/>
                  </a:lnTo>
                  <a:cubicBezTo>
                    <a:pt x="48162" y="1674856"/>
                    <a:pt x="0" y="1626694"/>
                    <a:pt x="0" y="1567282"/>
                  </a:cubicBezTo>
                  <a:lnTo>
                    <a:pt x="0" y="107574"/>
                  </a:lnTo>
                  <a:cubicBezTo>
                    <a:pt x="0" y="48162"/>
                    <a:pt x="48162" y="0"/>
                    <a:pt x="107574" y="0"/>
                  </a:cubicBezTo>
                  <a:close/>
                </a:path>
              </a:pathLst>
            </a:custGeom>
            <a:solidFill>
              <a:srgbClr val="FFDE5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111502" cy="1732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255119" y="7764741"/>
            <a:ext cx="2041458" cy="1104939"/>
          </a:xfrm>
          <a:custGeom>
            <a:avLst/>
            <a:gdLst/>
            <a:ahLst/>
            <a:cxnLst/>
            <a:rect l="l" t="t" r="r" b="b"/>
            <a:pathLst>
              <a:path w="2041458" h="1104939">
                <a:moveTo>
                  <a:pt x="0" y="0"/>
                </a:moveTo>
                <a:lnTo>
                  <a:pt x="2041458" y="0"/>
                </a:lnTo>
                <a:lnTo>
                  <a:pt x="2041458" y="1104939"/>
                </a:lnTo>
                <a:lnTo>
                  <a:pt x="0" y="11049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007949" y="1489776"/>
            <a:ext cx="9539013" cy="8341100"/>
          </a:xfrm>
          <a:custGeom>
            <a:avLst/>
            <a:gdLst/>
            <a:ahLst/>
            <a:cxnLst/>
            <a:rect l="l" t="t" r="r" b="b"/>
            <a:pathLst>
              <a:path w="9539013" h="8341100">
                <a:moveTo>
                  <a:pt x="0" y="0"/>
                </a:moveTo>
                <a:lnTo>
                  <a:pt x="9539013" y="0"/>
                </a:lnTo>
                <a:lnTo>
                  <a:pt x="9539013" y="8341100"/>
                </a:lnTo>
                <a:lnTo>
                  <a:pt x="0" y="8341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481" t="-84487" r="-34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132322"/>
            <a:ext cx="12930758" cy="100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Exam Corner 2023 Q18 (c)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749774" y="2796952"/>
            <a:ext cx="3042108" cy="466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Top Tip: Show all your workings for each department and figure.</a:t>
            </a:r>
          </a:p>
          <a:p>
            <a:pPr algn="ctr">
              <a:lnSpc>
                <a:spcPts val="2839"/>
              </a:lnSpc>
              <a:spcBef>
                <a:spcPct val="0"/>
              </a:spcBef>
            </a:pPr>
            <a:endParaRPr lang="en-US" sz="2027">
              <a:solidFill>
                <a:srgbClr val="203C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Income can be used as another name for revenue.</a:t>
            </a:r>
          </a:p>
          <a:p>
            <a:pPr algn="ctr">
              <a:lnSpc>
                <a:spcPts val="2839"/>
              </a:lnSpc>
              <a:spcBef>
                <a:spcPct val="0"/>
              </a:spcBef>
            </a:pPr>
            <a:endParaRPr lang="en-US" sz="2027">
              <a:solidFill>
                <a:srgbClr val="203C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If revenue(income) is greater than expenditure, it is a surplus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16553" y="524248"/>
            <a:ext cx="1542747" cy="1641220"/>
          </a:xfrm>
          <a:custGeom>
            <a:avLst/>
            <a:gdLst/>
            <a:ahLst/>
            <a:cxnLst/>
            <a:rect l="l" t="t" r="r" b="b"/>
            <a:pathLst>
              <a:path w="1542747" h="1641220">
                <a:moveTo>
                  <a:pt x="0" y="0"/>
                </a:moveTo>
                <a:lnTo>
                  <a:pt x="1542747" y="0"/>
                </a:lnTo>
                <a:lnTo>
                  <a:pt x="1542747" y="1641220"/>
                </a:lnTo>
                <a:lnTo>
                  <a:pt x="0" y="164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949805" y="1344858"/>
            <a:ext cx="12388390" cy="8727116"/>
            <a:chOff x="0" y="0"/>
            <a:chExt cx="3262786" cy="2298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2786" cy="2298500"/>
            </a:xfrm>
            <a:custGeom>
              <a:avLst/>
              <a:gdLst/>
              <a:ahLst/>
              <a:cxnLst/>
              <a:rect l="l" t="t" r="r" b="b"/>
              <a:pathLst>
                <a:path w="3262786" h="2298500">
                  <a:moveTo>
                    <a:pt x="39996" y="0"/>
                  </a:moveTo>
                  <a:lnTo>
                    <a:pt x="3222790" y="0"/>
                  </a:lnTo>
                  <a:cubicBezTo>
                    <a:pt x="3244879" y="0"/>
                    <a:pt x="3262786" y="17907"/>
                    <a:pt x="3262786" y="39996"/>
                  </a:cubicBezTo>
                  <a:lnTo>
                    <a:pt x="3262786" y="2258504"/>
                  </a:lnTo>
                  <a:cubicBezTo>
                    <a:pt x="3262786" y="2280593"/>
                    <a:pt x="3244879" y="2298500"/>
                    <a:pt x="3222790" y="2298500"/>
                  </a:cubicBezTo>
                  <a:lnTo>
                    <a:pt x="39996" y="2298500"/>
                  </a:lnTo>
                  <a:cubicBezTo>
                    <a:pt x="17907" y="2298500"/>
                    <a:pt x="0" y="2280593"/>
                    <a:pt x="0" y="2258504"/>
                  </a:cubicBezTo>
                  <a:lnTo>
                    <a:pt x="0" y="39996"/>
                  </a:lnTo>
                  <a:cubicBezTo>
                    <a:pt x="0" y="17907"/>
                    <a:pt x="17907" y="0"/>
                    <a:pt x="39996" y="0"/>
                  </a:cubicBezTo>
                  <a:close/>
                </a:path>
              </a:pathLst>
            </a:custGeom>
            <a:solidFill>
              <a:srgbClr val="FCFCFC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2786" cy="23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631071" y="1821588"/>
            <a:ext cx="10710467" cy="7858805"/>
          </a:xfrm>
          <a:custGeom>
            <a:avLst/>
            <a:gdLst/>
            <a:ahLst/>
            <a:cxnLst/>
            <a:rect l="l" t="t" r="r" b="b"/>
            <a:pathLst>
              <a:path w="10710467" h="7858805">
                <a:moveTo>
                  <a:pt x="0" y="0"/>
                </a:moveTo>
                <a:lnTo>
                  <a:pt x="10710467" y="0"/>
                </a:lnTo>
                <a:lnTo>
                  <a:pt x="10710467" y="7858805"/>
                </a:lnTo>
                <a:lnTo>
                  <a:pt x="0" y="78588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132322"/>
            <a:ext cx="12930758" cy="100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>
                <a:solidFill>
                  <a:srgbClr val="203D48"/>
                </a:solidFill>
                <a:latin typeface="Garet Bold"/>
                <a:ea typeface="Garet Bold"/>
                <a:cs typeface="Garet Bold"/>
                <a:sym typeface="Garet Bold"/>
              </a:rPr>
              <a:t>Exam Corner 2023 Q18 (c)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3968" y="1767921"/>
            <a:ext cx="12340064" cy="7490379"/>
            <a:chOff x="0" y="0"/>
            <a:chExt cx="3397149" cy="206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97149" cy="2062058"/>
            </a:xfrm>
            <a:custGeom>
              <a:avLst/>
              <a:gdLst/>
              <a:ahLst/>
              <a:cxnLst/>
              <a:rect l="l" t="t" r="r" b="b"/>
              <a:pathLst>
                <a:path w="3397149" h="2062058">
                  <a:moveTo>
                    <a:pt x="28232" y="0"/>
                  </a:moveTo>
                  <a:lnTo>
                    <a:pt x="3368917" y="0"/>
                  </a:lnTo>
                  <a:cubicBezTo>
                    <a:pt x="3376404" y="0"/>
                    <a:pt x="3383585" y="2974"/>
                    <a:pt x="3388880" y="8269"/>
                  </a:cubicBezTo>
                  <a:cubicBezTo>
                    <a:pt x="3394174" y="13564"/>
                    <a:pt x="3397149" y="20745"/>
                    <a:pt x="3397149" y="28232"/>
                  </a:cubicBezTo>
                  <a:lnTo>
                    <a:pt x="3397149" y="2033826"/>
                  </a:lnTo>
                  <a:cubicBezTo>
                    <a:pt x="3397149" y="2041314"/>
                    <a:pt x="3394174" y="2048495"/>
                    <a:pt x="3388880" y="2053789"/>
                  </a:cubicBezTo>
                  <a:cubicBezTo>
                    <a:pt x="3383585" y="2059084"/>
                    <a:pt x="3376404" y="2062058"/>
                    <a:pt x="3368917" y="2062058"/>
                  </a:cubicBezTo>
                  <a:lnTo>
                    <a:pt x="28232" y="2062058"/>
                  </a:lnTo>
                  <a:cubicBezTo>
                    <a:pt x="20745" y="2062058"/>
                    <a:pt x="13564" y="2059084"/>
                    <a:pt x="8269" y="2053789"/>
                  </a:cubicBezTo>
                  <a:cubicBezTo>
                    <a:pt x="2974" y="2048495"/>
                    <a:pt x="0" y="2041314"/>
                    <a:pt x="0" y="2033826"/>
                  </a:cubicBezTo>
                  <a:lnTo>
                    <a:pt x="0" y="28232"/>
                  </a:lnTo>
                  <a:cubicBezTo>
                    <a:pt x="0" y="20745"/>
                    <a:pt x="2974" y="13564"/>
                    <a:pt x="8269" y="8269"/>
                  </a:cubicBezTo>
                  <a:cubicBezTo>
                    <a:pt x="13564" y="2974"/>
                    <a:pt x="20745" y="0"/>
                    <a:pt x="28232" y="0"/>
                  </a:cubicBezTo>
                  <a:close/>
                </a:path>
              </a:pathLst>
            </a:custGeom>
            <a:solidFill>
              <a:srgbClr val="F4F6F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397149" cy="2119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682432" y="587615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0" y="0"/>
                </a:lnTo>
                <a:lnTo>
                  <a:pt x="2813920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552946" y="1896085"/>
            <a:ext cx="10922081" cy="6169725"/>
          </a:xfrm>
          <a:custGeom>
            <a:avLst/>
            <a:gdLst/>
            <a:ahLst/>
            <a:cxnLst/>
            <a:rect l="l" t="t" r="r" b="b"/>
            <a:pathLst>
              <a:path w="10922081" h="6169725">
                <a:moveTo>
                  <a:pt x="0" y="0"/>
                </a:moveTo>
                <a:lnTo>
                  <a:pt x="10922081" y="0"/>
                </a:lnTo>
                <a:lnTo>
                  <a:pt x="10922081" y="6169725"/>
                </a:lnTo>
                <a:lnTo>
                  <a:pt x="0" y="6169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685559" y="696103"/>
            <a:ext cx="1882375" cy="144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758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 30.3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52946" y="530465"/>
            <a:ext cx="7811878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Calculate a National Budget and identify if it is a surplus or deficit budget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614692" y="8251062"/>
            <a:ext cx="10860336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(a) Using the information from the pie chart above prepare the National Budget for the following year using the table below: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932909F1-1F13-1AEE-774E-CF7F2AD0CC2C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9F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93205" y="3389253"/>
            <a:ext cx="5121022" cy="4426394"/>
            <a:chOff x="0" y="0"/>
            <a:chExt cx="1757565" cy="15191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7565" cy="1519164"/>
            </a:xfrm>
            <a:custGeom>
              <a:avLst/>
              <a:gdLst/>
              <a:ahLst/>
              <a:cxnLst/>
              <a:rect l="l" t="t" r="r" b="b"/>
              <a:pathLst>
                <a:path w="1757565" h="1519164">
                  <a:moveTo>
                    <a:pt x="68031" y="0"/>
                  </a:moveTo>
                  <a:lnTo>
                    <a:pt x="1689534" y="0"/>
                  </a:lnTo>
                  <a:cubicBezTo>
                    <a:pt x="1707577" y="0"/>
                    <a:pt x="1724881" y="7167"/>
                    <a:pt x="1737639" y="19926"/>
                  </a:cubicBezTo>
                  <a:cubicBezTo>
                    <a:pt x="1750397" y="32684"/>
                    <a:pt x="1757565" y="49988"/>
                    <a:pt x="1757565" y="68031"/>
                  </a:cubicBezTo>
                  <a:lnTo>
                    <a:pt x="1757565" y="1451134"/>
                  </a:lnTo>
                  <a:cubicBezTo>
                    <a:pt x="1757565" y="1488706"/>
                    <a:pt x="1727106" y="1519164"/>
                    <a:pt x="1689534" y="1519164"/>
                  </a:cubicBezTo>
                  <a:lnTo>
                    <a:pt x="68031" y="1519164"/>
                  </a:lnTo>
                  <a:cubicBezTo>
                    <a:pt x="30458" y="1519164"/>
                    <a:pt x="0" y="1488706"/>
                    <a:pt x="0" y="1451134"/>
                  </a:cubicBezTo>
                  <a:lnTo>
                    <a:pt x="0" y="68031"/>
                  </a:lnTo>
                  <a:cubicBezTo>
                    <a:pt x="0" y="30458"/>
                    <a:pt x="30458" y="0"/>
                    <a:pt x="68031" y="0"/>
                  </a:cubicBezTo>
                  <a:close/>
                </a:path>
              </a:pathLst>
            </a:custGeom>
            <a:solidFill>
              <a:srgbClr val="FFDE5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57565" cy="1576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863030" y="1767921"/>
            <a:ext cx="2396270" cy="1296981"/>
          </a:xfrm>
          <a:custGeom>
            <a:avLst/>
            <a:gdLst/>
            <a:ahLst/>
            <a:cxnLst/>
            <a:rect l="l" t="t" r="r" b="b"/>
            <a:pathLst>
              <a:path w="2396270" h="1296981">
                <a:moveTo>
                  <a:pt x="0" y="0"/>
                </a:moveTo>
                <a:lnTo>
                  <a:pt x="2396270" y="0"/>
                </a:lnTo>
                <a:lnTo>
                  <a:pt x="2396270" y="1296982"/>
                </a:lnTo>
                <a:lnTo>
                  <a:pt x="0" y="1296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62945" y="291666"/>
            <a:ext cx="2813920" cy="2170236"/>
          </a:xfrm>
          <a:custGeom>
            <a:avLst/>
            <a:gdLst/>
            <a:ahLst/>
            <a:cxnLst/>
            <a:rect l="l" t="t" r="r" b="b"/>
            <a:pathLst>
              <a:path w="2813920" h="2170236">
                <a:moveTo>
                  <a:pt x="0" y="0"/>
                </a:moveTo>
                <a:lnTo>
                  <a:pt x="2813921" y="0"/>
                </a:lnTo>
                <a:lnTo>
                  <a:pt x="2813921" y="2170236"/>
                </a:lnTo>
                <a:lnTo>
                  <a:pt x="0" y="21702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 rot="-5400000">
            <a:off x="9968777" y="1967777"/>
            <a:ext cx="802671" cy="15835774"/>
            <a:chOff x="0" y="0"/>
            <a:chExt cx="182880" cy="36080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880" cy="3608017"/>
            </a:xfrm>
            <a:custGeom>
              <a:avLst/>
              <a:gdLst/>
              <a:ahLst/>
              <a:cxnLst/>
              <a:rect l="l" t="t" r="r" b="b"/>
              <a:pathLst>
                <a:path w="182880" h="3608017">
                  <a:moveTo>
                    <a:pt x="0" y="0"/>
                  </a:moveTo>
                  <a:lnTo>
                    <a:pt x="182880" y="0"/>
                  </a:lnTo>
                  <a:lnTo>
                    <a:pt x="182880" y="3608017"/>
                  </a:lnTo>
                  <a:lnTo>
                    <a:pt x="0" y="3608017"/>
                  </a:lnTo>
                  <a:close/>
                </a:path>
              </a:pathLst>
            </a:custGeom>
            <a:solidFill>
              <a:srgbClr val="203D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82880" cy="3665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824777" y="8659552"/>
            <a:ext cx="802671" cy="2452226"/>
            <a:chOff x="0" y="0"/>
            <a:chExt cx="182880" cy="5587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" cy="558714"/>
            </a:xfrm>
            <a:custGeom>
              <a:avLst/>
              <a:gdLst/>
              <a:ahLst/>
              <a:cxnLst/>
              <a:rect l="l" t="t" r="r" b="b"/>
              <a:pathLst>
                <a:path w="182880" h="558714">
                  <a:moveTo>
                    <a:pt x="0" y="0"/>
                  </a:moveTo>
                  <a:lnTo>
                    <a:pt x="182880" y="0"/>
                  </a:lnTo>
                  <a:lnTo>
                    <a:pt x="182880" y="558714"/>
                  </a:lnTo>
                  <a:lnTo>
                    <a:pt x="0" y="558714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" cy="615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969887" y="2660702"/>
            <a:ext cx="10150039" cy="6357882"/>
          </a:xfrm>
          <a:custGeom>
            <a:avLst/>
            <a:gdLst/>
            <a:ahLst/>
            <a:cxnLst/>
            <a:rect l="l" t="t" r="r" b="b"/>
            <a:pathLst>
              <a:path w="10150039" h="6357882">
                <a:moveTo>
                  <a:pt x="0" y="0"/>
                </a:moveTo>
                <a:lnTo>
                  <a:pt x="10150039" y="0"/>
                </a:lnTo>
                <a:lnTo>
                  <a:pt x="10150039" y="6357882"/>
                </a:lnTo>
                <a:lnTo>
                  <a:pt x="0" y="63578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3049939" y="4000724"/>
            <a:ext cx="4209361" cy="358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Find the largest figure or segment in the pie chart</a:t>
            </a:r>
          </a:p>
          <a:p>
            <a:pPr algn="ctr">
              <a:lnSpc>
                <a:spcPts val="2839"/>
              </a:lnSpc>
              <a:spcBef>
                <a:spcPct val="0"/>
              </a:spcBef>
            </a:pPr>
            <a:endParaRPr lang="en-US" sz="2027">
              <a:solidFill>
                <a:srgbClr val="203C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surplus means the government has leftover money to use</a:t>
            </a:r>
          </a:p>
          <a:p>
            <a:pPr algn="ctr">
              <a:lnSpc>
                <a:spcPts val="2839"/>
              </a:lnSpc>
              <a:spcBef>
                <a:spcPct val="0"/>
              </a:spcBef>
            </a:pPr>
            <a:endParaRPr lang="en-US" sz="2027">
              <a:solidFill>
                <a:srgbClr val="203C48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2839"/>
              </a:lnSpc>
              <a:spcBef>
                <a:spcPct val="0"/>
              </a:spcBef>
            </a:pPr>
            <a:r>
              <a:rPr lang="en-US" sz="2027">
                <a:solidFill>
                  <a:srgbClr val="203C4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 specific with examples related to Health, don’t just say “pay wages”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513" y="1016791"/>
            <a:ext cx="1882375" cy="144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758">
                <a:solidFill>
                  <a:srgbClr val="F4F6F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ACTIVITY 30.3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38061" y="696103"/>
            <a:ext cx="7811878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Advise the Minister for Finance on actions to take in the event of a deficit or surplus budget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52518" y="9591295"/>
            <a:ext cx="1724348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 30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9591295"/>
            <a:ext cx="2567934" cy="53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4"/>
              </a:lnSpc>
            </a:pPr>
            <a:r>
              <a:rPr lang="en-US" sz="314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STRAND 3</a:t>
            </a:r>
          </a:p>
        </p:txBody>
      </p:sp>
      <p:sp>
        <p:nvSpPr>
          <p:cNvPr id="20" name="AutoShape 20"/>
          <p:cNvSpPr/>
          <p:nvPr/>
        </p:nvSpPr>
        <p:spPr>
          <a:xfrm flipH="1" flipV="1">
            <a:off x="9856090" y="3739098"/>
            <a:ext cx="3193849" cy="6467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AutoShape 21"/>
          <p:cNvSpPr/>
          <p:nvPr/>
        </p:nvSpPr>
        <p:spPr>
          <a:xfrm flipH="1" flipV="1">
            <a:off x="11055323" y="5143500"/>
            <a:ext cx="2187567" cy="30530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flipH="1">
            <a:off x="10722121" y="6791894"/>
            <a:ext cx="2523402" cy="4310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23FD0F9F-BCC7-CE3C-2390-455F0540E60C}"/>
              </a:ext>
            </a:extLst>
          </p:cNvPr>
          <p:cNvSpPr txBox="1"/>
          <p:nvPr/>
        </p:nvSpPr>
        <p:spPr>
          <a:xfrm>
            <a:off x="4706364" y="9553194"/>
            <a:ext cx="10609836" cy="52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4"/>
              </a:lnSpc>
              <a:spcBef>
                <a:spcPct val="0"/>
              </a:spcBef>
            </a:pPr>
            <a:r>
              <a:rPr lang="en-US" sz="3145" b="1" i="1" dirty="0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LO 3.4 – Government Revenue &amp; Expenditure</a:t>
            </a:r>
            <a:endParaRPr lang="en-US" sz="3145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6C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39158" y="5778499"/>
            <a:ext cx="16009683" cy="347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Workbook Qs</a:t>
            </a:r>
          </a:p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Q10 -&gt; Q14</a:t>
            </a:r>
          </a:p>
        </p:txBody>
      </p:sp>
      <p:sp>
        <p:nvSpPr>
          <p:cNvPr id="3" name="Freeform 3"/>
          <p:cNvSpPr/>
          <p:nvPr/>
        </p:nvSpPr>
        <p:spPr>
          <a:xfrm>
            <a:off x="184584" y="-3567882"/>
            <a:ext cx="18103416" cy="7135763"/>
          </a:xfrm>
          <a:custGeom>
            <a:avLst/>
            <a:gdLst/>
            <a:ahLst/>
            <a:cxnLst/>
            <a:rect l="l" t="t" r="r" b="b"/>
            <a:pathLst>
              <a:path w="18103416" h="7135763">
                <a:moveTo>
                  <a:pt x="0" y="0"/>
                </a:moveTo>
                <a:lnTo>
                  <a:pt x="18103416" y="0"/>
                </a:lnTo>
                <a:lnTo>
                  <a:pt x="18103416" y="7135764"/>
                </a:lnTo>
                <a:lnTo>
                  <a:pt x="0" y="7135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041931" y="1028700"/>
            <a:ext cx="4204138" cy="4114800"/>
          </a:xfrm>
          <a:custGeom>
            <a:avLst/>
            <a:gdLst/>
            <a:ahLst/>
            <a:cxnLst/>
            <a:rect l="l" t="t" r="r" b="b"/>
            <a:pathLst>
              <a:path w="4204138" h="4114800">
                <a:moveTo>
                  <a:pt x="0" y="0"/>
                </a:moveTo>
                <a:lnTo>
                  <a:pt x="4204138" y="0"/>
                </a:lnTo>
                <a:lnTo>
                  <a:pt x="42041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1A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4584" y="-4199731"/>
            <a:ext cx="18103416" cy="7135763"/>
          </a:xfrm>
          <a:custGeom>
            <a:avLst/>
            <a:gdLst/>
            <a:ahLst/>
            <a:cxnLst/>
            <a:rect l="l" t="t" r="r" b="b"/>
            <a:pathLst>
              <a:path w="18103416" h="7135763">
                <a:moveTo>
                  <a:pt x="0" y="0"/>
                </a:moveTo>
                <a:lnTo>
                  <a:pt x="18103416" y="0"/>
                </a:lnTo>
                <a:lnTo>
                  <a:pt x="18103416" y="7135763"/>
                </a:lnTo>
                <a:lnTo>
                  <a:pt x="0" y="71357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hlinkClick r:id="rId4" tooltip="https://create.kahoot.it/details/d94a0c99-6795-4ab7-83cc-50d64f0462cc"/>
          </p:cNvPr>
          <p:cNvSpPr/>
          <p:nvPr/>
        </p:nvSpPr>
        <p:spPr>
          <a:xfrm>
            <a:off x="3645281" y="2936032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266700" cap="rnd">
            <a:solidFill>
              <a:srgbClr val="FFFFFF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904220">
            <a:off x="8239038" y="4619666"/>
            <a:ext cx="6968536" cy="6917856"/>
          </a:xfrm>
          <a:custGeom>
            <a:avLst/>
            <a:gdLst/>
            <a:ahLst/>
            <a:cxnLst/>
            <a:rect l="l" t="t" r="r" b="b"/>
            <a:pathLst>
              <a:path w="6968536" h="6917856">
                <a:moveTo>
                  <a:pt x="0" y="0"/>
                </a:moveTo>
                <a:lnTo>
                  <a:pt x="6968536" y="0"/>
                </a:lnTo>
                <a:lnTo>
                  <a:pt x="6968536" y="6917856"/>
                </a:lnTo>
                <a:lnTo>
                  <a:pt x="0" y="6917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209371" y="456495"/>
            <a:ext cx="4777707" cy="4114800"/>
          </a:xfrm>
          <a:custGeom>
            <a:avLst/>
            <a:gdLst/>
            <a:ahLst/>
            <a:cxnLst/>
            <a:rect l="l" t="t" r="r" b="b"/>
            <a:pathLst>
              <a:path w="4777707" h="4114800">
                <a:moveTo>
                  <a:pt x="0" y="0"/>
                </a:moveTo>
                <a:lnTo>
                  <a:pt x="4777707" y="0"/>
                </a:lnTo>
                <a:lnTo>
                  <a:pt x="47777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5174267" y="5048250"/>
            <a:ext cx="2085033" cy="2637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2"/>
              </a:lnSpc>
            </a:pPr>
            <a:r>
              <a:rPr lang="en-US" sz="5023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Click to play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2023</Words>
  <Application>Microsoft Macintosh PowerPoint</Application>
  <PresentationFormat>Custom</PresentationFormat>
  <Paragraphs>326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Calibri (MS) Bold Italics</vt:lpstr>
      <vt:lpstr>Arial</vt:lpstr>
      <vt:lpstr>Garet Italics</vt:lpstr>
      <vt:lpstr>Garet Bold</vt:lpstr>
      <vt:lpstr>Calibri</vt:lpstr>
      <vt:lpstr>League Spartan</vt:lpstr>
      <vt:lpstr>Calibri (MS) Italics</vt:lpstr>
      <vt:lpstr>Garet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Ch30 Powerpoint</dc:title>
  <cp:lastModifiedBy>Gavin Duffy</cp:lastModifiedBy>
  <cp:revision>3</cp:revision>
  <dcterms:created xsi:type="dcterms:W3CDTF">2006-08-16T00:00:00Z</dcterms:created>
  <dcterms:modified xsi:type="dcterms:W3CDTF">2026-02-25T15:48:53Z</dcterms:modified>
  <dc:identifier>DAHCT-4PQGU</dc:identifier>
</cp:coreProperties>
</file>